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196" r:id="rId2"/>
    <p:sldId id="397" r:id="rId3"/>
    <p:sldId id="1200" r:id="rId4"/>
    <p:sldId id="1289" r:id="rId5"/>
    <p:sldId id="1302" r:id="rId6"/>
    <p:sldId id="1290" r:id="rId7"/>
    <p:sldId id="399" r:id="rId8"/>
    <p:sldId id="400" r:id="rId9"/>
    <p:sldId id="1039" r:id="rId10"/>
    <p:sldId id="1040" r:id="rId11"/>
    <p:sldId id="1260" r:id="rId12"/>
    <p:sldId id="1359" r:id="rId13"/>
    <p:sldId id="1287" r:id="rId14"/>
  </p:sldIdLst>
  <p:sldSz cx="20104100" cy="1130935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9" pos="12188" userDrawn="1">
          <p15:clr>
            <a:srgbClr val="A4A3A4"/>
          </p15:clr>
        </p15:guide>
        <p15:guide id="10" pos="4340" userDrawn="1">
          <p15:clr>
            <a:srgbClr val="A4A3A4"/>
          </p15:clr>
        </p15:guide>
        <p15:guide id="11" pos="6764" userDrawn="1">
          <p15:clr>
            <a:srgbClr val="A4A3A4"/>
          </p15:clr>
        </p15:guide>
        <p15:guide id="14" pos="476" userDrawn="1">
          <p15:clr>
            <a:srgbClr val="A4A3A4"/>
          </p15:clr>
        </p15:guide>
        <p15:guide id="16" orient="horz" pos="6634" userDrawn="1">
          <p15:clr>
            <a:srgbClr val="A4A3A4"/>
          </p15:clr>
        </p15:guide>
        <p15:guide id="17" orient="horz" pos="5866" userDrawn="1">
          <p15:clr>
            <a:srgbClr val="A4A3A4"/>
          </p15:clr>
        </p15:guide>
        <p15:guide id="19" pos="6332" userDrawn="1">
          <p15:clr>
            <a:srgbClr val="A4A3A4"/>
          </p15:clr>
        </p15:guide>
        <p15:guide id="21" orient="horz" pos="5242" userDrawn="1">
          <p15:clr>
            <a:srgbClr val="A4A3A4"/>
          </p15:clr>
        </p15:guide>
        <p15:guide id="22" orient="horz" pos="1450" userDrawn="1">
          <p15:clr>
            <a:srgbClr val="A4A3A4"/>
          </p15:clr>
        </p15:guide>
        <p15:guide id="23" orient="horz" pos="19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Spada" initials="M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668"/>
    <a:srgbClr val="697677"/>
    <a:srgbClr val="677976"/>
    <a:srgbClr val="0E0E10"/>
    <a:srgbClr val="5B6770"/>
    <a:srgbClr val="212121"/>
    <a:srgbClr val="F2F2F2"/>
    <a:srgbClr val="C8CED5"/>
    <a:srgbClr val="23374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89666" autoAdjust="0"/>
  </p:normalViewPr>
  <p:slideViewPr>
    <p:cSldViewPr snapToGrid="0">
      <p:cViewPr>
        <p:scale>
          <a:sx n="59" d="100"/>
          <a:sy n="59" d="100"/>
        </p:scale>
        <p:origin x="-882" y="-42"/>
      </p:cViewPr>
      <p:guideLst>
        <p:guide orient="horz" pos="6634"/>
        <p:guide orient="horz" pos="5866"/>
        <p:guide orient="horz" pos="5242"/>
        <p:guide orient="horz" pos="1450"/>
        <p:guide orient="horz" pos="1954"/>
        <p:guide pos="12188"/>
        <p:guide pos="4340"/>
        <p:guide pos="6764"/>
        <p:guide pos="476"/>
        <p:guide pos="63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howGuides="1">
      <p:cViewPr varScale="1">
        <p:scale>
          <a:sx n="47" d="100"/>
          <a:sy n="47" d="100"/>
        </p:scale>
        <p:origin x="2648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571300589341072E-3"/>
          <c:y val="2.5714682787464902E-3"/>
          <c:w val="0.98518300000000003"/>
          <c:h val="0.96350198410756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Utilities</c:v>
                </c:pt>
              </c:strCache>
            </c:strRef>
          </c:tx>
          <c:spPr>
            <a:solidFill>
              <a:schemeClr val="tx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0.34671027104927671</c:v>
                </c:pt>
                <c:pt idx="1">
                  <c:v>0.51764705882352946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43-4631-BC69-4974C055B3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Trucks and Commercial Vehicles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0.32481569757773959</c:v>
                </c:pt>
                <c:pt idx="1">
                  <c:v>0.42352941176470588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43-4631-BC69-4974C055B3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Cars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0.32847403137298381</c:v>
                </c:pt>
                <c:pt idx="1">
                  <c:v>5.8823529411764712E-2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43-4631-BC69-4974C055B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9"/>
        <c:axId val="67322624"/>
        <c:axId val="67324160"/>
      </c:barChart>
      <c:catAx>
        <c:axId val="67322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67324160"/>
        <c:crosses val="autoZero"/>
        <c:auto val="1"/>
        <c:lblAlgn val="ctr"/>
        <c:lblOffset val="100"/>
        <c:noMultiLvlLbl val="1"/>
      </c:catAx>
      <c:valAx>
        <c:axId val="67324160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67322624"/>
        <c:crosses val="autoZero"/>
        <c:crossBetween val="between"/>
        <c:majorUnit val="0.15"/>
        <c:minorUnit val="7.4999999999999997E-2"/>
      </c:valAx>
      <c:spPr>
        <a:noFill/>
        <a:ln w="25400"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2800" b="1" i="0">
          <a:solidFill>
            <a:schemeClr val="tx2"/>
          </a:solidFill>
          <a:latin typeface="+mn-lt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U.S. Ford and Lincoln Utilities Refreshed Products Compared with 2018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0121561354399305E-2"/>
          <c:y val="0.22006495180823024"/>
          <c:w val="0.88900634826880132"/>
          <c:h val="0.634184937914339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0.36</c:v>
                </c:pt>
                <c:pt idx="1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44-B84D-9473-959213279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0753024"/>
        <c:axId val="40754560"/>
      </c:barChart>
      <c:catAx>
        <c:axId val="4075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54560"/>
        <c:crosses val="autoZero"/>
        <c:auto val="1"/>
        <c:lblAlgn val="ctr"/>
        <c:lblOffset val="100"/>
        <c:noMultiLvlLbl val="0"/>
      </c:catAx>
      <c:valAx>
        <c:axId val="407545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075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2700" cap="sq">
      <a:solidFill>
        <a:schemeClr val="accent3"/>
      </a:solidFill>
      <a:miter lim="800000"/>
    </a:ln>
    <a:effectLst/>
  </c:spPr>
  <c:txPr>
    <a:bodyPr/>
    <a:lstStyle/>
    <a:p>
      <a:pPr>
        <a:defRPr sz="2400" b="1" i="0">
          <a:solidFill>
            <a:schemeClr val="tx2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031630170316302E-2"/>
          <c:y val="0.132903074648099"/>
          <c:w val="0.94647201946472015"/>
          <c:h val="0.85232991705766781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Sheet1!$A$4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&gt;$11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020-4DDB-93E8-56CB6181D3B3}"/>
                </c:ext>
              </c:extLst>
            </c:dLbl>
            <c:numFmt formatCode="_(&quot;$&quot;* #,##0.0_);_(&quot;$&quot;* \(#,##0.0\);_(&quot;$&quot;* &quot;-&quot;?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>
                    <a:solidFill>
                      <a:schemeClr val="tx2"/>
                    </a:solidFill>
                    <a:latin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orig inv</c:v>
                </c:pt>
                <c:pt idx="1">
                  <c:v>add inv</c:v>
                </c:pt>
                <c:pt idx="2">
                  <c:v>2015 - 2022</c:v>
                </c:pt>
              </c:strCache>
            </c:strRef>
          </c:cat>
          <c:val>
            <c:numRef>
              <c:f>Sheet1!$B$4:$D$4</c:f>
              <c:numCache>
                <c:formatCode>_(* #,##0.0_);_(* \(#,##0.0\);_(* "-"??_);_(@_)</c:formatCode>
                <c:ptCount val="3"/>
                <c:pt idx="0">
                  <c:v>4.5</c:v>
                </c:pt>
                <c:pt idx="1">
                  <c:v>6.7</c:v>
                </c:pt>
                <c:pt idx="2">
                  <c:v>11.2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0-4DDB-93E8-56CB6181D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30"/>
        <c:axId val="36858112"/>
        <c:axId val="36876288"/>
      </c:bar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Actual</c:v>
                </c:pt>
              </c:strCache>
            </c:strRef>
          </c:tx>
          <c:spPr>
            <a:ln w="19022">
              <a:noFill/>
            </a:ln>
          </c:spPr>
          <c:marker>
            <c:symbol val="circle"/>
            <c:size val="11"/>
            <c:spPr>
              <a:solidFill>
                <a:schemeClr val="accent2"/>
              </a:solidFill>
              <a:ln w="9510"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6.586987757917126E-2"/>
                  <c:y val="-6.20895438994620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20-4DDB-93E8-56CB6181D3B3}"/>
                </c:ext>
              </c:extLst>
            </c:dLbl>
            <c:numFmt formatCode="\$#,##0.0" sourceLinked="0"/>
            <c:spPr>
              <a:noFill/>
              <a:ln w="2536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orig inv</c:v>
                </c:pt>
                <c:pt idx="1">
                  <c:v>add inv</c:v>
                </c:pt>
                <c:pt idx="2">
                  <c:v>2015 - 2022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020-4DDB-93E8-56CB6181D3B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Forecast</c:v>
                </c:pt>
              </c:strCache>
            </c:strRef>
          </c:tx>
          <c:spPr>
            <a:ln w="19022">
              <a:noFill/>
            </a:ln>
          </c:spPr>
          <c:marker>
            <c:symbol val="diamond"/>
            <c:size val="11"/>
            <c:spPr>
              <a:solidFill>
                <a:schemeClr val="accent4"/>
              </a:solidFill>
              <a:ln w="9510"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7.3710558078050506E-2"/>
                  <c:y val="-7.5735597503739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20-4DDB-93E8-56CB6181D3B3}"/>
                </c:ext>
              </c:extLst>
            </c:dLbl>
            <c:dLbl>
              <c:idx val="2"/>
              <c:layout>
                <c:manualLayout>
                  <c:x val="-7.1277468053719567E-2"/>
                  <c:y val="-5.5266517097323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20-4DDB-93E8-56CB6181D3B3}"/>
                </c:ext>
              </c:extLst>
            </c:dLbl>
            <c:numFmt formatCode="_(&quot;$&quot;* #,##0.0_);_(&quot;$&quot;* \(#,##0.0\);_(&quot;$&quot;* &quot;-&quot;?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orig inv</c:v>
                </c:pt>
                <c:pt idx="1">
                  <c:v>add inv</c:v>
                </c:pt>
                <c:pt idx="2">
                  <c:v>2015 - 2022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1020-4DDB-93E8-56CB6181D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58112"/>
        <c:axId val="36876288"/>
      </c:lineChart>
      <c:catAx>
        <c:axId val="36858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76288"/>
        <c:crosses val="autoZero"/>
        <c:auto val="1"/>
        <c:lblAlgn val="ctr"/>
        <c:lblOffset val="100"/>
        <c:noMultiLvlLbl val="0"/>
      </c:catAx>
      <c:valAx>
        <c:axId val="36876288"/>
        <c:scaling>
          <c:orientation val="minMax"/>
          <c:max val="12"/>
          <c:min val="0"/>
        </c:scaling>
        <c:delete val="1"/>
        <c:axPos val="l"/>
        <c:numFmt formatCode="_(* #,##0.0_);_(* \(#,##0.0\);_(* &quot;-&quot;??_);_(@_)" sourceLinked="1"/>
        <c:majorTickMark val="out"/>
        <c:minorTickMark val="none"/>
        <c:tickLblPos val="nextTo"/>
        <c:crossAx val="36858112"/>
        <c:crosses val="autoZero"/>
        <c:crossBetween val="between"/>
      </c:valAx>
      <c:spPr>
        <a:noFill/>
        <a:ln w="2536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0.82707</cdr:y>
    </cdr:from>
    <cdr:to>
      <cdr:x>0.39002</cdr:x>
      <cdr:y>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A4A2CED8-74BC-4580-99E7-EDFA3B31E6F2}"/>
            </a:ext>
          </a:extLst>
        </cdr:cNvPr>
        <cdr:cNvSpPr txBox="1"/>
      </cdr:nvSpPr>
      <cdr:spPr>
        <a:xfrm xmlns:a="http://schemas.openxmlformats.org/drawingml/2006/main">
          <a:off x="0" y="2901643"/>
          <a:ext cx="3932077" cy="606711"/>
        </a:xfrm>
        <a:prstGeom xmlns:a="http://schemas.openxmlformats.org/drawingml/2006/main" prst="rect">
          <a:avLst/>
        </a:prstGeom>
        <a:ln xmlns:a="http://schemas.openxmlformats.org/drawingml/2006/main" w="3175">
          <a:miter lim="400000"/>
        </a:ln>
        <a:extLst xmlns:a="http://schemas.openxmlformats.org/drawingml/2006/main">
          <a:ext uri="{C572A759-6A51-4108-AA02-DFA0A04FC94B}">
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xmlns:p="http://schemas.openxmlformats.org/presentationml/2006/main" xmlns:r="http://schemas.openxmlformats.org/officeDocument/2006/relationships" val="1"/>
          </a:ext>
        </a:extLst>
      </cdr:spPr>
      <cdr:txBody>
        <a:bodyPr xmlns:a="http://schemas.openxmlformats.org/drawingml/2006/main" lIns="22859" tIns="22859" rIns="22859" bIns="22859" anchor="ctr"/>
        <a:lstStyle xmlns:a="http://schemas.openxmlformats.org/drawingml/2006/main">
          <a:defPPr marL="0" marR="0" indent="0" algn="l" defTabSz="914400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1pPr>
          <a:lvl2pPr marL="0" marR="0" indent="2286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2pPr>
          <a:lvl3pPr marL="0" marR="0" indent="4572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3pPr>
          <a:lvl4pPr marL="0" marR="0" indent="6858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4pPr>
          <a:lvl5pPr marL="0" marR="0" indent="9144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5pPr>
          <a:lvl6pPr marL="0" marR="0" indent="11430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6pPr>
          <a:lvl7pPr marL="0" marR="0" indent="13716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7pPr>
          <a:lvl8pPr marL="0" marR="0" indent="16002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8pPr>
          <a:lvl9pPr marL="0" marR="0" indent="1828800" algn="ctr" defTabSz="410765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6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9pPr>
        </a:lstStyle>
        <a:p xmlns:a="http://schemas.openxmlformats.org/drawingml/2006/main">
          <a:pPr defTabSz="457200">
            <a:lnSpc>
              <a:spcPts val="1300"/>
            </a:lnSpc>
            <a:defRPr>
              <a:latin typeface="Arial"/>
              <a:ea typeface="Arial"/>
              <a:cs typeface="Arial"/>
              <a:sym typeface="Arial"/>
            </a:defRPr>
          </a:pPr>
          <a:endParaRPr sz="2000" dirty="0">
            <a:solidFill>
              <a:srgbClr val="595A59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5F1FA41-4792-EF47-ABD0-E8E5AE8164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988" cy="465865"/>
          </a:xfrm>
          <a:prstGeom prst="rect">
            <a:avLst/>
          </a:prstGeom>
        </p:spPr>
        <p:txBody>
          <a:bodyPr vert="horz" lIns="47455" tIns="23727" rIns="47455" bIns="23727" rtlCol="0"/>
          <a:lstStyle>
            <a:lvl1pPr algn="l">
              <a:defRPr sz="600"/>
            </a:lvl1pPr>
          </a:lstStyle>
          <a:p>
            <a:r>
              <a:rPr lang="en-US" dirty="0"/>
              <a:t>2020MY APM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CBE489-05BB-E545-BD2A-32FBA6A83F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51" y="1"/>
            <a:ext cx="3037988" cy="465865"/>
          </a:xfrm>
          <a:prstGeom prst="rect">
            <a:avLst/>
          </a:prstGeom>
        </p:spPr>
        <p:txBody>
          <a:bodyPr vert="horz" lIns="47455" tIns="23727" rIns="47455" bIns="23727" rtlCol="0"/>
          <a:lstStyle>
            <a:lvl1pPr algn="r">
              <a:defRPr sz="600"/>
            </a:lvl1pPr>
          </a:lstStyle>
          <a:p>
            <a:fld id="{3CD13CFD-DFDC-4485-A708-5D2B91404480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FBB2B27-B351-4F4A-8F7D-4648144F8F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537"/>
            <a:ext cx="3037988" cy="465864"/>
          </a:xfrm>
          <a:prstGeom prst="rect">
            <a:avLst/>
          </a:prstGeom>
        </p:spPr>
        <p:txBody>
          <a:bodyPr vert="horz" lIns="47455" tIns="23727" rIns="47455" bIns="23727" rtlCol="0" anchor="b"/>
          <a:lstStyle>
            <a:lvl1pPr algn="l">
              <a:defRPr sz="600"/>
            </a:lvl1pPr>
          </a:lstStyle>
          <a:p>
            <a:r>
              <a:rPr lang="en-US" dirty="0"/>
              <a:t>Version 3.0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50397C-3655-E843-8581-0608892351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51" y="8830537"/>
            <a:ext cx="3037988" cy="465864"/>
          </a:xfrm>
          <a:prstGeom prst="rect">
            <a:avLst/>
          </a:prstGeom>
        </p:spPr>
        <p:txBody>
          <a:bodyPr vert="horz" lIns="47455" tIns="23727" rIns="47455" bIns="23727" rtlCol="0" anchor="b"/>
          <a:lstStyle>
            <a:lvl1pPr algn="r">
              <a:defRPr sz="600"/>
            </a:lvl1pPr>
          </a:lstStyle>
          <a:p>
            <a:fld id="{A60EB787-DF6B-E845-9566-40E19035C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1709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988" cy="465865"/>
          </a:xfrm>
          <a:prstGeom prst="rect">
            <a:avLst/>
          </a:prstGeom>
        </p:spPr>
        <p:txBody>
          <a:bodyPr vert="horz" lIns="47455" tIns="23727" rIns="47455" bIns="23727" rtlCol="0"/>
          <a:lstStyle>
            <a:lvl1pPr algn="l">
              <a:defRPr sz="600"/>
            </a:lvl1pPr>
          </a:lstStyle>
          <a:p>
            <a:r>
              <a:rPr lang="en-US" dirty="0"/>
              <a:t>2020MY APM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51" y="1"/>
            <a:ext cx="3037988" cy="465865"/>
          </a:xfrm>
          <a:prstGeom prst="rect">
            <a:avLst/>
          </a:prstGeom>
        </p:spPr>
        <p:txBody>
          <a:bodyPr vert="horz" lIns="47455" tIns="23727" rIns="47455" bIns="23727" rtlCol="0"/>
          <a:lstStyle>
            <a:lvl1pPr algn="r">
              <a:defRPr sz="600"/>
            </a:lvl1pPr>
          </a:lstStyle>
          <a:p>
            <a:fld id="{7B773D58-DD00-4F9A-AD4F-535ACA1C1FEC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7455" tIns="23727" rIns="47455" bIns="237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19" y="4473340"/>
            <a:ext cx="5608763" cy="3661664"/>
          </a:xfrm>
          <a:prstGeom prst="rect">
            <a:avLst/>
          </a:prstGeom>
        </p:spPr>
        <p:txBody>
          <a:bodyPr vert="horz" lIns="47455" tIns="23727" rIns="47455" bIns="237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537"/>
            <a:ext cx="3037988" cy="465864"/>
          </a:xfrm>
          <a:prstGeom prst="rect">
            <a:avLst/>
          </a:prstGeom>
        </p:spPr>
        <p:txBody>
          <a:bodyPr vert="horz" lIns="47455" tIns="23727" rIns="47455" bIns="23727" rtlCol="0" anchor="b"/>
          <a:lstStyle>
            <a:lvl1pPr algn="l">
              <a:defRPr sz="600"/>
            </a:lvl1pPr>
          </a:lstStyle>
          <a:p>
            <a:r>
              <a:rPr lang="en-US" dirty="0"/>
              <a:t>Version 3.0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51" y="8830537"/>
            <a:ext cx="3037988" cy="465864"/>
          </a:xfrm>
          <a:prstGeom prst="rect">
            <a:avLst/>
          </a:prstGeom>
        </p:spPr>
        <p:txBody>
          <a:bodyPr vert="horz" lIns="47455" tIns="23727" rIns="47455" bIns="23727" rtlCol="0" anchor="b"/>
          <a:lstStyle>
            <a:lvl1pPr algn="r">
              <a:defRPr sz="600"/>
            </a:lvl1pPr>
          </a:lstStyle>
          <a:p>
            <a:fld id="{943F1AD7-6AAA-4F48-A118-FB56D6671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0067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F1AD7-6AAA-4F48-A118-FB56D6671792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86557B-C97A-4BB1-AE03-15E0E71B084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162B47-C89C-48B4-AC76-5CF060C6AD12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1EFFA9FB-D69C-4042-BC22-E177DC8C62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26A0669B-65FE-44A3-81C6-7E371E8583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1708321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535113" y="898525"/>
            <a:ext cx="7999413" cy="45005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3367" y="5701634"/>
            <a:ext cx="3942458" cy="540035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791646" y="11399157"/>
            <a:ext cx="2136429" cy="600496"/>
          </a:xfrm>
          <a:prstGeom prst="rect">
            <a:avLst/>
          </a:prstGeom>
        </p:spPr>
        <p:txBody>
          <a:bodyPr/>
          <a:lstStyle/>
          <a:p>
            <a:pPr defTabSz="881390">
              <a:defRPr/>
            </a:pPr>
            <a:fld id="{93259E44-32FD-402F-A495-288D95229E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2750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261">
              <a:defRPr/>
            </a:pPr>
            <a:r>
              <a:rPr lang="en-US" dirty="0"/>
              <a:t>Balance Out Date – 07/19/19</a:t>
            </a:r>
          </a:p>
          <a:p>
            <a:r>
              <a:rPr lang="en-US" dirty="0"/>
              <a:t>Job 1 Date – 08/05/19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5EB31A2C-EAE7-42A6-BFD5-6F6E337B100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EE5397-AC22-4189-86FE-40415E01EF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81390">
              <a:defRPr/>
            </a:pPr>
            <a:fld id="{DD029DA3-DABB-4798-86B8-C053CB9FBCD4}" type="datetime1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5/22/2019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2C88160D-E921-4B63-A53A-BC55D77D99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E1D24EE-5023-499F-9B24-7B493039A9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1746569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/>
              <a:t>The 2020MY Escape is the smartest-ever small SUV… it features Ford Co-Pilot360 offering standard technologies that will keep drivers safer than ever before.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943F1AD7-6AAA-4F48-A118-FB56D66717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DCB9F6-361A-4E00-BFC6-C340E97CA73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81390">
              <a:defRPr/>
            </a:pPr>
            <a:fld id="{3C8DE726-3905-4D70-8F5B-6113B1915BAD}" type="datetime1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5/22/2019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DFD12DF8-AB8F-48AC-A106-842AD61C88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4C06AD9-49EF-42C3-9F8C-A8CA61EC66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3606657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9925" y="701675"/>
            <a:ext cx="5668963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2609">
              <a:defRPr/>
            </a:pPr>
            <a:fld id="{BBA70651-1E06-4343-8DC7-4574E56118C6}" type="slidenum">
              <a:rPr lang="en-US" sz="50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pPr defTabSz="632609">
                <a:defRPr/>
              </a:pPr>
              <a:t>13</a:t>
            </a:fld>
            <a:endParaRPr lang="en-US" sz="5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F68347-973A-43ED-BFC7-E5890ABAC96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EBC63E2-8E38-455C-96E1-EACFED3498B4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B86DF05C-DD6E-47C5-B3ED-31203D0480D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67B31D6C-9E5E-42F1-906A-30919CC361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3003243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reinvigorating our product lineup in the next 24 months… we will introduce more SUVs, Pickups, CVs and performance and off-road vehicles building on our strengths. We will have more models for our customers to choose from… not fewer… even as we phase out some sedans.</a:t>
            </a:r>
          </a:p>
          <a:p>
            <a:endParaRPr lang="en-US" dirty="0"/>
          </a:p>
          <a:p>
            <a:r>
              <a:rPr lang="en-US" dirty="0"/>
              <a:t>And, we’re playing to win in the places Ford has well-established strengths and advantages.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To make this happen, we’re allocating our capital differently. </a:t>
            </a:r>
          </a:p>
          <a:p>
            <a:endParaRPr lang="en-US" dirty="0"/>
          </a:p>
          <a:p>
            <a:r>
              <a:rPr lang="en-US" dirty="0"/>
              <a:t>90% of our capital is now allocated to trucks, vans and utilities, which make up more than half of our industry.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31A2C-EAE7-42A6-BFD5-6F6E337B1002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7C7B41-10F5-40BF-B6A6-7D29B8ED854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0640352-542E-4336-8708-3FFFFFAB2FEA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D1896180-1078-4450-A035-6311CEA3257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FE83C5DF-8937-477D-83EE-F09DF76447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233525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fortifying our lineup with more power, more capability, and more efficiency without compromise … as we continue with the transformation of our product portfolio.</a:t>
            </a:r>
          </a:p>
          <a:p>
            <a:endParaRPr lang="en-US" dirty="0"/>
          </a:p>
          <a:p>
            <a:r>
              <a:rPr lang="en-US" dirty="0"/>
              <a:t>Offering Seven new Utilities and major refreshed products by 2020.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5EB31A2C-EAE7-42A6-BFD5-6F6E337B100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B53443-84B0-4314-B6AB-C665E2ED47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81390">
              <a:defRPr/>
            </a:pPr>
            <a:fld id="{1C5A6355-E39D-4E8F-957D-64D4D509114E}" type="datetime1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5/22/2019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4748C25E-806B-4555-A09C-0D4DA8E632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437793A6-1DB2-4138-960D-7FF35457C1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331741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F1AD7-6AAA-4F48-A118-FB56D6671792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E7BC8D-6324-4A9D-B9D9-36EBF54EE91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56D654-3197-4318-9B3A-D9970EBAC0CD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75707FB5-918D-4E76-AC86-166AC51EAD5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352B6641-C81D-4559-8394-E1825EA8E4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426179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9"/>
          <p:cNvSpPr>
            <a:spLocks noGrp="1"/>
          </p:cNvSpPr>
          <p:nvPr>
            <p:ph type="body" idx="3"/>
          </p:nvPr>
        </p:nvSpPr>
        <p:spPr>
          <a:xfrm>
            <a:off x="745465" y="4520057"/>
            <a:ext cx="5414795" cy="4225440"/>
          </a:xfrm>
        </p:spPr>
        <p:txBody>
          <a:bodyPr/>
          <a:lstStyle/>
          <a:p>
            <a:pPr lvl="0"/>
            <a:r>
              <a:rPr lang="en-US" sz="1100" dirty="0"/>
              <a:t>We’re focused on building a profitable electric vehicle portfolio by leveraging our high revenue-generating models…not small, cheap compacts where profitability is really challenged.</a:t>
            </a:r>
          </a:p>
          <a:p>
            <a:pPr lvl="1"/>
            <a:r>
              <a:rPr lang="en-US" sz="1100" dirty="0"/>
              <a:t>That means you’re going to see from us, electrifying our iconic nameplates – starting with a hybrid versions of F-150 and Mustang where the hybrid system delivers the same level of performance Mustang customers expect from this iconic vehicle…but we won’t stop there.</a:t>
            </a:r>
          </a:p>
          <a:p>
            <a:pPr lvl="1"/>
            <a:r>
              <a:rPr lang="en-US" sz="1100" dirty="0"/>
              <a:t>We are electrifying “work” by making our leading commercial trucks even better and more useful on the jobsite…</a:t>
            </a:r>
          </a:p>
          <a:p>
            <a:pPr lvl="1"/>
            <a:r>
              <a:rPr lang="en-US" sz="1100"/>
              <a:t>We </a:t>
            </a:r>
            <a:r>
              <a:rPr lang="en-US" sz="1100" dirty="0"/>
              <a:t>also plan to continue to expand the police business with our hybrids.</a:t>
            </a:r>
          </a:p>
          <a:p>
            <a:pPr lvl="1"/>
            <a:r>
              <a:rPr lang="en-US" sz="1100" dirty="0"/>
              <a:t>We’re also applying the most emotional design and credible performance attributes from our segment-leading cars, trucks and SUVs to our expanded portfolio of all-electric (BEV) vehicles.</a:t>
            </a:r>
          </a:p>
          <a:p>
            <a:pPr lvl="1"/>
            <a:r>
              <a:rPr lang="en-US" sz="1100" dirty="0"/>
              <a:t>And we’re on track for an exciting performance SUV battery electric vehicle that offers at least a 300-mile range for launch in 2020.  </a:t>
            </a:r>
            <a:r>
              <a:rPr lang="en-US" sz="1100" dirty="0">
                <a:solidFill>
                  <a:srgbClr val="FF0000"/>
                </a:solidFill>
              </a:rPr>
              <a:t>[REFER TO MACH I?]</a:t>
            </a:r>
          </a:p>
          <a:p>
            <a:pPr lvl="0"/>
            <a:r>
              <a:rPr lang="en-US" sz="1100" dirty="0"/>
              <a:t>In addition, we’ll be partnering in markets where we can leverage the market-expertise of others to build out our regional product offerings…such as we’re doing with Zotye in China, our first all BEV value brand.</a:t>
            </a:r>
          </a:p>
          <a:p>
            <a:pPr lvl="0"/>
            <a:r>
              <a:rPr lang="en-US" sz="1100" dirty="0"/>
              <a:t>And, we will develop a seamless ownership experience such as developing charging solutions like we’re doing in Europe with Ionity. </a:t>
            </a:r>
          </a:p>
          <a:p>
            <a:pPr lvl="0"/>
            <a:r>
              <a:rPr lang="en-US" sz="1100" dirty="0"/>
              <a:t>To get there, we’re reducing our investment in internal combustion powertrains and reallocating it to electrification.</a:t>
            </a:r>
          </a:p>
          <a:p>
            <a:pPr marL="239752"/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1385031" y="7258083"/>
            <a:ext cx="1059531" cy="383653"/>
          </a:xfrm>
        </p:spPr>
        <p:txBody>
          <a:bodyPr/>
          <a:lstStyle/>
          <a:p>
            <a:pPr defTabSz="474559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54EB165-48C0-4FEC-BBA3-B7141E4F29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14D70C5-8B2E-4CF9-A7F4-914BCE632D23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915C30E3-EDD1-474F-BC7E-70A31B348D4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DD2E99-4A06-409B-B443-7E1E7875BA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3267879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806450" y="1127125"/>
            <a:ext cx="5314950" cy="2990850"/>
          </a:xfrm>
        </p:spPr>
      </p:sp>
      <p:sp>
        <p:nvSpPr>
          <p:cNvPr id="6" name="Notes Placeholder 9"/>
          <p:cNvSpPr>
            <a:spLocks noGrp="1"/>
          </p:cNvSpPr>
          <p:nvPr>
            <p:ph type="body" idx="3"/>
          </p:nvPr>
        </p:nvSpPr>
        <p:spPr>
          <a:xfrm>
            <a:off x="833702" y="4361758"/>
            <a:ext cx="5260843" cy="3135591"/>
          </a:xfrm>
        </p:spPr>
        <p:txBody>
          <a:bodyPr/>
          <a:lstStyle/>
          <a:p>
            <a:pPr lvl="0"/>
            <a:r>
              <a:rPr lang="en-US" dirty="0"/>
              <a:t>We’re pleased to update you on our increased investment in EVs.</a:t>
            </a:r>
          </a:p>
          <a:p>
            <a:pPr lvl="0"/>
            <a:r>
              <a:rPr lang="en-US" dirty="0"/>
              <a:t>We now expect to spend over $11 billion by 2022 allowing us to substantially increase the number of BEVs we offer around the world and providing an HEV option across all our mainstream models in the U.S.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understand what drives BEV profitability and our increased investment is enabling us to achieve scale in China, Europe and North America.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are developing an all new, all electric platform which will be common globally, generating scale for the for battery and other components.</a:t>
            </a:r>
            <a:r>
              <a:rPr lang="en-US" strike="sngStrike" dirty="0"/>
              <a:t>  </a:t>
            </a:r>
          </a:p>
          <a:p>
            <a:endParaRPr lang="en-US" sz="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33D453-41BA-4978-9834-ECAC41AD3FC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1FA0D6B-5A5B-4B87-B95F-32D70C485105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xmlns="" id="{B5B93BC5-E375-4C40-8ABD-94A77C9B77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33808D-8E84-4545-8A9A-33EEF189EA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419716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2601">
              <a:defRPr/>
            </a:pPr>
            <a:r>
              <a:rPr lang="en-US" dirty="0"/>
              <a:t>As we make progress on our commitment to create Smart Vehicles for a Smart World that will help people move more safely, confidently and freely … </a:t>
            </a:r>
          </a:p>
          <a:p>
            <a:pPr defTabSz="462601">
              <a:defRPr/>
            </a:pPr>
            <a:endParaRPr lang="en-US" dirty="0"/>
          </a:p>
          <a:p>
            <a:pPr defTabSz="462601">
              <a:defRPr/>
            </a:pPr>
            <a:r>
              <a:rPr lang="en-US" dirty="0"/>
              <a:t>There is </a:t>
            </a:r>
            <a:r>
              <a:rPr lang="en-US" u="sng" dirty="0"/>
              <a:t>also</a:t>
            </a:r>
            <a:r>
              <a:rPr lang="en-US" dirty="0"/>
              <a:t> a vast potential to help make our customers’ jobs easier, more efficient and more productive.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31A2C-EAE7-42A6-BFD5-6F6E337B1002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770B8F-756E-48BF-A912-B9D564962F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ACEBE6-26A2-470A-BE7E-9BF8DA9C81E4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77D3C8CE-C071-4C48-BA4B-D879455AAA8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3F081D3F-6D68-4CB6-8351-3866F6ECC7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1156242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the difference smart driver-assist technologies can make for SUVs, trucks, vans and commercial vehicles in this regard. </a:t>
            </a:r>
          </a:p>
          <a:p>
            <a:endParaRPr lang="en-US" dirty="0"/>
          </a:p>
          <a:p>
            <a:r>
              <a:rPr lang="en-US" dirty="0"/>
              <a:t>A single traffic accident can have a serious impact not just on the drivers and passengers, but on the fleet’s bottom line, and for that reason we are offering Automatic Emergency Braking… as well as….</a:t>
            </a:r>
          </a:p>
          <a:p>
            <a:r>
              <a:rPr lang="en-US" dirty="0"/>
              <a:t> 	</a:t>
            </a:r>
          </a:p>
          <a:p>
            <a:r>
              <a:rPr lang="en-US" dirty="0"/>
              <a:t>A host of driver-assist features that will save fleets… money… time and… provide peace of mind.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31A2C-EAE7-42A6-BFD5-6F6E337B1002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22CC6F-5D6D-4788-B6F1-0105C34B4A4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FC97404-3F5B-4F95-ADDF-75EEB94FF932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xmlns="" id="{61AC8195-96C6-4701-B8BB-E2F1D440A4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2020MY APM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7A4CF5C-0D4A-4C61-9C02-9C82354415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3.0</a:t>
            </a:r>
          </a:p>
        </p:txBody>
      </p:sp>
    </p:spTree>
    <p:extLst>
      <p:ext uri="{BB962C8B-B14F-4D97-AF65-F5344CB8AC3E}">
        <p14:creationId xmlns:p14="http://schemas.microsoft.com/office/powerpoint/2010/main" val="3656233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535113" y="898525"/>
            <a:ext cx="7999413" cy="45005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3367" y="5701634"/>
            <a:ext cx="3942458" cy="540035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791646" y="11399157"/>
            <a:ext cx="2136429" cy="600496"/>
          </a:xfrm>
          <a:prstGeom prst="rect">
            <a:avLst/>
          </a:prstGeom>
        </p:spPr>
        <p:txBody>
          <a:bodyPr/>
          <a:lstStyle/>
          <a:p>
            <a:pPr defTabSz="881390">
              <a:defRPr/>
            </a:pPr>
            <a:fld id="{93259E44-32FD-402F-A495-288D95229E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471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266AEC-8412-CB40-9ABD-D6D022F75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r="18927"/>
          <a:stretch/>
        </p:blipFill>
        <p:spPr>
          <a:xfrm>
            <a:off x="0" y="0"/>
            <a:ext cx="11264900" cy="11309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765479" y="4282331"/>
            <a:ext cx="7600207" cy="92333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781012" y="5349875"/>
            <a:ext cx="7615408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1B192DF4-DF19-4543-AAC8-F293C3D48226}"/>
              </a:ext>
            </a:extLst>
          </p:cNvPr>
          <p:cNvSpPr/>
          <p:nvPr userDrawn="1"/>
        </p:nvSpPr>
        <p:spPr>
          <a:xfrm>
            <a:off x="11508382" y="9846128"/>
            <a:ext cx="3609651" cy="875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5226D-BAAC-9846-9B18-06B9D93C10ED}"/>
              </a:ext>
            </a:extLst>
          </p:cNvPr>
          <p:cNvSpPr/>
          <p:nvPr userDrawn="1"/>
        </p:nvSpPr>
        <p:spPr>
          <a:xfrm>
            <a:off x="11257032" y="0"/>
            <a:ext cx="45719" cy="113093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6692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6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E27DA2-175F-B940-8E9A-D01C72D6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869" y="5094113"/>
            <a:ext cx="17334226" cy="846386"/>
          </a:xfrm>
        </p:spPr>
        <p:txBody>
          <a:bodyPr anchor="ctr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048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6594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71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"/>
          <p:cNvSpPr/>
          <p:nvPr userDrawn="1"/>
        </p:nvSpPr>
        <p:spPr>
          <a:xfrm>
            <a:off x="-200988" y="-153216"/>
            <a:ext cx="20305141" cy="11462567"/>
          </a:xfrm>
          <a:prstGeom prst="rect">
            <a:avLst/>
          </a:prstGeom>
          <a:solidFill>
            <a:srgbClr val="073B69"/>
          </a:solidFill>
          <a:ln w="12700">
            <a:miter lim="400000"/>
          </a:ln>
        </p:spPr>
        <p:txBody>
          <a:bodyPr lIns="128145" tIns="128145" rIns="128145" bIns="128145" anchor="ctr"/>
          <a:lstStyle/>
          <a:p>
            <a:pPr defTabSz="1507846">
              <a:defRPr sz="1400" spc="0"/>
            </a:pPr>
            <a:endParaRPr sz="2309" dirty="0">
              <a:solidFill>
                <a:srgbClr val="505050"/>
              </a:solidFill>
            </a:endParaRPr>
          </a:p>
        </p:txBody>
      </p:sp>
      <p:pic>
        <p:nvPicPr>
          <p:cNvPr id="10" name="FPRB_FordOvalNeg_Rv_R01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165" y="4678709"/>
            <a:ext cx="4796241" cy="179871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49231" y="4472908"/>
            <a:ext cx="11549388" cy="1370375"/>
          </a:xfrm>
          <a:prstGeom prst="rect">
            <a:avLst/>
          </a:prstGeom>
        </p:spPr>
        <p:txBody>
          <a:bodyPr anchor="b" anchorCtr="0"/>
          <a:lstStyle>
            <a:lvl1pPr>
              <a:defRPr sz="8905" spc="24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147159" y="5861247"/>
            <a:ext cx="11572947" cy="369332"/>
          </a:xfrm>
          <a:prstGeom prst="rect">
            <a:avLst/>
          </a:prstGeom>
        </p:spPr>
        <p:txBody>
          <a:bodyPr/>
          <a:lstStyle>
            <a:lvl1pPr>
              <a:defRPr sz="2400" spc="165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PRESENTATION SUBHEADER</a:t>
            </a:r>
          </a:p>
        </p:txBody>
      </p:sp>
    </p:spTree>
    <p:extLst>
      <p:ext uri="{BB962C8B-B14F-4D97-AF65-F5344CB8AC3E}">
        <p14:creationId xmlns:p14="http://schemas.microsoft.com/office/powerpoint/2010/main" val="1453247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1238" y="1200234"/>
            <a:ext cx="9988675" cy="6771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80000"/>
              </a:lnSpc>
              <a:defRPr b="1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1238" y="667254"/>
            <a:ext cx="9431462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41E2E95-5ED1-4147-B294-405791ADD1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5650" y="2073276"/>
            <a:ext cx="9296400" cy="8442324"/>
          </a:xfrm>
        </p:spPr>
        <p:txBody>
          <a:bodyPr anchor="ctr"/>
          <a:lstStyle>
            <a:lvl1pPr marL="295275" indent="-295275">
              <a:lnSpc>
                <a:spcPct val="80000"/>
              </a:lnSpc>
              <a:spcAft>
                <a:spcPts val="4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3600">
                <a:solidFill>
                  <a:schemeClr val="tx2"/>
                </a:solidFill>
              </a:defRPr>
            </a:lvl1pPr>
            <a:lvl2pPr marL="747713" indent="-290513">
              <a:lnSpc>
                <a:spcPct val="80000"/>
              </a:lnSpc>
              <a:spcAft>
                <a:spcPts val="4200"/>
              </a:spcAft>
              <a:buClr>
                <a:schemeClr val="accent3"/>
              </a:buClr>
              <a:buFont typeface="System Font Regular"/>
              <a:buChar char="-"/>
              <a:tabLst/>
              <a:defRPr sz="3200">
                <a:solidFill>
                  <a:schemeClr val="tx2"/>
                </a:solidFill>
              </a:defRPr>
            </a:lvl2pPr>
            <a:lvl3pPr marL="1371600" indent="-457200">
              <a:lnSpc>
                <a:spcPct val="80000"/>
              </a:lnSpc>
              <a:spcAft>
                <a:spcPts val="4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</a:defRPr>
            </a:lvl3pPr>
            <a:lvl4pPr marL="1828800" indent="-457200">
              <a:lnSpc>
                <a:spcPct val="80000"/>
              </a:lnSpc>
              <a:spcAft>
                <a:spcPts val="4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</a:defRPr>
            </a:lvl4pPr>
            <a:lvl5pPr marL="2286000" indent="-457200">
              <a:lnSpc>
                <a:spcPct val="80000"/>
              </a:lnSpc>
              <a:spcAft>
                <a:spcPts val="4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0583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  <p15:guide id="3" pos="12188">
          <p15:clr>
            <a:srgbClr val="FBAE40"/>
          </p15:clr>
        </p15:guide>
        <p15:guide id="4" pos="476">
          <p15:clr>
            <a:srgbClr val="FBAE40"/>
          </p15:clr>
        </p15:guide>
        <p15:guide id="5" orient="horz" pos="490">
          <p15:clr>
            <a:srgbClr val="FBAE40"/>
          </p15:clr>
        </p15:guide>
        <p15:guide id="6" orient="horz" pos="66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4F056F-DF5B-154D-89F0-BF1D9B1BE4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r="18927"/>
          <a:stretch/>
        </p:blipFill>
        <p:spPr>
          <a:xfrm>
            <a:off x="8839200" y="0"/>
            <a:ext cx="11264900" cy="11309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6273" y="4466997"/>
            <a:ext cx="7782086" cy="73866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800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54335" y="5349875"/>
            <a:ext cx="7797651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1B192DF4-DF19-4543-AAC8-F293C3D48226}"/>
              </a:ext>
            </a:extLst>
          </p:cNvPr>
          <p:cNvSpPr/>
          <p:nvPr userDrawn="1"/>
        </p:nvSpPr>
        <p:spPr>
          <a:xfrm>
            <a:off x="498035" y="9474571"/>
            <a:ext cx="5477605" cy="1328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894314-60D6-C34E-9BA6-54E9AB1DE51D}"/>
              </a:ext>
            </a:extLst>
          </p:cNvPr>
          <p:cNvSpPr/>
          <p:nvPr userDrawn="1"/>
        </p:nvSpPr>
        <p:spPr>
          <a:xfrm>
            <a:off x="8831732" y="0"/>
            <a:ext cx="45719" cy="113093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3733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634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840E32C5-3E97-8347-84F2-0AF8DEBA5071}"/>
              </a:ext>
            </a:extLst>
          </p:cNvPr>
          <p:cNvSpPr/>
          <p:nvPr userDrawn="1"/>
        </p:nvSpPr>
        <p:spPr>
          <a:xfrm>
            <a:off x="14014450" y="1082675"/>
            <a:ext cx="5477605" cy="1328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1850" y="1234331"/>
            <a:ext cx="13184188" cy="92333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31850" y="2149475"/>
            <a:ext cx="1321276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E838C9-B2D7-EE47-9155-741367245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2728" r="1140" b="12417"/>
          <a:stretch/>
        </p:blipFill>
        <p:spPr>
          <a:xfrm>
            <a:off x="0" y="3400425"/>
            <a:ext cx="20104100" cy="79089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1084227-D368-A64C-A9FA-DA7288AB1E6B}"/>
              </a:ext>
            </a:extLst>
          </p:cNvPr>
          <p:cNvSpPr/>
          <p:nvPr userDrawn="1"/>
        </p:nvSpPr>
        <p:spPr>
          <a:xfrm rot="5400000">
            <a:off x="10029191" y="-6626224"/>
            <a:ext cx="45719" cy="2010410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460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63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26950" y="612587"/>
            <a:ext cx="18516600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26950" y="1382525"/>
            <a:ext cx="1407287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E4B310-4461-E74F-A0F7-661012EF8CF0}"/>
              </a:ext>
            </a:extLst>
          </p:cNvPr>
          <p:cNvSpPr/>
          <p:nvPr userDrawn="1"/>
        </p:nvSpPr>
        <p:spPr>
          <a:xfrm>
            <a:off x="755650" y="1896979"/>
            <a:ext cx="4089066" cy="92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049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6332" userDrawn="1">
          <p15:clr>
            <a:srgbClr val="FBAE40"/>
          </p15:clr>
        </p15:guide>
        <p15:guide id="2" pos="476" userDrawn="1">
          <p15:clr>
            <a:srgbClr val="FBAE40"/>
          </p15:clr>
        </p15:guide>
        <p15:guide id="3" orient="horz" pos="6634" userDrawn="1">
          <p15:clr>
            <a:srgbClr val="FBAE40"/>
          </p15:clr>
        </p15:guide>
        <p15:guide id="4" orient="horz" pos="490" userDrawn="1">
          <p15:clr>
            <a:srgbClr val="FBAE40"/>
          </p15:clr>
        </p15:guide>
        <p15:guide id="5" pos="1218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1238" y="1196873"/>
            <a:ext cx="18516600" cy="6771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80000"/>
              </a:lnSpc>
              <a:defRPr b="1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1238" y="667254"/>
            <a:ext cx="14072870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321425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  <p15:guide id="3" pos="12188" userDrawn="1">
          <p15:clr>
            <a:srgbClr val="FBAE40"/>
          </p15:clr>
        </p15:guide>
        <p15:guide id="4" pos="476" userDrawn="1">
          <p15:clr>
            <a:srgbClr val="FBAE40"/>
          </p15:clr>
        </p15:guide>
        <p15:guide id="5" orient="horz" pos="490" userDrawn="1">
          <p15:clr>
            <a:srgbClr val="FBAE40"/>
          </p15:clr>
        </p15:guide>
        <p15:guide id="6" orient="horz" pos="663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1238" y="1200234"/>
            <a:ext cx="18516600" cy="6771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80000"/>
              </a:lnSpc>
              <a:defRPr b="1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1238" y="667254"/>
            <a:ext cx="14072870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41E2E95-5ED1-4147-B294-405791ADD1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5650" y="2257425"/>
            <a:ext cx="8445500" cy="8274050"/>
          </a:xfrm>
        </p:spPr>
        <p:txBody>
          <a:bodyPr anchor="ctr"/>
          <a:lstStyle>
            <a:lvl1pPr marL="295275" indent="-295275">
              <a:lnSpc>
                <a:spcPct val="80000"/>
              </a:lnSpc>
              <a:spcAft>
                <a:spcPts val="3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4000">
                <a:solidFill>
                  <a:schemeClr val="tx2"/>
                </a:solidFill>
              </a:defRPr>
            </a:lvl1pPr>
            <a:lvl2pPr marL="747713" indent="-290513">
              <a:lnSpc>
                <a:spcPct val="80000"/>
              </a:lnSpc>
              <a:spcAft>
                <a:spcPts val="3600"/>
              </a:spcAft>
              <a:buClr>
                <a:schemeClr val="accent3"/>
              </a:buClr>
              <a:buFont typeface="System Font Regular"/>
              <a:buChar char="-"/>
              <a:tabLst/>
              <a:defRPr sz="3600">
                <a:solidFill>
                  <a:schemeClr val="tx2"/>
                </a:solidFill>
              </a:defRPr>
            </a:lvl2pPr>
            <a:lvl3pPr marL="1371600" indent="-457200">
              <a:lnSpc>
                <a:spcPct val="80000"/>
              </a:lnSpc>
              <a:spcAft>
                <a:spcPts val="3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>
                <a:solidFill>
                  <a:schemeClr val="tx2"/>
                </a:solidFill>
              </a:defRPr>
            </a:lvl3pPr>
            <a:lvl4pPr marL="1828800" indent="-457200">
              <a:lnSpc>
                <a:spcPct val="80000"/>
              </a:lnSpc>
              <a:spcAft>
                <a:spcPts val="3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>
                <a:solidFill>
                  <a:schemeClr val="tx2"/>
                </a:solidFill>
              </a:defRPr>
            </a:lvl4pPr>
            <a:lvl5pPr marL="2286000" indent="-457200">
              <a:lnSpc>
                <a:spcPct val="80000"/>
              </a:lnSpc>
              <a:spcAft>
                <a:spcPts val="3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4418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  <p15:guide id="3" pos="12188">
          <p15:clr>
            <a:srgbClr val="FBAE40"/>
          </p15:clr>
        </p15:guide>
        <p15:guide id="4" pos="476">
          <p15:clr>
            <a:srgbClr val="FBAE40"/>
          </p15:clr>
        </p15:guide>
        <p15:guide id="5" orient="horz" pos="490">
          <p15:clr>
            <a:srgbClr val="FBAE40"/>
          </p15:clr>
        </p15:guide>
        <p15:guide id="6" orient="horz" pos="66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26950" y="612587"/>
            <a:ext cx="18516600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26950" y="1406588"/>
            <a:ext cx="1407287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65E499F-1F1A-9947-AC85-1CCC44135C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6950" y="2644124"/>
            <a:ext cx="18592800" cy="3997308"/>
          </a:xfrm>
        </p:spPr>
        <p:txBody>
          <a:bodyPr/>
          <a:lstStyle>
            <a:lvl1pPr marL="285750" indent="-28575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20000"/>
              <a:buFont typeface="System Font Regular"/>
              <a:buChar char="-"/>
              <a:defRPr sz="2000"/>
            </a:lvl2pPr>
            <a:lvl3pPr marL="1200150" indent="-28575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20000"/>
              <a:buFont typeface="System Font Regular"/>
              <a:buChar char="-"/>
              <a:defRPr sz="2000"/>
            </a:lvl4pPr>
            <a:lvl5pPr marL="2114550" indent="-28575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DA1DE8-5A9C-D340-8F15-EBA3A2DD21F6}"/>
              </a:ext>
            </a:extLst>
          </p:cNvPr>
          <p:cNvSpPr/>
          <p:nvPr userDrawn="1"/>
        </p:nvSpPr>
        <p:spPr>
          <a:xfrm>
            <a:off x="755650" y="1896979"/>
            <a:ext cx="4089066" cy="92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771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442" userDrawn="1">
          <p15:clr>
            <a:srgbClr val="FBAE40"/>
          </p15:clr>
        </p15:guide>
        <p15:guide id="2" pos="12092" userDrawn="1">
          <p15:clr>
            <a:srgbClr val="FBAE40"/>
          </p15:clr>
        </p15:guide>
        <p15:guide id="3" pos="476" userDrawn="1">
          <p15:clr>
            <a:srgbClr val="FBAE40"/>
          </p15:clr>
        </p15:guide>
        <p15:guide id="4" orient="horz" pos="49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2337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5650" y="2073275"/>
            <a:ext cx="18838279" cy="276999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V3.0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56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3769" y="527793"/>
            <a:ext cx="17334226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233746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1247" y="1522332"/>
            <a:ext cx="1883827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V3.0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67" r:id="rId3"/>
    <p:sldLayoutId id="2147483666" r:id="rId4"/>
    <p:sldLayoutId id="2147483669" r:id="rId5"/>
    <p:sldLayoutId id="2147483683" r:id="rId6"/>
    <p:sldLayoutId id="2147483668" r:id="rId7"/>
    <p:sldLayoutId id="2147483662" r:id="rId8"/>
    <p:sldLayoutId id="2147483670" r:id="rId9"/>
    <p:sldLayoutId id="2147483665" r:id="rId10"/>
    <p:sldLayoutId id="2147483682" r:id="rId11"/>
    <p:sldLayoutId id="2147483673" r:id="rId12"/>
    <p:sldLayoutId id="2147483678" r:id="rId13"/>
    <p:sldLayoutId id="2147483707" r:id="rId14"/>
  </p:sldLayoutIdLst>
  <p:hf hdr="0"/>
  <p:txStyles>
    <p:titleStyle>
      <a:lvl1pPr>
        <a:defRPr sz="5400" b="1" i="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 sz="2400" b="1" i="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0" Type="http://schemas.microsoft.com/office/2007/relationships/hdphoto" Target="../media/hdphoto2.wdp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2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1407B5B-132D-1A4D-B0AD-9941E788E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5479" y="4474123"/>
            <a:ext cx="7347711" cy="1846659"/>
          </a:xfrm>
        </p:spPr>
        <p:txBody>
          <a:bodyPr/>
          <a:lstStyle/>
          <a:p>
            <a:r>
              <a:rPr lang="en-US" dirty="0"/>
              <a:t>FORD</a:t>
            </a:r>
            <a:br>
              <a:rPr lang="en-US" dirty="0"/>
            </a:br>
            <a:r>
              <a:rPr lang="en-US" dirty="0"/>
              <a:t>FUTURE STRATEGY</a:t>
            </a:r>
          </a:p>
        </p:txBody>
      </p:sp>
    </p:spTree>
    <p:extLst>
      <p:ext uri="{BB962C8B-B14F-4D97-AF65-F5344CB8AC3E}">
        <p14:creationId xmlns:p14="http://schemas.microsoft.com/office/powerpoint/2010/main" val="3346710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xmlns="" id="{93200FA3-8531-DE49-8C3C-297BEB953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7" t="2132" r="3206" b="2909"/>
          <a:stretch/>
        </p:blipFill>
        <p:spPr>
          <a:xfrm>
            <a:off x="10052050" y="777874"/>
            <a:ext cx="9296400" cy="975360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CO-PILOT360 ASSIST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 dirty="0"/>
              <a:t>2020MY FUSION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88F14E4-9809-4EF3-9DFA-B159868CC6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5650" y="2194854"/>
            <a:ext cx="7868397" cy="8199168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chemeClr val="accent1"/>
                </a:solidFill>
              </a:rPr>
              <a:t>S </a:t>
            </a:r>
            <a:r>
              <a:rPr lang="en-US" dirty="0" smtClean="0">
                <a:solidFill>
                  <a:schemeClr val="accent1"/>
                </a:solidFill>
              </a:rPr>
              <a:t>INCLUDES</a:t>
            </a:r>
            <a:r>
              <a:rPr lang="en-US" b="1" dirty="0" smtClean="0">
                <a:solidFill>
                  <a:schemeClr val="accent1"/>
                </a:solidFill>
              </a:rPr>
              <a:t> Available: </a:t>
            </a:r>
            <a:endParaRPr lang="en-US" b="1" dirty="0">
              <a:solidFill>
                <a:schemeClr val="accent1"/>
              </a:solidFill>
            </a:endParaRPr>
          </a:p>
          <a:p>
            <a:pPr lvl="2"/>
            <a:r>
              <a:rPr lang="en-US" dirty="0" smtClean="0"/>
              <a:t>4.2</a:t>
            </a:r>
            <a:r>
              <a:rPr lang="en-US" dirty="0"/>
              <a:t>” dual, configurable color LCD screen</a:t>
            </a:r>
          </a:p>
          <a:p>
            <a:pPr lvl="2"/>
            <a:r>
              <a:rPr lang="en-US" dirty="0" smtClean="0"/>
              <a:t>Adaptive </a:t>
            </a:r>
            <a:r>
              <a:rPr lang="en-US" dirty="0"/>
              <a:t>cruise control with stop-and-go</a:t>
            </a:r>
          </a:p>
          <a:p>
            <a:pPr lvl="2"/>
            <a:r>
              <a:rPr lang="en-US" dirty="0"/>
              <a:t>Dual-zone electronic automatic </a:t>
            </a:r>
            <a:br>
              <a:rPr lang="en-US" dirty="0"/>
            </a:br>
            <a:r>
              <a:rPr lang="en-US" dirty="0"/>
              <a:t>temperature control</a:t>
            </a:r>
          </a:p>
          <a:p>
            <a:pPr lvl="2"/>
            <a:r>
              <a:rPr lang="en-US" dirty="0" smtClean="0"/>
              <a:t>Voice-activated SYNC</a:t>
            </a:r>
            <a:r>
              <a:rPr lang="en-US" baseline="30000" dirty="0"/>
              <a:t>®</a:t>
            </a:r>
            <a:r>
              <a:rPr lang="en-US" dirty="0"/>
              <a:t> 3 with Navigation System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 </a:t>
            </a:r>
            <a:r>
              <a:rPr lang="en-US" dirty="0" smtClean="0">
                <a:solidFill>
                  <a:schemeClr val="accent1"/>
                </a:solidFill>
              </a:rPr>
              <a:t>INCLUDES</a:t>
            </a:r>
            <a:r>
              <a:rPr lang="en-US" b="1" dirty="0" smtClean="0">
                <a:solidFill>
                  <a:schemeClr val="accent1"/>
                </a:solidFill>
              </a:rPr>
              <a:t> Available:</a:t>
            </a:r>
            <a:endParaRPr lang="en-US" b="1" dirty="0">
              <a:solidFill>
                <a:schemeClr val="accent1"/>
              </a:solidFill>
            </a:endParaRPr>
          </a:p>
          <a:p>
            <a:pPr lvl="2"/>
            <a:r>
              <a:rPr lang="en-US" dirty="0" smtClean="0"/>
              <a:t>SE Appearance Package</a:t>
            </a:r>
            <a:endParaRPr lang="en-US" dirty="0"/>
          </a:p>
          <a:p>
            <a:pPr lvl="2"/>
            <a:r>
              <a:rPr lang="en-US" dirty="0" smtClean="0"/>
              <a:t>SE AWD Package</a:t>
            </a:r>
          </a:p>
          <a:p>
            <a:pPr lvl="2"/>
            <a:r>
              <a:rPr lang="en-US" dirty="0" smtClean="0"/>
              <a:t>Power </a:t>
            </a:r>
            <a:r>
              <a:rPr lang="en-US" dirty="0" err="1" smtClean="0"/>
              <a:t>Moonroof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9F606F7-CCE4-434A-B92C-AC1BAE555E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52050" y="777874"/>
            <a:ext cx="9736138" cy="97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46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FFF644-3F3B-C24A-954A-9C4226A3E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F2CD04-120E-2745-B81D-5D7EC427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" y="0"/>
            <a:ext cx="20071829" cy="11309350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8AAC0D30-252A-DC40-BAD8-CA968856203C}"/>
              </a:ext>
            </a:extLst>
          </p:cNvPr>
          <p:cNvSpPr/>
          <p:nvPr/>
        </p:nvSpPr>
        <p:spPr>
          <a:xfrm>
            <a:off x="16714032" y="10212367"/>
            <a:ext cx="2634417" cy="6382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>
            <a:outerShdw blurRad="101600" sx="102000" sy="102000" algn="ctr" rotWithShape="0">
              <a:prstClr val="black">
                <a:alpha val="86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751977-9615-8A4C-BC8B-93BA949C855E}"/>
              </a:ext>
            </a:extLst>
          </p:cNvPr>
          <p:cNvSpPr/>
          <p:nvPr/>
        </p:nvSpPr>
        <p:spPr>
          <a:xfrm>
            <a:off x="755650" y="778061"/>
            <a:ext cx="18592800" cy="1561914"/>
          </a:xfrm>
          <a:prstGeom prst="rect">
            <a:avLst/>
          </a:prstGeom>
          <a:solidFill>
            <a:schemeClr val="tx2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84" tIns="41884" rIns="41884" bIns="41884" numCol="1" spcCol="38100" rtlCol="0" anchor="ctr">
            <a:spAutoFit/>
          </a:bodyPr>
          <a:lstStyle/>
          <a:p>
            <a:pPr marL="0" marR="0" lvl="0" indent="0" algn="ctr" defTabSz="135470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Light"/>
              </a:rPr>
              <a:t>The 2020MY Escape brings style and substance to small SUVs with class-leading hybrids, flexibility and exclusive technology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9BCF9ED-C982-FF46-B5F5-DA5CC42AFD7E}"/>
              </a:ext>
            </a:extLst>
          </p:cNvPr>
          <p:cNvGrpSpPr/>
          <p:nvPr/>
        </p:nvGrpSpPr>
        <p:grpSpPr>
          <a:xfrm>
            <a:off x="0" y="3055129"/>
            <a:ext cx="5829304" cy="2214564"/>
            <a:chOff x="0" y="5029199"/>
            <a:chExt cx="5829304" cy="22145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86A44335-C43B-C34F-8AB9-75E135DC95C8}"/>
                </a:ext>
              </a:extLst>
            </p:cNvPr>
            <p:cNvGrpSpPr/>
            <p:nvPr/>
          </p:nvGrpSpPr>
          <p:grpSpPr>
            <a:xfrm>
              <a:off x="0" y="5029199"/>
              <a:ext cx="5829304" cy="2214564"/>
              <a:chOff x="-118651" y="7987054"/>
              <a:chExt cx="4840794" cy="2310925"/>
            </a:xfrm>
          </p:grpSpPr>
          <p:sp>
            <p:nvSpPr>
              <p:cNvPr id="22" name="object 4">
                <a:extLst>
                  <a:ext uri="{FF2B5EF4-FFF2-40B4-BE49-F238E27FC236}">
                    <a16:creationId xmlns:a16="http://schemas.microsoft.com/office/drawing/2014/main" xmlns="" id="{BFD96D44-2A0F-1245-958C-D2878E5471F3}"/>
                  </a:ext>
                </a:extLst>
              </p:cNvPr>
              <p:cNvSpPr/>
              <p:nvPr/>
            </p:nvSpPr>
            <p:spPr>
              <a:xfrm>
                <a:off x="-118651" y="7987054"/>
                <a:ext cx="4347751" cy="2310925"/>
              </a:xfrm>
              <a:custGeom>
                <a:avLst/>
                <a:gdLst/>
                <a:ahLst/>
                <a:cxnLst/>
                <a:rect l="l" t="t" r="r" b="b"/>
                <a:pathLst>
                  <a:path w="10052050" h="1762759">
                    <a:moveTo>
                      <a:pt x="0" y="1762599"/>
                    </a:moveTo>
                    <a:lnTo>
                      <a:pt x="10052049" y="1762599"/>
                    </a:lnTo>
                    <a:lnTo>
                      <a:pt x="10052049" y="0"/>
                    </a:lnTo>
                    <a:lnTo>
                      <a:pt x="0" y="0"/>
                    </a:lnTo>
                    <a:lnTo>
                      <a:pt x="0" y="1762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object 5">
                <a:extLst>
                  <a:ext uri="{FF2B5EF4-FFF2-40B4-BE49-F238E27FC236}">
                    <a16:creationId xmlns:a16="http://schemas.microsoft.com/office/drawing/2014/main" xmlns="" id="{8083F93F-33AE-1945-97C0-2B159D5771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523" y="8093075"/>
                <a:ext cx="4255620" cy="1489554"/>
              </a:xfrm>
              <a:prstGeom prst="rect">
                <a:avLst/>
              </a:prstGeom>
            </p:spPr>
            <p:txBody>
              <a:bodyPr vert="horz" wrap="square" lIns="0" tIns="14605" rIns="0" bIns="0" rtlCol="0">
                <a:spAutoFit/>
              </a:bodyPr>
              <a:lstStyle>
                <a:lvl1pPr>
                  <a:defRPr sz="5500" b="0" i="0" baseline="0">
                    <a:solidFill>
                      <a:srgbClr val="233746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6985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01A8DF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2020MY</a:t>
                </a:r>
                <a:r>
                  <a:rPr kumimoji="0" lang="en-US" sz="40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01A8DF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 </a:t>
                </a:r>
              </a:p>
              <a:p>
                <a:pPr marL="1270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200" b="1" i="0" u="none" strike="noStrike" kern="0" cap="none" spc="75" normalizeH="0" baseline="0" noProof="0" dirty="0">
                    <a:ln>
                      <a:noFill/>
                    </a:ln>
                    <a:solidFill>
                      <a:srgbClr val="10243F"/>
                    </a:solidFill>
                    <a:effectLst/>
                    <a:uLnTx/>
                    <a:uFillTx/>
                    <a:latin typeface="Arial"/>
                    <a:ea typeface="+mj-ea"/>
                    <a:cs typeface="Arial"/>
                  </a:rPr>
                  <a:t>ESCAPE</a:t>
                </a:r>
                <a:endParaRPr kumimoji="0" lang="en-US" sz="6200" b="0" i="0" u="none" strike="noStrike" kern="0" cap="none" spc="0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/>
                  <a:ea typeface="+mj-ea"/>
                  <a:cs typeface="Arial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0D7583E-0D6F-3646-9CA9-FBA4CF0AA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15792" b="-371433"/>
            <a:stretch/>
          </p:blipFill>
          <p:spPr>
            <a:xfrm>
              <a:off x="752481" y="6496054"/>
              <a:ext cx="3233732" cy="4191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C15F861-D823-9044-9571-8D36914F42E2}"/>
                </a:ext>
              </a:extLst>
            </p:cNvPr>
            <p:cNvSpPr/>
            <p:nvPr/>
          </p:nvSpPr>
          <p:spPr>
            <a:xfrm>
              <a:off x="594190" y="6655877"/>
              <a:ext cx="35317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98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77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8013" algn="l"/>
                </a:tabLst>
                <a:defRPr/>
              </a:pPr>
              <a:r>
                <a:rPr kumimoji="0" lang="en-US" sz="2000" b="0" i="0" u="none" strike="noStrike" kern="1200" cap="none" spc="2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ORDER BANK OPEN 05/19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20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FCE3BB09-E50B-7545-B75E-5A12CE692FA0}"/>
              </a:ext>
            </a:extLst>
          </p:cNvPr>
          <p:cNvSpPr/>
          <p:nvPr/>
        </p:nvSpPr>
        <p:spPr>
          <a:xfrm>
            <a:off x="756303" y="778218"/>
            <a:ext cx="18591495" cy="9752915"/>
          </a:xfrm>
          <a:custGeom>
            <a:avLst/>
            <a:gdLst/>
            <a:ahLst/>
            <a:cxnLst/>
            <a:rect l="l" t="t" r="r" b="b"/>
            <a:pathLst>
              <a:path w="10170160" h="2268220">
                <a:moveTo>
                  <a:pt x="0" y="2268211"/>
                </a:moveTo>
                <a:lnTo>
                  <a:pt x="10169847" y="2268211"/>
                </a:lnTo>
                <a:lnTo>
                  <a:pt x="10169847" y="0"/>
                </a:lnTo>
                <a:lnTo>
                  <a:pt x="0" y="0"/>
                </a:lnTo>
                <a:lnTo>
                  <a:pt x="0" y="22682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AC4BFA-E733-8545-94CC-68B509E9AE4E}"/>
              </a:ext>
            </a:extLst>
          </p:cNvPr>
          <p:cNvSpPr/>
          <p:nvPr/>
        </p:nvSpPr>
        <p:spPr>
          <a:xfrm>
            <a:off x="756303" y="6530914"/>
            <a:ext cx="6133669" cy="400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7566480-D61F-4CD3-9414-C4DAB853981A}"/>
              </a:ext>
            </a:extLst>
          </p:cNvPr>
          <p:cNvGrpSpPr/>
          <p:nvPr/>
        </p:nvGrpSpPr>
        <p:grpSpPr>
          <a:xfrm>
            <a:off x="1012059" y="4453806"/>
            <a:ext cx="18128592" cy="5750458"/>
            <a:chOff x="1011425" y="5739376"/>
            <a:chExt cx="18129864" cy="5750861"/>
          </a:xfrm>
        </p:grpSpPr>
        <p:sp>
          <p:nvSpPr>
            <p:cNvPr id="10" name="object 10"/>
            <p:cNvSpPr txBox="1"/>
            <p:nvPr/>
          </p:nvSpPr>
          <p:spPr>
            <a:xfrm>
              <a:off x="1011425" y="5739376"/>
              <a:ext cx="6075175" cy="1491538"/>
            </a:xfrm>
            <a:prstGeom prst="rect">
              <a:avLst/>
            </a:prstGeom>
          </p:spPr>
          <p:txBody>
            <a:bodyPr vert="horz" wrap="square" lIns="0" tIns="13969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Pre-Collision Assist with Automatic </a:t>
              </a:r>
              <a:b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Emergency Braking includes Pedestrian </a:t>
              </a:r>
              <a:b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Detection, Forward Collision Warning with </a:t>
              </a:r>
              <a:b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Dynamic Brake Support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7177557" y="5739376"/>
              <a:ext cx="5863289" cy="752822"/>
            </a:xfrm>
            <a:prstGeom prst="rect">
              <a:avLst/>
            </a:prstGeom>
          </p:spPr>
          <p:txBody>
            <a:bodyPr vert="horz" wrap="square" lIns="0" tIns="13969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BLIS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®</a:t>
              </a: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 (Blind Sport Information System) </a:t>
              </a:r>
              <a:b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with Cross-Traffic Alert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7118583" y="11106773"/>
              <a:ext cx="5863288" cy="383464"/>
            </a:xfrm>
            <a:prstGeom prst="rect">
              <a:avLst/>
            </a:prstGeom>
          </p:spPr>
          <p:txBody>
            <a:bodyPr vert="horz" wrap="square" lIns="0" tIns="13969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Reverse Sensing System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3290683" y="5739376"/>
              <a:ext cx="5850606" cy="752822"/>
            </a:xfrm>
            <a:prstGeom prst="rect">
              <a:avLst/>
            </a:prstGeom>
          </p:spPr>
          <p:txBody>
            <a:bodyPr vert="horz" wrap="square" lIns="0" tIns="13969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Lane-Keeping Assist (includes Lane-Keeping Alert and Driver Alert)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3305673" y="11106773"/>
              <a:ext cx="5796715" cy="383464"/>
            </a:xfrm>
            <a:prstGeom prst="rect">
              <a:avLst/>
            </a:prstGeom>
          </p:spPr>
          <p:txBody>
            <a:bodyPr vert="horz" wrap="square" lIns="0" tIns="13969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15" normalizeH="0" baseline="0" noProof="0" dirty="0">
                  <a:ln>
                    <a:noFill/>
                  </a:ln>
                  <a:solidFill>
                    <a:srgbClr val="10243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Auto Headlamps with Auto High Beams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</p:grpSp>
      <p:sp>
        <p:nvSpPr>
          <p:cNvPr id="18" name="object 5">
            <a:extLst>
              <a:ext uri="{FF2B5EF4-FFF2-40B4-BE49-F238E27FC236}">
                <a16:creationId xmlns:a16="http://schemas.microsoft.com/office/drawing/2014/main" xmlns="" id="{FC1DBCBF-E55A-0141-A1AB-6803EAE11070}"/>
              </a:ext>
            </a:extLst>
          </p:cNvPr>
          <p:cNvSpPr txBox="1">
            <a:spLocks/>
          </p:cNvSpPr>
          <p:nvPr/>
        </p:nvSpPr>
        <p:spPr>
          <a:xfrm>
            <a:off x="971066" y="7594842"/>
            <a:ext cx="6124312" cy="20091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500" b="0" i="0" baseline="0">
                <a:solidFill>
                  <a:srgbClr val="233746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1A8D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ALL-NEW 2020MY ESCAPE</a:t>
            </a:r>
            <a:b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1A8D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0" cap="none" spc="-20" normalizeH="0" baseline="0" noProof="0" dirty="0">
                <a:ln>
                  <a:noFill/>
                </a:ln>
                <a:solidFill>
                  <a:srgbClr val="01A8D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0" cap="none" spc="-20" normalizeH="0" baseline="0" noProof="0" dirty="0">
                <a:ln>
                  <a:noFill/>
                </a:ln>
                <a:solidFill>
                  <a:srgbClr val="01A8D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000" b="1" i="0" u="none" strike="noStrike" kern="0" cap="none" spc="75" normalizeH="0" baseline="0" noProof="0" dirty="0">
                <a:ln>
                  <a:noFill/>
                </a:ln>
                <a:solidFill>
                  <a:srgbClr val="01A8D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STANDARD</a:t>
            </a:r>
            <a:r>
              <a:rPr kumimoji="0" lang="en-US" sz="40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CO-PILOT</a:t>
            </a:r>
            <a:br>
              <a:rPr kumimoji="0" lang="en-US" sz="40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0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360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™</a:t>
            </a:r>
            <a:r>
              <a:rPr kumimoji="0" lang="en-US" sz="40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FEATURES</a:t>
            </a:r>
            <a:endParaRPr kumimoji="0" lang="en-US" sz="6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2DF8C1-0142-4B69-B1F4-608F9824E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776" y="1062306"/>
            <a:ext cx="5858549" cy="3258963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8196A0-6B5E-48EB-A254-80F4B8EA60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289" y="1062307"/>
            <a:ext cx="5849125" cy="3258963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301011D-8080-42D1-ACAE-9B90331E60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451" y="6530914"/>
            <a:ext cx="5875827" cy="3205693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0ECFCA3-1843-4C91-A6DB-4294A11BF0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575" y="6530914"/>
            <a:ext cx="5821904" cy="32001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8C0AE3-6684-49FA-AC1B-CE3386A52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30" y="1062306"/>
            <a:ext cx="5826516" cy="3258963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92356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F964CEA-E520-5644-AC05-1DBC2AFD6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5479" y="3359002"/>
            <a:ext cx="7600207" cy="1846659"/>
          </a:xfrm>
        </p:spPr>
        <p:txBody>
          <a:bodyPr/>
          <a:lstStyle/>
          <a:p>
            <a:r>
              <a:rPr lang="en-US" dirty="0"/>
              <a:t>ELECTRIFIED VEHICLES</a:t>
            </a:r>
          </a:p>
        </p:txBody>
      </p:sp>
    </p:spTree>
    <p:extLst>
      <p:ext uri="{BB962C8B-B14F-4D97-AF65-F5344CB8AC3E}">
        <p14:creationId xmlns:p14="http://schemas.microsoft.com/office/powerpoint/2010/main" val="172962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4" descr="Picture 34">
            <a:extLst>
              <a:ext uri="{FF2B5EF4-FFF2-40B4-BE49-F238E27FC236}">
                <a16:creationId xmlns:a16="http://schemas.microsoft.com/office/drawing/2014/main" xmlns="" id="{DD635DF3-00F9-4AED-8BBB-6E35E5C40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" r="1635"/>
          <a:stretch/>
        </p:blipFill>
        <p:spPr>
          <a:xfrm>
            <a:off x="13102389" y="2301875"/>
            <a:ext cx="6246061" cy="6025394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Picture 32" descr="Picture 32">
            <a:extLst>
              <a:ext uri="{FF2B5EF4-FFF2-40B4-BE49-F238E27FC236}">
                <a16:creationId xmlns:a16="http://schemas.microsoft.com/office/drawing/2014/main" xmlns="" id="{11DB1BBC-CACB-4FEA-A750-61192C8DD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04"/>
          <a:stretch/>
        </p:blipFill>
        <p:spPr>
          <a:xfrm>
            <a:off x="755649" y="2301875"/>
            <a:ext cx="6222667" cy="6025394"/>
          </a:xfrm>
          <a:prstGeom prst="rect">
            <a:avLst/>
          </a:prstGeom>
          <a:ln w="3175">
            <a:miter lim="400000"/>
          </a:ln>
        </p:spPr>
      </p:pic>
      <p:pic>
        <p:nvPicPr>
          <p:cNvPr id="25" name="Picture 31" descr="Picture 31">
            <a:extLst>
              <a:ext uri="{FF2B5EF4-FFF2-40B4-BE49-F238E27FC236}">
                <a16:creationId xmlns:a16="http://schemas.microsoft.com/office/drawing/2014/main" xmlns="" id="{52BBB676-BE56-428F-AFC1-E77AC9223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0" t="98" r="3839" b="-98"/>
          <a:stretch/>
        </p:blipFill>
        <p:spPr>
          <a:xfrm>
            <a:off x="7092281" y="2301875"/>
            <a:ext cx="5919537" cy="602539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610034B-9A74-6649-90C1-3D2A3543C55F}"/>
              </a:ext>
            </a:extLst>
          </p:cNvPr>
          <p:cNvGrpSpPr/>
          <p:nvPr/>
        </p:nvGrpSpPr>
        <p:grpSpPr>
          <a:xfrm>
            <a:off x="4765236" y="10115341"/>
            <a:ext cx="10561594" cy="420845"/>
            <a:chOff x="2678031" y="6486143"/>
            <a:chExt cx="6405010" cy="255219"/>
          </a:xfrm>
        </p:grpSpPr>
        <p:sp>
          <p:nvSpPr>
            <p:cNvPr id="9" name="TextBox 1">
              <a:extLst>
                <a:ext uri="{FF2B5EF4-FFF2-40B4-BE49-F238E27FC236}">
                  <a16:creationId xmlns:a16="http://schemas.microsoft.com/office/drawing/2014/main" xmlns="" id="{B9DD952B-F335-44B4-8E94-8C2B8D214615}"/>
                </a:ext>
              </a:extLst>
            </p:cNvPr>
            <p:cNvSpPr txBox="1"/>
            <p:nvPr/>
          </p:nvSpPr>
          <p:spPr>
            <a:xfrm>
              <a:off x="3152131" y="6487162"/>
              <a:ext cx="5930910" cy="25420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7694" tIns="37694" rIns="37694" bIns="37694"/>
            <a:lstStyle>
              <a:lvl1pPr algn="l" defTabSz="457200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400" dirty="0">
                  <a:solidFill>
                    <a:schemeClr val="tx2"/>
                  </a:solidFill>
                  <a:latin typeface="+mn-lt"/>
                </a:rPr>
                <a:t>Utilities                  Trucks and Commercial Vehicles                   Cars</a:t>
              </a: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xmlns="" id="{DA830BF9-1B2A-4A7C-8B24-85A512202BBF}"/>
                </a:ext>
              </a:extLst>
            </p:cNvPr>
            <p:cNvSpPr/>
            <p:nvPr/>
          </p:nvSpPr>
          <p:spPr>
            <a:xfrm>
              <a:off x="2678031" y="6488318"/>
              <a:ext cx="348694" cy="250174"/>
            </a:xfrm>
            <a:prstGeom prst="rect">
              <a:avLst/>
            </a:prstGeom>
            <a:solidFill>
              <a:schemeClr val="tx2"/>
            </a:solidFill>
            <a:ln w="3175">
              <a:miter lim="400000"/>
            </a:ln>
          </p:spPr>
          <p:txBody>
            <a:bodyPr lIns="37694" tIns="37694" rIns="37694" bIns="37694"/>
            <a:lstStyle/>
            <a:p>
              <a:pPr defTabSz="753923">
                <a:defRPr sz="900">
                  <a:solidFill>
                    <a:srgbClr val="00264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00" dirty="0">
                <a:solidFill>
                  <a:schemeClr val="tx2"/>
                </a:solidFill>
              </a:endParaRPr>
            </a:p>
          </p:txBody>
        </p:sp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xmlns="" id="{5471801E-71E7-4E73-9DD2-71AE2B9A2657}"/>
                </a:ext>
              </a:extLst>
            </p:cNvPr>
            <p:cNvSpPr/>
            <p:nvPr/>
          </p:nvSpPr>
          <p:spPr>
            <a:xfrm>
              <a:off x="4139327" y="6486144"/>
              <a:ext cx="348694" cy="248940"/>
            </a:xfrm>
            <a:prstGeom prst="rect">
              <a:avLst/>
            </a:prstGeom>
            <a:solidFill>
              <a:schemeClr val="accent1"/>
            </a:solidFill>
            <a:ln w="3175">
              <a:miter lim="400000"/>
            </a:ln>
          </p:spPr>
          <p:txBody>
            <a:bodyPr lIns="37694" tIns="37694" rIns="37694" bIns="37694"/>
            <a:lstStyle/>
            <a:p>
              <a:pPr defTabSz="753923">
                <a:defRPr sz="900">
                  <a:solidFill>
                    <a:srgbClr val="00264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00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xmlns="" id="{30650EFF-A2DE-4C81-BF23-D2F28888BD49}"/>
                </a:ext>
              </a:extLst>
            </p:cNvPr>
            <p:cNvSpPr/>
            <p:nvPr/>
          </p:nvSpPr>
          <p:spPr>
            <a:xfrm>
              <a:off x="7855580" y="6486143"/>
              <a:ext cx="305189" cy="2523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miter lim="400000"/>
            </a:ln>
          </p:spPr>
          <p:txBody>
            <a:bodyPr lIns="37694" tIns="37694" rIns="37694" bIns="37694"/>
            <a:lstStyle/>
            <a:p>
              <a:pPr defTabSz="753923">
                <a:defRPr sz="900">
                  <a:solidFill>
                    <a:srgbClr val="00264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3" name="Rectangle 21">
            <a:extLst>
              <a:ext uri="{FF2B5EF4-FFF2-40B4-BE49-F238E27FC236}">
                <a16:creationId xmlns:a16="http://schemas.microsoft.com/office/drawing/2014/main" xmlns="" id="{DB438AE0-4321-4120-97A6-6B9CA0688FFA}"/>
              </a:ext>
            </a:extLst>
          </p:cNvPr>
          <p:cNvSpPr/>
          <p:nvPr/>
        </p:nvSpPr>
        <p:spPr>
          <a:xfrm>
            <a:off x="755650" y="2301875"/>
            <a:ext cx="18592800" cy="6025394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accent3"/>
            </a:solidFill>
            <a:miter lim="400000"/>
          </a:ln>
        </p:spPr>
        <p:txBody>
          <a:bodyPr lIns="37694" tIns="37694" rIns="37694" bIns="37694" anchor="ctr"/>
          <a:lstStyle/>
          <a:p>
            <a:pPr defTabSz="753923">
              <a:defRPr sz="700">
                <a:latin typeface="Arial"/>
                <a:ea typeface="Arial"/>
                <a:cs typeface="Arial"/>
                <a:sym typeface="Arial"/>
              </a:defRPr>
            </a:pPr>
            <a:endParaRPr sz="1154" dirty="0"/>
          </a:p>
        </p:txBody>
      </p:sp>
      <p:graphicFrame>
        <p:nvGraphicFramePr>
          <p:cNvPr id="14" name="Chart 4">
            <a:extLst>
              <a:ext uri="{FF2B5EF4-FFF2-40B4-BE49-F238E27FC236}">
                <a16:creationId xmlns:a16="http://schemas.microsoft.com/office/drawing/2014/main" xmlns="" id="{7174ACEE-08C3-43FD-B0A8-CE7046905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27531"/>
              </p:ext>
            </p:extLst>
          </p:nvPr>
        </p:nvGraphicFramePr>
        <p:xfrm>
          <a:off x="1739843" y="2631619"/>
          <a:ext cx="16624415" cy="5896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E7D6AD-D2D2-4520-BB04-8440AA009433}"/>
              </a:ext>
            </a:extLst>
          </p:cNvPr>
          <p:cNvSpPr/>
          <p:nvPr/>
        </p:nvSpPr>
        <p:spPr>
          <a:xfrm>
            <a:off x="3282822" y="8440298"/>
            <a:ext cx="513418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lnSpc>
                <a:spcPct val="8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2015</a:t>
            </a:r>
            <a:r>
              <a:rPr lang="en-US" sz="2400" b="1" dirty="0">
                <a:solidFill>
                  <a:schemeClr val="tx2"/>
                </a:solidFill>
              </a:rPr>
              <a:t> NORTH AMERICA PLAN</a:t>
            </a:r>
          </a:p>
          <a:p>
            <a:pPr lvl="0" algn="ctr" hangingPunct="0">
              <a:lnSpc>
                <a:spcPct val="85000"/>
              </a:lnSpc>
            </a:pPr>
            <a:r>
              <a:rPr lang="en-US" sz="2400" dirty="0">
                <a:solidFill>
                  <a:schemeClr val="tx2"/>
                </a:solidFill>
              </a:rPr>
              <a:t>(2016 – 2020)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1F536A-DCDD-4655-8797-501C7E2A3C8E}"/>
              </a:ext>
            </a:extLst>
          </p:cNvPr>
          <p:cNvSpPr/>
          <p:nvPr/>
        </p:nvSpPr>
        <p:spPr>
          <a:xfrm>
            <a:off x="11550322" y="8443479"/>
            <a:ext cx="513418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lnSpc>
                <a:spcPct val="8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2018</a:t>
            </a:r>
            <a:r>
              <a:rPr lang="en-US" sz="2400" b="1" dirty="0">
                <a:solidFill>
                  <a:schemeClr val="tx2"/>
                </a:solidFill>
              </a:rPr>
              <a:t> NORTH AMERICA PLAN</a:t>
            </a:r>
          </a:p>
          <a:p>
            <a:pPr lvl="0" algn="ctr" hangingPunct="0">
              <a:lnSpc>
                <a:spcPct val="85000"/>
              </a:lnSpc>
            </a:pPr>
            <a:r>
              <a:rPr lang="en-US" sz="2400" dirty="0">
                <a:solidFill>
                  <a:schemeClr val="tx2"/>
                </a:solidFill>
              </a:rPr>
              <a:t>(2019 – 2023)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E14A4D2-3972-434D-A637-14FA72A1B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SHIFTING PORTFOLIO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981DCAC-4DA1-5341-BD7D-E6BD3C3EA42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 dirty="0"/>
              <a:t>ALIGNING WITH MARKET DEMAND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70E3E4-69DA-3148-B9BC-22589F9E8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00" y="7704943"/>
            <a:ext cx="1376253" cy="825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B610A9-0995-704A-9858-E2DF1E7A4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80" y="7672960"/>
            <a:ext cx="1376253" cy="8252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C4FC9B-ED20-2D46-8713-D650F2E3DD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06" y="7579648"/>
            <a:ext cx="1618938" cy="9707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24A6AD-2EFA-D445-A2D3-7AA420D28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828" y="7707441"/>
            <a:ext cx="1376253" cy="825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E7A0572-16B0-CC43-B2A9-920DAFB041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907" y="7675458"/>
            <a:ext cx="1376253" cy="825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85AC59-AE01-0C44-97E7-5C0CCF764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724" y="7582146"/>
            <a:ext cx="1618938" cy="9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7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">
            <a:extLst>
              <a:ext uri="{FF2B5EF4-FFF2-40B4-BE49-F238E27FC236}">
                <a16:creationId xmlns:a16="http://schemas.microsoft.com/office/drawing/2014/main" xmlns="" id="{8B6A9CBB-A5C5-F647-B1E8-28C60393D47B}"/>
              </a:ext>
            </a:extLst>
          </p:cNvPr>
          <p:cNvSpPr/>
          <p:nvPr/>
        </p:nvSpPr>
        <p:spPr>
          <a:xfrm rot="10800000" flipH="1">
            <a:off x="755649" y="2301875"/>
            <a:ext cx="9070275" cy="8229598"/>
          </a:xfrm>
          <a:prstGeom prst="rect">
            <a:avLst/>
          </a:prstGeom>
          <a:solidFill>
            <a:schemeClr val="bg1">
              <a:lumMod val="85000"/>
              <a:alpha val="58998"/>
            </a:schemeClr>
          </a:solidFill>
          <a:ln w="3175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529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aseline="-10714">
                <a:latin typeface="Helvetica"/>
                <a:ea typeface="Helvetica"/>
                <a:cs typeface="Helvetica"/>
                <a:sym typeface="Helvetica"/>
              </a:defRPr>
            </a:pPr>
            <a:endParaRPr kumimoji="0" sz="4616" b="0" i="0" u="none" strike="noStrike" kern="1200" cap="none" spc="0" normalizeH="0" baseline="-10714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640F472-1134-B145-9FD2-575A8FBF8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 NEXT TWO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EE9B86-BF75-9C42-BBEE-162F4D24AB5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 dirty="0"/>
              <a:t>U.S. UTILITY PORTFOLIO FRESHENS SIGNIFICANTLY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38F9C221-20DD-1442-A27C-D32323BFBBFE}"/>
              </a:ext>
            </a:extLst>
          </p:cNvPr>
          <p:cNvGraphicFramePr/>
          <p:nvPr>
            <p:extLst/>
          </p:nvPr>
        </p:nvGraphicFramePr>
        <p:xfrm>
          <a:off x="755650" y="2301875"/>
          <a:ext cx="9056419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4624A2-2A3A-7347-80BC-D75D1C7226B8}"/>
              </a:ext>
            </a:extLst>
          </p:cNvPr>
          <p:cNvGrpSpPr/>
          <p:nvPr/>
        </p:nvGrpSpPr>
        <p:grpSpPr>
          <a:xfrm rot="20579932">
            <a:off x="1674105" y="4268389"/>
            <a:ext cx="6618110" cy="1404711"/>
            <a:chOff x="877121" y="2355361"/>
            <a:chExt cx="4013509" cy="851878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xmlns="" id="{8A4576C0-1B82-F54B-B69D-80A25E715190}"/>
                </a:ext>
              </a:extLst>
            </p:cNvPr>
            <p:cNvSpPr/>
            <p:nvPr/>
          </p:nvSpPr>
          <p:spPr>
            <a:xfrm>
              <a:off x="877121" y="2355361"/>
              <a:ext cx="4013509" cy="851878"/>
            </a:xfrm>
            <a:prstGeom prst="rightArrow">
              <a:avLst>
                <a:gd name="adj1" fmla="val 50000"/>
                <a:gd name="adj2" fmla="val 35321"/>
              </a:avLst>
            </a:prstGeom>
            <a:solidFill>
              <a:schemeClr val="bg1"/>
            </a:solidFill>
            <a:ln w="38100" cap="sq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A8D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61397D7-2416-534E-97A8-7925C2F565EF}"/>
                </a:ext>
              </a:extLst>
            </p:cNvPr>
            <p:cNvSpPr/>
            <p:nvPr/>
          </p:nvSpPr>
          <p:spPr>
            <a:xfrm>
              <a:off x="1004673" y="2631518"/>
              <a:ext cx="3585412" cy="2799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1A8D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 NEW ENTRIES / MAJOR REFRESHES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0FD9854-C59F-46F4-A52E-90E13325E98B}"/>
              </a:ext>
            </a:extLst>
          </p:cNvPr>
          <p:cNvSpPr/>
          <p:nvPr/>
        </p:nvSpPr>
        <p:spPr>
          <a:xfrm>
            <a:off x="10375328" y="2301875"/>
            <a:ext cx="8974868" cy="8229601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6030201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884553-42BB-4B91-9A89-323032379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698" y="2589711"/>
            <a:ext cx="3425643" cy="1480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CB2677-8AD8-4148-B3BD-BF49340A6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1352" y="3352323"/>
            <a:ext cx="5933341" cy="3707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B71CF87-A5F6-404F-A4F6-5FF3768DB2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9822" y="3731859"/>
            <a:ext cx="5005083" cy="3127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BDB2B66-7641-4327-9474-90139672FF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796" y="5654676"/>
            <a:ext cx="5008074" cy="3129520"/>
          </a:xfrm>
          <a:prstGeom prst="rect">
            <a:avLst/>
          </a:prstGeom>
        </p:spPr>
      </p:pic>
      <p:pic>
        <p:nvPicPr>
          <p:cNvPr id="20" name="Picture 19" descr="A car parked on the side of a road&#10;&#10;Description automatically generated">
            <a:extLst>
              <a:ext uri="{FF2B5EF4-FFF2-40B4-BE49-F238E27FC236}">
                <a16:creationId xmlns:a16="http://schemas.microsoft.com/office/drawing/2014/main" xmlns="" id="{085D2B92-6E03-493D-BC28-3FFB1B536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807" y="8587604"/>
            <a:ext cx="3785911" cy="1801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D1AE5A-4BEB-4F73-BA8C-6E679E0756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9882" y="7849183"/>
            <a:ext cx="4843075" cy="30264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75B7461-469C-4FBB-B2EB-3DF3A859A0C1}"/>
              </a:ext>
            </a:extLst>
          </p:cNvPr>
          <p:cNvSpPr txBox="1"/>
          <p:nvPr/>
        </p:nvSpPr>
        <p:spPr>
          <a:xfrm>
            <a:off x="12429745" y="3905055"/>
            <a:ext cx="511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EXPLORER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5137B83-266A-4318-8CC2-81C7B58A0740}"/>
              </a:ext>
            </a:extLst>
          </p:cNvPr>
          <p:cNvSpPr txBox="1"/>
          <p:nvPr/>
        </p:nvSpPr>
        <p:spPr>
          <a:xfrm>
            <a:off x="10937819" y="5935866"/>
            <a:ext cx="4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BRONCO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819AB9D-4E56-4A23-96E8-9998F7D8EC2B}"/>
              </a:ext>
            </a:extLst>
          </p:cNvPr>
          <p:cNvSpPr txBox="1"/>
          <p:nvPr/>
        </p:nvSpPr>
        <p:spPr>
          <a:xfrm>
            <a:off x="15063348" y="5935866"/>
            <a:ext cx="4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 RUGGED UTILITY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67695E-CD6B-4AAA-8BC6-C9B1AD11222D}"/>
              </a:ext>
            </a:extLst>
          </p:cNvPr>
          <p:cNvSpPr txBox="1"/>
          <p:nvPr/>
        </p:nvSpPr>
        <p:spPr>
          <a:xfrm>
            <a:off x="10937819" y="7841567"/>
            <a:ext cx="4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MUSTANG INSPIRED BEV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98FAE7A-B77E-4802-ABA5-6F93ADFD3D41}"/>
              </a:ext>
            </a:extLst>
          </p:cNvPr>
          <p:cNvSpPr txBox="1"/>
          <p:nvPr/>
        </p:nvSpPr>
        <p:spPr>
          <a:xfrm>
            <a:off x="15000522" y="7841567"/>
            <a:ext cx="4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ESCAPE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7335982-DE6B-4F92-8809-CCF78CC856C3}"/>
              </a:ext>
            </a:extLst>
          </p:cNvPr>
          <p:cNvSpPr txBox="1"/>
          <p:nvPr/>
        </p:nvSpPr>
        <p:spPr>
          <a:xfrm>
            <a:off x="15000522" y="10019511"/>
            <a:ext cx="4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LINCOLN UTILITY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B34A851-D726-4EBD-B2BC-5F6DCA58F520}"/>
              </a:ext>
            </a:extLst>
          </p:cNvPr>
          <p:cNvSpPr txBox="1"/>
          <p:nvPr/>
        </p:nvSpPr>
        <p:spPr>
          <a:xfrm>
            <a:off x="10874993" y="10040453"/>
            <a:ext cx="413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4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LINCOLN AVIATOR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155B45-6904-3F43-83FE-7BD067CBB4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003" y="5627777"/>
            <a:ext cx="4593547" cy="27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2">
            <a:extLst>
              <a:ext uri="{FF2B5EF4-FFF2-40B4-BE49-F238E27FC236}">
                <a16:creationId xmlns:a16="http://schemas.microsoft.com/office/drawing/2014/main" xmlns="" id="{7AF5F6D7-B73B-D044-9009-CF99D164B145}"/>
              </a:ext>
            </a:extLst>
          </p:cNvPr>
          <p:cNvSpPr/>
          <p:nvPr/>
        </p:nvSpPr>
        <p:spPr>
          <a:xfrm>
            <a:off x="755650" y="2339975"/>
            <a:ext cx="18592800" cy="8191500"/>
          </a:xfrm>
          <a:custGeom>
            <a:avLst/>
            <a:gdLst/>
            <a:ahLst/>
            <a:cxnLst/>
            <a:rect l="l" t="t" r="r" b="b"/>
            <a:pathLst>
              <a:path w="10170160" h="2268220">
                <a:moveTo>
                  <a:pt x="0" y="2268211"/>
                </a:moveTo>
                <a:lnTo>
                  <a:pt x="10169847" y="2268211"/>
                </a:lnTo>
                <a:lnTo>
                  <a:pt x="10169847" y="0"/>
                </a:lnTo>
                <a:lnTo>
                  <a:pt x="0" y="0"/>
                </a:lnTo>
                <a:lnTo>
                  <a:pt x="0" y="22682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46"/>
          <p:cNvSpPr/>
          <p:nvPr/>
        </p:nvSpPr>
        <p:spPr>
          <a:xfrm>
            <a:off x="1235243" y="3595377"/>
            <a:ext cx="8606763" cy="119929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995" r="-14183" b="-71490"/>
            </a:stretch>
          </a:blipFill>
        </p:spPr>
        <p:txBody>
          <a:bodyPr wrap="square" lIns="0" tIns="0" rIns="0" bIns="0" rtlCol="0"/>
          <a:lstStyle/>
          <a:p>
            <a:pPr defTabSz="2007740" hangingPunct="0">
              <a:defRPr/>
            </a:pPr>
            <a:endParaRPr lang="en-US" sz="2800" b="1" kern="0" dirty="0">
              <a:solidFill>
                <a:srgbClr val="000000"/>
              </a:solidFill>
              <a:sym typeface="Franklin Gothic Medium"/>
            </a:endParaRPr>
          </a:p>
        </p:txBody>
      </p:sp>
      <p:sp>
        <p:nvSpPr>
          <p:cNvPr id="4" name="object 46"/>
          <p:cNvSpPr/>
          <p:nvPr/>
        </p:nvSpPr>
        <p:spPr>
          <a:xfrm>
            <a:off x="1235243" y="5377978"/>
            <a:ext cx="8606763" cy="119929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995" r="-14183" b="-71490"/>
            </a:stretch>
          </a:blipFill>
        </p:spPr>
        <p:txBody>
          <a:bodyPr wrap="square" lIns="0" tIns="0" rIns="0" bIns="0" rtlCol="0"/>
          <a:lstStyle/>
          <a:p>
            <a:pPr defTabSz="2007740" hangingPunct="0">
              <a:defRPr/>
            </a:pPr>
            <a:endParaRPr lang="en-US" sz="2800" b="1" kern="0" dirty="0">
              <a:solidFill>
                <a:srgbClr val="000000"/>
              </a:solidFill>
              <a:sym typeface="Franklin Gothic Medium"/>
            </a:endParaRPr>
          </a:p>
        </p:txBody>
      </p:sp>
      <p:sp>
        <p:nvSpPr>
          <p:cNvPr id="5" name="object 46"/>
          <p:cNvSpPr/>
          <p:nvPr/>
        </p:nvSpPr>
        <p:spPr>
          <a:xfrm>
            <a:off x="1235243" y="7130181"/>
            <a:ext cx="8606763" cy="119929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995" r="-14183" b="-71490"/>
            </a:stretch>
          </a:blipFill>
        </p:spPr>
        <p:txBody>
          <a:bodyPr wrap="square" lIns="0" tIns="0" rIns="0" bIns="0" rtlCol="0"/>
          <a:lstStyle/>
          <a:p>
            <a:pPr defTabSz="2007740" hangingPunct="0">
              <a:defRPr/>
            </a:pPr>
            <a:endParaRPr lang="en-US" sz="2800" b="1" kern="0" dirty="0">
              <a:solidFill>
                <a:srgbClr val="000000"/>
              </a:solidFill>
              <a:sym typeface="Franklin Gothic Medium"/>
            </a:endParaRPr>
          </a:p>
        </p:txBody>
      </p:sp>
      <p:sp>
        <p:nvSpPr>
          <p:cNvPr id="6" name="object 46"/>
          <p:cNvSpPr/>
          <p:nvPr/>
        </p:nvSpPr>
        <p:spPr>
          <a:xfrm>
            <a:off x="1235243" y="9019086"/>
            <a:ext cx="8606763" cy="119929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995" r="-14183" b="-71490"/>
            </a:stretch>
          </a:blipFill>
        </p:spPr>
        <p:txBody>
          <a:bodyPr wrap="square" lIns="0" tIns="0" rIns="0" bIns="0" rtlCol="0"/>
          <a:lstStyle/>
          <a:p>
            <a:pPr defTabSz="2007740" hangingPunct="0">
              <a:defRPr/>
            </a:pPr>
            <a:endParaRPr lang="en-US" sz="2800" b="1" kern="0" dirty="0">
              <a:solidFill>
                <a:srgbClr val="000000"/>
              </a:solidFill>
              <a:sym typeface="Franklin Gothic Medium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82828" y="6412745"/>
            <a:ext cx="7930139" cy="1580326"/>
            <a:chOff x="519388" y="3844741"/>
            <a:chExt cx="5099415" cy="1097841"/>
          </a:xfrm>
        </p:grpSpPr>
        <p:grpSp>
          <p:nvGrpSpPr>
            <p:cNvPr id="8" name="Group 1585"/>
            <p:cNvGrpSpPr/>
            <p:nvPr/>
          </p:nvGrpSpPr>
          <p:grpSpPr>
            <a:xfrm>
              <a:off x="519388" y="3844741"/>
              <a:ext cx="5099415" cy="1097841"/>
              <a:chOff x="0" y="0"/>
              <a:chExt cx="6799217" cy="1463785"/>
            </a:xfrm>
          </p:grpSpPr>
          <p:sp>
            <p:nvSpPr>
              <p:cNvPr id="10" name="Shape 1580"/>
              <p:cNvSpPr/>
              <p:nvPr/>
            </p:nvSpPr>
            <p:spPr>
              <a:xfrm>
                <a:off x="362982" y="240046"/>
                <a:ext cx="6436236" cy="1223740"/>
              </a:xfrm>
              <a:prstGeom prst="rightArrow">
                <a:avLst>
                  <a:gd name="adj1" fmla="val 57941"/>
                  <a:gd name="adj2" fmla="val 110129"/>
                </a:avLst>
              </a:prstGeom>
              <a:solidFill>
                <a:srgbClr val="209B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ctr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11" name="Shape 1581"/>
              <p:cNvSpPr/>
              <p:nvPr/>
            </p:nvSpPr>
            <p:spPr>
              <a:xfrm>
                <a:off x="7384" y="317545"/>
                <a:ext cx="361033" cy="89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5919"/>
                    </a:lnTo>
                    <a:lnTo>
                      <a:pt x="0" y="0"/>
                    </a:lnTo>
                    <a:lnTo>
                      <a:pt x="21525" y="456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12" name="Shape 1582"/>
              <p:cNvSpPr/>
              <p:nvPr/>
            </p:nvSpPr>
            <p:spPr>
              <a:xfrm rot="16200000">
                <a:off x="2624835" y="-2305892"/>
                <a:ext cx="200169" cy="5449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47" y="20074"/>
                    </a:moveTo>
                    <a:lnTo>
                      <a:pt x="1325" y="21600"/>
                    </a:lnTo>
                    <a:lnTo>
                      <a:pt x="0" y="1474"/>
                    </a:lnTo>
                    <a:lnTo>
                      <a:pt x="21600" y="0"/>
                    </a:lnTo>
                    <a:lnTo>
                      <a:pt x="17747" y="20074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13" name="Shape 1583"/>
              <p:cNvSpPr/>
              <p:nvPr/>
            </p:nvSpPr>
            <p:spPr>
              <a:xfrm>
                <a:off x="5045582" y="6040"/>
                <a:ext cx="417697" cy="508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4908"/>
                    </a:lnTo>
                    <a:lnTo>
                      <a:pt x="265" y="0"/>
                    </a:lnTo>
                    <a:lnTo>
                      <a:pt x="21595" y="9776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14" name="Shape 1584"/>
              <p:cNvSpPr/>
              <p:nvPr/>
            </p:nvSpPr>
            <p:spPr>
              <a:xfrm rot="16200000">
                <a:off x="5487339" y="-443955"/>
                <a:ext cx="860183" cy="1748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88" y="17677"/>
                    </a:moveTo>
                    <a:lnTo>
                      <a:pt x="0" y="21600"/>
                    </a:lnTo>
                    <a:cubicBezTo>
                      <a:pt x="3272" y="18062"/>
                      <a:pt x="6542" y="14528"/>
                      <a:pt x="9813" y="10992"/>
                    </a:cubicBezTo>
                    <a:cubicBezTo>
                      <a:pt x="11626" y="9032"/>
                      <a:pt x="13440" y="7071"/>
                      <a:pt x="15462" y="5161"/>
                    </a:cubicBezTo>
                    <a:cubicBezTo>
                      <a:pt x="17335" y="3392"/>
                      <a:pt x="19383" y="1670"/>
                      <a:pt x="21600" y="0"/>
                    </a:cubicBezTo>
                    <a:lnTo>
                      <a:pt x="5588" y="17677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</p:grpSp>
        <p:sp>
          <p:nvSpPr>
            <p:cNvPr id="9" name="Shape 1586"/>
            <p:cNvSpPr/>
            <p:nvPr/>
          </p:nvSpPr>
          <p:spPr>
            <a:xfrm>
              <a:off x="4319238" y="4741458"/>
              <a:ext cx="303677" cy="20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8" y="21600"/>
                  </a:moveTo>
                  <a:lnTo>
                    <a:pt x="0" y="9924"/>
                  </a:lnTo>
                  <a:lnTo>
                    <a:pt x="443" y="0"/>
                  </a:lnTo>
                  <a:lnTo>
                    <a:pt x="21600" y="510"/>
                  </a:lnTo>
                  <a:lnTo>
                    <a:pt x="20928" y="21600"/>
                  </a:lnTo>
                  <a:close/>
                </a:path>
              </a:pathLst>
            </a:custGeom>
            <a:solidFill>
              <a:srgbClr val="004F8C"/>
            </a:solidFill>
            <a:ln w="12700" cap="flat">
              <a:noFill/>
              <a:miter lim="400000"/>
            </a:ln>
            <a:effectLst/>
          </p:spPr>
          <p:txBody>
            <a:bodyPr wrap="square" lIns="100519" tIns="100519" rIns="100519" bIns="100519" numCol="1" anchor="t">
              <a:noAutofit/>
            </a:bodyPr>
            <a:lstStyle/>
            <a:p>
              <a:pPr defTabSz="2009866" hangingPunct="0">
                <a:defRPr/>
              </a:pPr>
              <a:endParaRPr lang="en-US" sz="2800" b="1" kern="0" dirty="0">
                <a:solidFill>
                  <a:srgbClr val="000000"/>
                </a:solidFill>
                <a:sym typeface="Franklin Gothic Medium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82828" y="8269366"/>
            <a:ext cx="7930139" cy="1580326"/>
            <a:chOff x="519388" y="5134522"/>
            <a:chExt cx="5099415" cy="1097841"/>
          </a:xfrm>
        </p:grpSpPr>
        <p:grpSp>
          <p:nvGrpSpPr>
            <p:cNvPr id="16" name="Group 1593"/>
            <p:cNvGrpSpPr/>
            <p:nvPr/>
          </p:nvGrpSpPr>
          <p:grpSpPr>
            <a:xfrm>
              <a:off x="519388" y="5134522"/>
              <a:ext cx="5099415" cy="1097841"/>
              <a:chOff x="0" y="0"/>
              <a:chExt cx="6799217" cy="1463785"/>
            </a:xfrm>
          </p:grpSpPr>
          <p:sp>
            <p:nvSpPr>
              <p:cNvPr id="18" name="Shape 1588"/>
              <p:cNvSpPr/>
              <p:nvPr/>
            </p:nvSpPr>
            <p:spPr>
              <a:xfrm>
                <a:off x="362982" y="240046"/>
                <a:ext cx="6436236" cy="1223740"/>
              </a:xfrm>
              <a:prstGeom prst="rightArrow">
                <a:avLst>
                  <a:gd name="adj1" fmla="val 57941"/>
                  <a:gd name="adj2" fmla="val 110129"/>
                </a:avLst>
              </a:prstGeom>
              <a:solidFill>
                <a:srgbClr val="209B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ctr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19" name="Shape 1589"/>
              <p:cNvSpPr/>
              <p:nvPr/>
            </p:nvSpPr>
            <p:spPr>
              <a:xfrm>
                <a:off x="7384" y="317545"/>
                <a:ext cx="361033" cy="89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5919"/>
                    </a:lnTo>
                    <a:lnTo>
                      <a:pt x="0" y="0"/>
                    </a:lnTo>
                    <a:lnTo>
                      <a:pt x="21525" y="456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20" name="Shape 1590"/>
              <p:cNvSpPr/>
              <p:nvPr/>
            </p:nvSpPr>
            <p:spPr>
              <a:xfrm rot="16200000">
                <a:off x="2624835" y="-2305892"/>
                <a:ext cx="200169" cy="5449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47" y="20074"/>
                    </a:moveTo>
                    <a:lnTo>
                      <a:pt x="1325" y="21600"/>
                    </a:lnTo>
                    <a:lnTo>
                      <a:pt x="0" y="1474"/>
                    </a:lnTo>
                    <a:lnTo>
                      <a:pt x="21600" y="0"/>
                    </a:lnTo>
                    <a:lnTo>
                      <a:pt x="17747" y="20074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21" name="Shape 1591"/>
              <p:cNvSpPr/>
              <p:nvPr/>
            </p:nvSpPr>
            <p:spPr>
              <a:xfrm>
                <a:off x="5045582" y="6040"/>
                <a:ext cx="417697" cy="508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4908"/>
                    </a:lnTo>
                    <a:lnTo>
                      <a:pt x="265" y="0"/>
                    </a:lnTo>
                    <a:lnTo>
                      <a:pt x="21595" y="9776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22" name="Shape 1592"/>
              <p:cNvSpPr/>
              <p:nvPr/>
            </p:nvSpPr>
            <p:spPr>
              <a:xfrm rot="16200000">
                <a:off x="5487339" y="-443955"/>
                <a:ext cx="860183" cy="1748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88" y="17677"/>
                    </a:moveTo>
                    <a:lnTo>
                      <a:pt x="0" y="21600"/>
                    </a:lnTo>
                    <a:cubicBezTo>
                      <a:pt x="3272" y="18062"/>
                      <a:pt x="6542" y="14528"/>
                      <a:pt x="9813" y="10992"/>
                    </a:cubicBezTo>
                    <a:cubicBezTo>
                      <a:pt x="11626" y="9032"/>
                      <a:pt x="13440" y="7071"/>
                      <a:pt x="15462" y="5161"/>
                    </a:cubicBezTo>
                    <a:cubicBezTo>
                      <a:pt x="17335" y="3392"/>
                      <a:pt x="19383" y="1670"/>
                      <a:pt x="21600" y="0"/>
                    </a:cubicBezTo>
                    <a:lnTo>
                      <a:pt x="5588" y="17677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</p:grpSp>
        <p:sp>
          <p:nvSpPr>
            <p:cNvPr id="17" name="Shape 1594"/>
            <p:cNvSpPr/>
            <p:nvPr/>
          </p:nvSpPr>
          <p:spPr>
            <a:xfrm>
              <a:off x="4319238" y="6031239"/>
              <a:ext cx="303677" cy="20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8" y="21600"/>
                  </a:moveTo>
                  <a:lnTo>
                    <a:pt x="0" y="9924"/>
                  </a:lnTo>
                  <a:lnTo>
                    <a:pt x="443" y="0"/>
                  </a:lnTo>
                  <a:lnTo>
                    <a:pt x="21600" y="510"/>
                  </a:lnTo>
                  <a:lnTo>
                    <a:pt x="20928" y="21600"/>
                  </a:lnTo>
                  <a:close/>
                </a:path>
              </a:pathLst>
            </a:custGeom>
            <a:solidFill>
              <a:srgbClr val="004F8C"/>
            </a:solidFill>
            <a:ln w="12700" cap="flat">
              <a:noFill/>
              <a:miter lim="400000"/>
            </a:ln>
            <a:effectLst/>
          </p:spPr>
          <p:txBody>
            <a:bodyPr wrap="square" lIns="100519" tIns="100519" rIns="100519" bIns="100519" numCol="1" anchor="t">
              <a:noAutofit/>
            </a:bodyPr>
            <a:lstStyle/>
            <a:p>
              <a:pPr defTabSz="2009866" hangingPunct="0">
                <a:defRPr/>
              </a:pPr>
              <a:endParaRPr lang="en-US" sz="2800" b="1" kern="0" dirty="0">
                <a:solidFill>
                  <a:srgbClr val="000000"/>
                </a:solidFill>
                <a:sym typeface="Franklin Gothic Medium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82828" y="4710419"/>
            <a:ext cx="7930139" cy="1580326"/>
            <a:chOff x="519388" y="2662147"/>
            <a:chExt cx="5099415" cy="1097841"/>
          </a:xfrm>
        </p:grpSpPr>
        <p:grpSp>
          <p:nvGrpSpPr>
            <p:cNvPr id="24" name="Group 1601"/>
            <p:cNvGrpSpPr/>
            <p:nvPr/>
          </p:nvGrpSpPr>
          <p:grpSpPr>
            <a:xfrm>
              <a:off x="519388" y="2662147"/>
              <a:ext cx="5099415" cy="1097841"/>
              <a:chOff x="0" y="0"/>
              <a:chExt cx="6799217" cy="1463785"/>
            </a:xfrm>
          </p:grpSpPr>
          <p:sp>
            <p:nvSpPr>
              <p:cNvPr id="26" name="Shape 1596"/>
              <p:cNvSpPr/>
              <p:nvPr/>
            </p:nvSpPr>
            <p:spPr>
              <a:xfrm>
                <a:off x="362982" y="240046"/>
                <a:ext cx="6436236" cy="1223740"/>
              </a:xfrm>
              <a:prstGeom prst="rightArrow">
                <a:avLst>
                  <a:gd name="adj1" fmla="val 57941"/>
                  <a:gd name="adj2" fmla="val 110129"/>
                </a:avLst>
              </a:prstGeom>
              <a:solidFill>
                <a:srgbClr val="209B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ctr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27" name="Shape 1597"/>
              <p:cNvSpPr/>
              <p:nvPr/>
            </p:nvSpPr>
            <p:spPr>
              <a:xfrm>
                <a:off x="7384" y="317545"/>
                <a:ext cx="361033" cy="89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5919"/>
                    </a:lnTo>
                    <a:lnTo>
                      <a:pt x="0" y="0"/>
                    </a:lnTo>
                    <a:lnTo>
                      <a:pt x="21525" y="456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28" name="Shape 1598"/>
              <p:cNvSpPr/>
              <p:nvPr/>
            </p:nvSpPr>
            <p:spPr>
              <a:xfrm rot="16200000">
                <a:off x="2624835" y="-2305892"/>
                <a:ext cx="200169" cy="5449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47" y="20074"/>
                    </a:moveTo>
                    <a:lnTo>
                      <a:pt x="1325" y="21600"/>
                    </a:lnTo>
                    <a:lnTo>
                      <a:pt x="0" y="1474"/>
                    </a:lnTo>
                    <a:lnTo>
                      <a:pt x="21600" y="0"/>
                    </a:lnTo>
                    <a:lnTo>
                      <a:pt x="17747" y="20074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29" name="Shape 1599"/>
              <p:cNvSpPr/>
              <p:nvPr/>
            </p:nvSpPr>
            <p:spPr>
              <a:xfrm>
                <a:off x="5045582" y="6040"/>
                <a:ext cx="417697" cy="508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4908"/>
                    </a:lnTo>
                    <a:lnTo>
                      <a:pt x="921" y="0"/>
                    </a:lnTo>
                    <a:lnTo>
                      <a:pt x="21595" y="9776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30" name="Shape 1600"/>
              <p:cNvSpPr/>
              <p:nvPr/>
            </p:nvSpPr>
            <p:spPr>
              <a:xfrm rot="16200000">
                <a:off x="5487339" y="-443955"/>
                <a:ext cx="860183" cy="1748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88" y="17677"/>
                    </a:moveTo>
                    <a:lnTo>
                      <a:pt x="0" y="21600"/>
                    </a:lnTo>
                    <a:cubicBezTo>
                      <a:pt x="3272" y="18062"/>
                      <a:pt x="6542" y="14528"/>
                      <a:pt x="9813" y="10992"/>
                    </a:cubicBezTo>
                    <a:cubicBezTo>
                      <a:pt x="11626" y="9032"/>
                      <a:pt x="13440" y="7071"/>
                      <a:pt x="15462" y="5161"/>
                    </a:cubicBezTo>
                    <a:cubicBezTo>
                      <a:pt x="17335" y="3392"/>
                      <a:pt x="19383" y="1670"/>
                      <a:pt x="21600" y="0"/>
                    </a:cubicBezTo>
                    <a:lnTo>
                      <a:pt x="5588" y="17677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</p:grpSp>
        <p:sp>
          <p:nvSpPr>
            <p:cNvPr id="25" name="Shape 1602"/>
            <p:cNvSpPr/>
            <p:nvPr/>
          </p:nvSpPr>
          <p:spPr>
            <a:xfrm>
              <a:off x="4319238" y="3558864"/>
              <a:ext cx="303677" cy="20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8" y="21600"/>
                  </a:moveTo>
                  <a:lnTo>
                    <a:pt x="0" y="9924"/>
                  </a:lnTo>
                  <a:lnTo>
                    <a:pt x="443" y="0"/>
                  </a:lnTo>
                  <a:lnTo>
                    <a:pt x="21600" y="510"/>
                  </a:lnTo>
                  <a:lnTo>
                    <a:pt x="20928" y="21600"/>
                  </a:lnTo>
                  <a:close/>
                </a:path>
              </a:pathLst>
            </a:custGeom>
            <a:solidFill>
              <a:srgbClr val="004F8C"/>
            </a:solidFill>
            <a:ln w="12700" cap="flat">
              <a:noFill/>
              <a:miter lim="400000"/>
            </a:ln>
            <a:effectLst/>
          </p:spPr>
          <p:txBody>
            <a:bodyPr wrap="square" lIns="100519" tIns="100519" rIns="100519" bIns="100519" numCol="1" anchor="t">
              <a:noAutofit/>
            </a:bodyPr>
            <a:lstStyle/>
            <a:p>
              <a:pPr defTabSz="2009866" hangingPunct="0">
                <a:defRPr/>
              </a:pPr>
              <a:endParaRPr lang="en-US" sz="2800" b="1" kern="0" dirty="0">
                <a:solidFill>
                  <a:srgbClr val="000000"/>
                </a:solidFill>
                <a:sym typeface="Franklin Gothic Medium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82828" y="2913320"/>
            <a:ext cx="7930139" cy="1580326"/>
            <a:chOff x="519388" y="1413715"/>
            <a:chExt cx="5099415" cy="1097841"/>
          </a:xfrm>
        </p:grpSpPr>
        <p:grpSp>
          <p:nvGrpSpPr>
            <p:cNvPr id="33" name="Group 1611"/>
            <p:cNvGrpSpPr/>
            <p:nvPr/>
          </p:nvGrpSpPr>
          <p:grpSpPr>
            <a:xfrm>
              <a:off x="519388" y="1413715"/>
              <a:ext cx="5099415" cy="1097841"/>
              <a:chOff x="0" y="0"/>
              <a:chExt cx="6799217" cy="1463785"/>
            </a:xfrm>
          </p:grpSpPr>
          <p:sp>
            <p:nvSpPr>
              <p:cNvPr id="35" name="Shape 1606"/>
              <p:cNvSpPr/>
              <p:nvPr/>
            </p:nvSpPr>
            <p:spPr>
              <a:xfrm>
                <a:off x="362982" y="240046"/>
                <a:ext cx="6436236" cy="1223740"/>
              </a:xfrm>
              <a:prstGeom prst="rightArrow">
                <a:avLst>
                  <a:gd name="adj1" fmla="val 57941"/>
                  <a:gd name="adj2" fmla="val 110129"/>
                </a:avLst>
              </a:prstGeom>
              <a:solidFill>
                <a:srgbClr val="209B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ctr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36" name="Shape 1607"/>
              <p:cNvSpPr/>
              <p:nvPr/>
            </p:nvSpPr>
            <p:spPr>
              <a:xfrm>
                <a:off x="7384" y="317545"/>
                <a:ext cx="361033" cy="89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5919"/>
                    </a:lnTo>
                    <a:lnTo>
                      <a:pt x="0" y="0"/>
                    </a:lnTo>
                    <a:lnTo>
                      <a:pt x="21525" y="456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37" name="Shape 1608"/>
              <p:cNvSpPr/>
              <p:nvPr/>
            </p:nvSpPr>
            <p:spPr>
              <a:xfrm rot="16200000">
                <a:off x="2624835" y="-2305892"/>
                <a:ext cx="200169" cy="5449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47" y="20074"/>
                    </a:moveTo>
                    <a:lnTo>
                      <a:pt x="1325" y="21600"/>
                    </a:lnTo>
                    <a:lnTo>
                      <a:pt x="0" y="1474"/>
                    </a:lnTo>
                    <a:lnTo>
                      <a:pt x="21600" y="0"/>
                    </a:lnTo>
                    <a:lnTo>
                      <a:pt x="17747" y="20074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38" name="Shape 1609"/>
              <p:cNvSpPr/>
              <p:nvPr/>
            </p:nvSpPr>
            <p:spPr>
              <a:xfrm>
                <a:off x="5045582" y="6040"/>
                <a:ext cx="417697" cy="508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4908"/>
                    </a:lnTo>
                    <a:lnTo>
                      <a:pt x="265" y="0"/>
                    </a:lnTo>
                    <a:lnTo>
                      <a:pt x="21595" y="9776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4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  <p:sp>
            <p:nvSpPr>
              <p:cNvPr id="39" name="Shape 1610"/>
              <p:cNvSpPr/>
              <p:nvPr/>
            </p:nvSpPr>
            <p:spPr>
              <a:xfrm rot="16200000">
                <a:off x="5487339" y="-443955"/>
                <a:ext cx="860183" cy="1748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88" y="17677"/>
                    </a:moveTo>
                    <a:lnTo>
                      <a:pt x="0" y="21600"/>
                    </a:lnTo>
                    <a:cubicBezTo>
                      <a:pt x="3272" y="18062"/>
                      <a:pt x="6542" y="14528"/>
                      <a:pt x="9813" y="10992"/>
                    </a:cubicBezTo>
                    <a:cubicBezTo>
                      <a:pt x="11626" y="9032"/>
                      <a:pt x="13440" y="7071"/>
                      <a:pt x="15462" y="5161"/>
                    </a:cubicBezTo>
                    <a:cubicBezTo>
                      <a:pt x="17335" y="3392"/>
                      <a:pt x="19383" y="1670"/>
                      <a:pt x="21600" y="0"/>
                    </a:cubicBezTo>
                    <a:lnTo>
                      <a:pt x="5588" y="17677"/>
                    </a:lnTo>
                    <a:close/>
                  </a:path>
                </a:pathLst>
              </a:custGeom>
              <a:solidFill>
                <a:srgbClr val="052B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0519" tIns="100519" rIns="100519" bIns="100519" numCol="1" anchor="t">
                <a:noAutofit/>
              </a:bodyPr>
              <a:lstStyle/>
              <a:p>
                <a:pPr defTabSz="2009866" hangingPunct="0">
                  <a:defRPr/>
                </a:pPr>
                <a:endParaRPr lang="en-US" sz="2800" b="1" kern="0" dirty="0">
                  <a:solidFill>
                    <a:srgbClr val="000000"/>
                  </a:solidFill>
                  <a:sym typeface="Franklin Gothic Medium"/>
                </a:endParaRPr>
              </a:p>
            </p:txBody>
          </p:sp>
        </p:grpSp>
        <p:sp>
          <p:nvSpPr>
            <p:cNvPr id="34" name="Shape 1612"/>
            <p:cNvSpPr/>
            <p:nvPr/>
          </p:nvSpPr>
          <p:spPr>
            <a:xfrm>
              <a:off x="4319238" y="2310432"/>
              <a:ext cx="303677" cy="20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8" y="21600"/>
                  </a:moveTo>
                  <a:lnTo>
                    <a:pt x="0" y="9924"/>
                  </a:lnTo>
                  <a:lnTo>
                    <a:pt x="443" y="0"/>
                  </a:lnTo>
                  <a:lnTo>
                    <a:pt x="21600" y="510"/>
                  </a:lnTo>
                  <a:lnTo>
                    <a:pt x="20928" y="21600"/>
                  </a:lnTo>
                  <a:close/>
                </a:path>
              </a:pathLst>
            </a:custGeom>
            <a:solidFill>
              <a:srgbClr val="004F8C"/>
            </a:solidFill>
            <a:ln w="12700" cap="flat">
              <a:noFill/>
              <a:miter lim="400000"/>
            </a:ln>
            <a:effectLst/>
          </p:spPr>
          <p:txBody>
            <a:bodyPr wrap="square" lIns="100519" tIns="100519" rIns="100519" bIns="100519" numCol="1" anchor="t">
              <a:noAutofit/>
            </a:bodyPr>
            <a:lstStyle/>
            <a:p>
              <a:pPr defTabSz="2009866" hangingPunct="0">
                <a:defRPr/>
              </a:pPr>
              <a:endParaRPr lang="en-US" sz="2800" b="1" kern="0" dirty="0">
                <a:solidFill>
                  <a:srgbClr val="000000"/>
                </a:solidFill>
                <a:sym typeface="Franklin Gothic Medium"/>
              </a:endParaRPr>
            </a:p>
          </p:txBody>
        </p:sp>
      </p:grpSp>
      <p:sp>
        <p:nvSpPr>
          <p:cNvPr id="40" name="Shape 1614"/>
          <p:cNvSpPr/>
          <p:nvPr/>
        </p:nvSpPr>
        <p:spPr>
          <a:xfrm>
            <a:off x="2102723" y="3474609"/>
            <a:ext cx="5367828" cy="6338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0519" tIns="100519" rIns="100519" bIns="100519">
            <a:spAutoFit/>
          </a:bodyPr>
          <a:lstStyle>
            <a:lvl1pPr>
              <a:defRPr sz="3100">
                <a:solidFill>
                  <a:srgbClr val="FFFFFF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lvl1pPr>
          </a:lstStyle>
          <a:p>
            <a:pPr defTabSz="2007740" hangingPunct="0">
              <a:defRPr/>
            </a:pPr>
            <a:r>
              <a:rPr lang="en-US" sz="2800" b="1" kern="0" dirty="0">
                <a:latin typeface="+mn-lt"/>
              </a:rPr>
              <a:t>PLAY TO OUR STRENGTHS</a:t>
            </a:r>
          </a:p>
        </p:txBody>
      </p:sp>
      <p:sp>
        <p:nvSpPr>
          <p:cNvPr id="41" name="Shape 1615"/>
          <p:cNvSpPr/>
          <p:nvPr/>
        </p:nvSpPr>
        <p:spPr>
          <a:xfrm>
            <a:off x="2102722" y="5275333"/>
            <a:ext cx="6406884" cy="6338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0519" tIns="100519" rIns="100519" bIns="100519">
            <a:spAutoFit/>
          </a:bodyPr>
          <a:lstStyle>
            <a:lvl1pPr>
              <a:defRPr sz="3100">
                <a:solidFill>
                  <a:srgbClr val="FFFFFF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lvl1pPr>
          </a:lstStyle>
          <a:p>
            <a:pPr defTabSz="2007740" hangingPunct="0">
              <a:defRPr/>
            </a:pPr>
            <a:r>
              <a:rPr lang="en-US" sz="2800" b="1" kern="0" dirty="0">
                <a:latin typeface="+mn-lt"/>
              </a:rPr>
              <a:t>BUILD BRAND AND CREDIBILITY</a:t>
            </a:r>
          </a:p>
        </p:txBody>
      </p:sp>
      <p:sp>
        <p:nvSpPr>
          <p:cNvPr id="42" name="Shape 1616"/>
          <p:cNvSpPr/>
          <p:nvPr/>
        </p:nvSpPr>
        <p:spPr>
          <a:xfrm>
            <a:off x="2102721" y="6972925"/>
            <a:ext cx="7565431" cy="6338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0519" tIns="100519" rIns="100519" bIns="100519">
            <a:spAutoFit/>
          </a:bodyPr>
          <a:lstStyle>
            <a:lvl1pPr>
              <a:defRPr sz="3100">
                <a:solidFill>
                  <a:srgbClr val="FFFFFF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lvl1pPr>
          </a:lstStyle>
          <a:p>
            <a:pPr defTabSz="2007740" hangingPunct="0">
              <a:defRPr/>
            </a:pPr>
            <a:r>
              <a:rPr lang="en-US" sz="2800" b="1" kern="0" dirty="0">
                <a:latin typeface="+mn-lt"/>
              </a:rPr>
              <a:t>LEVERAGE SCALE AND TECHNOLOGY</a:t>
            </a:r>
          </a:p>
        </p:txBody>
      </p:sp>
      <p:sp>
        <p:nvSpPr>
          <p:cNvPr id="43" name="Shape 1617"/>
          <p:cNvSpPr/>
          <p:nvPr/>
        </p:nvSpPr>
        <p:spPr>
          <a:xfrm>
            <a:off x="2102722" y="8840469"/>
            <a:ext cx="6251026" cy="6338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0519" tIns="100519" rIns="100519" bIns="100519">
            <a:spAutoFit/>
          </a:bodyPr>
          <a:lstStyle>
            <a:lvl1pPr>
              <a:defRPr sz="3100">
                <a:solidFill>
                  <a:srgbClr val="FFFFFF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lvl1pPr>
          </a:lstStyle>
          <a:p>
            <a:pPr defTabSz="2007740" hangingPunct="0">
              <a:defRPr/>
            </a:pPr>
            <a:r>
              <a:rPr lang="en-US" sz="2800" b="1" kern="0" dirty="0">
                <a:latin typeface="+mn-lt"/>
              </a:rPr>
              <a:t>BUSINESS MODEL INNOVATION</a:t>
            </a:r>
          </a:p>
        </p:txBody>
      </p:sp>
      <p:sp>
        <p:nvSpPr>
          <p:cNvPr id="44" name="Shape 1618"/>
          <p:cNvSpPr/>
          <p:nvPr/>
        </p:nvSpPr>
        <p:spPr>
          <a:xfrm>
            <a:off x="10000093" y="3419043"/>
            <a:ext cx="8718153" cy="701599"/>
          </a:xfrm>
          <a:prstGeom prst="rect">
            <a:avLst/>
          </a:pr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0519" tIns="100519" rIns="100519" bIns="100519">
            <a:spAutoFit/>
          </a:bodyPr>
          <a:lstStyle>
            <a:lvl1pPr defTabSz="1623480">
              <a:lnSpc>
                <a:spcPct val="90000"/>
              </a:lnSpc>
              <a:spcBef>
                <a:spcPts val="3200"/>
              </a:spcBef>
              <a:defRPr sz="3300">
                <a:solidFill>
                  <a:srgbClr val="4D4D4D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lvl1pPr>
          </a:lstStyle>
          <a:p>
            <a:pPr defTabSz="2007839" hangingPunct="0">
              <a:spcBef>
                <a:spcPts val="3958"/>
              </a:spcBef>
              <a:buClr>
                <a:schemeClr val="accent3"/>
              </a:buClr>
              <a:defRPr/>
            </a:pPr>
            <a:r>
              <a:rPr sz="3600" kern="0" dirty="0">
                <a:solidFill>
                  <a:schemeClr val="tx2"/>
                </a:solidFill>
                <a:latin typeface="+mj-lt"/>
              </a:rPr>
              <a:t>Commercial, </a:t>
            </a:r>
            <a:r>
              <a:rPr lang="en-US" sz="3600" kern="0" dirty="0">
                <a:solidFill>
                  <a:schemeClr val="tx2"/>
                </a:solidFill>
                <a:latin typeface="+mj-lt"/>
              </a:rPr>
              <a:t>t</a:t>
            </a:r>
            <a:r>
              <a:rPr sz="3600" kern="0" dirty="0">
                <a:solidFill>
                  <a:schemeClr val="tx2"/>
                </a:solidFill>
                <a:latin typeface="+mj-lt"/>
              </a:rPr>
              <a:t>rucks, </a:t>
            </a:r>
            <a:r>
              <a:rPr lang="en-US" sz="3600" kern="0" dirty="0">
                <a:solidFill>
                  <a:schemeClr val="tx2"/>
                </a:solidFill>
                <a:latin typeface="+mj-lt"/>
              </a:rPr>
              <a:t>u</a:t>
            </a:r>
            <a:r>
              <a:rPr sz="3600" kern="0" dirty="0">
                <a:solidFill>
                  <a:schemeClr val="tx2"/>
                </a:solidFill>
                <a:latin typeface="+mj-lt"/>
              </a:rPr>
              <a:t>tilities, </a:t>
            </a:r>
            <a:r>
              <a:rPr lang="en-US" sz="3600" kern="0" dirty="0">
                <a:solidFill>
                  <a:schemeClr val="tx2"/>
                </a:solidFill>
                <a:latin typeface="+mj-lt"/>
              </a:rPr>
              <a:t>p</a:t>
            </a:r>
            <a:r>
              <a:rPr sz="3600" kern="0" dirty="0">
                <a:solidFill>
                  <a:schemeClr val="tx2"/>
                </a:solidFill>
                <a:latin typeface="+mj-lt"/>
              </a:rPr>
              <a:t>erformance</a:t>
            </a:r>
          </a:p>
        </p:txBody>
      </p:sp>
      <p:sp>
        <p:nvSpPr>
          <p:cNvPr id="45" name="Shape 1619"/>
          <p:cNvSpPr/>
          <p:nvPr/>
        </p:nvSpPr>
        <p:spPr>
          <a:xfrm>
            <a:off x="10052051" y="5013701"/>
            <a:ext cx="9182433" cy="1698795"/>
          </a:xfrm>
          <a:prstGeom prst="rect">
            <a:avLst/>
          </a:pr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0519" tIns="100519" rIns="100519" bIns="100519">
            <a:spAutoFit/>
          </a:bodyPr>
          <a:lstStyle/>
          <a:p>
            <a:pPr defTabSz="2007839" hangingPunct="0">
              <a:lnSpc>
                <a:spcPct val="90000"/>
              </a:lnSpc>
              <a:spcBef>
                <a:spcPts val="3958"/>
              </a:spcBef>
              <a:buClr>
                <a:schemeClr val="accent3"/>
              </a:buClr>
              <a:defRPr sz="3300">
                <a:solidFill>
                  <a:srgbClr val="4D4D4D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pP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Building on our iconic nameplates; z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ero </a:t>
            </a: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c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ompromise</a:t>
            </a: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 b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attery </a:t>
            </a: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e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lectric </a:t>
            </a: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v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ehicles</a:t>
            </a:r>
            <a:b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</a:br>
            <a:endParaRPr sz="3600" kern="0" dirty="0">
              <a:solidFill>
                <a:schemeClr val="tx2"/>
              </a:solidFill>
              <a:latin typeface="+mj-lt"/>
              <a:sym typeface="Ford Antenna Cond Regular"/>
            </a:endParaRPr>
          </a:p>
        </p:txBody>
      </p:sp>
      <p:sp>
        <p:nvSpPr>
          <p:cNvPr id="46" name="Shape 1620"/>
          <p:cNvSpPr/>
          <p:nvPr/>
        </p:nvSpPr>
        <p:spPr>
          <a:xfrm>
            <a:off x="10052051" y="6788977"/>
            <a:ext cx="7955667" cy="1200197"/>
          </a:xfrm>
          <a:prstGeom prst="rect">
            <a:avLst/>
          </a:pr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0519" tIns="100519" rIns="100519" bIns="100519">
            <a:spAutoFit/>
          </a:bodyPr>
          <a:lstStyle/>
          <a:p>
            <a:pPr defTabSz="2007839" hangingPunct="0">
              <a:lnSpc>
                <a:spcPct val="90000"/>
              </a:lnSpc>
              <a:spcBef>
                <a:spcPts val="3958"/>
              </a:spcBef>
              <a:buClr>
                <a:schemeClr val="accent3"/>
              </a:buClr>
              <a:defRPr sz="3300">
                <a:solidFill>
                  <a:srgbClr val="4D4D4D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pP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Design, </a:t>
            </a: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v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olume, </a:t>
            </a: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m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anufacturing and </a:t>
            </a:r>
            <a:b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</a:b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p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urchasing </a:t>
            </a:r>
            <a:r>
              <a:rPr lang="en-US"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p</a:t>
            </a:r>
            <a:r>
              <a:rPr sz="3600" kern="0" dirty="0">
                <a:solidFill>
                  <a:schemeClr val="tx2"/>
                </a:solidFill>
                <a:latin typeface="+mj-lt"/>
                <a:sym typeface="Ford Antenna Cond Regular"/>
              </a:rPr>
              <a:t>ower</a:t>
            </a:r>
          </a:p>
        </p:txBody>
      </p:sp>
      <p:sp>
        <p:nvSpPr>
          <p:cNvPr id="47" name="Shape 1621"/>
          <p:cNvSpPr/>
          <p:nvPr/>
        </p:nvSpPr>
        <p:spPr>
          <a:xfrm>
            <a:off x="10052050" y="8579877"/>
            <a:ext cx="9150350" cy="1200197"/>
          </a:xfrm>
          <a:prstGeom prst="rect">
            <a:avLst/>
          </a:pr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0519" tIns="100519" rIns="100519" bIns="100519">
            <a:spAutoFit/>
          </a:bodyPr>
          <a:lstStyle>
            <a:lvl1pPr defTabSz="1623480">
              <a:lnSpc>
                <a:spcPct val="90000"/>
              </a:lnSpc>
              <a:spcBef>
                <a:spcPts val="3200"/>
              </a:spcBef>
              <a:defRPr sz="3300">
                <a:solidFill>
                  <a:srgbClr val="4D4D4D"/>
                </a:solidFill>
                <a:latin typeface="Ford Antenna Cond Regular"/>
                <a:ea typeface="Ford Antenna Cond Regular"/>
                <a:cs typeface="Ford Antenna Cond Regular"/>
                <a:sym typeface="Ford Antenna Cond Regular"/>
              </a:defRPr>
            </a:lvl1pPr>
          </a:lstStyle>
          <a:p>
            <a:pPr defTabSz="2007839" hangingPunct="0">
              <a:spcBef>
                <a:spcPts val="3958"/>
              </a:spcBef>
              <a:buClr>
                <a:schemeClr val="accent3"/>
              </a:buClr>
              <a:defRPr/>
            </a:pPr>
            <a:r>
              <a:rPr sz="3600" kern="0" dirty="0">
                <a:solidFill>
                  <a:schemeClr val="tx2"/>
                </a:solidFill>
                <a:latin typeface="+mj-lt"/>
              </a:rPr>
              <a:t>Ecosystem </a:t>
            </a:r>
            <a:r>
              <a:rPr lang="en-US" sz="3600" kern="0" dirty="0">
                <a:solidFill>
                  <a:schemeClr val="tx2"/>
                </a:solidFill>
                <a:latin typeface="+mj-lt"/>
              </a:rPr>
              <a:t>a</a:t>
            </a:r>
            <a:r>
              <a:rPr sz="3600" kern="0" dirty="0">
                <a:solidFill>
                  <a:schemeClr val="tx2"/>
                </a:solidFill>
                <a:latin typeface="+mj-lt"/>
              </a:rPr>
              <a:t>pproach</a:t>
            </a:r>
            <a:r>
              <a:rPr lang="en-US" sz="3600" kern="0" dirty="0">
                <a:solidFill>
                  <a:schemeClr val="tx2"/>
                </a:solidFill>
                <a:latin typeface="+mj-lt"/>
              </a:rPr>
              <a:t> (charging, insurance and customer experiences)</a:t>
            </a:r>
            <a:endParaRPr sz="3600" kern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DDDB1DFE-85B7-5143-B6B2-F0E8C392F6FE}"/>
              </a:ext>
            </a:extLst>
          </p:cNvPr>
          <p:cNvSpPr txBox="1">
            <a:spLocks/>
          </p:cNvSpPr>
          <p:nvPr/>
        </p:nvSpPr>
        <p:spPr>
          <a:xfrm>
            <a:off x="728756" y="603064"/>
            <a:ext cx="185166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500" b="1" i="0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kern="0" dirty="0"/>
              <a:t>OUR STRATEGIC APPROACH FOCUSES ON BUILDING A FOUNDATION FOR LONG TERM SUCCESS</a:t>
            </a:r>
          </a:p>
        </p:txBody>
      </p:sp>
    </p:spTree>
    <p:extLst>
      <p:ext uri="{BB962C8B-B14F-4D97-AF65-F5344CB8AC3E}">
        <p14:creationId xmlns:p14="http://schemas.microsoft.com/office/powerpoint/2010/main" val="17142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xmlns="" id="{CE69C0A2-CA6A-5D4A-B17A-A506EA900A87}"/>
              </a:ext>
            </a:extLst>
          </p:cNvPr>
          <p:cNvSpPr/>
          <p:nvPr/>
        </p:nvSpPr>
        <p:spPr>
          <a:xfrm>
            <a:off x="0" y="-1"/>
            <a:ext cx="20104100" cy="2957997"/>
          </a:xfrm>
          <a:custGeom>
            <a:avLst/>
            <a:gdLst/>
            <a:ahLst/>
            <a:cxnLst/>
            <a:rect l="l" t="t" r="r" b="b"/>
            <a:pathLst>
              <a:path w="10170160" h="2268220">
                <a:moveTo>
                  <a:pt x="0" y="2268211"/>
                </a:moveTo>
                <a:lnTo>
                  <a:pt x="10169847" y="2268211"/>
                </a:lnTo>
                <a:lnTo>
                  <a:pt x="10169847" y="0"/>
                </a:lnTo>
                <a:lnTo>
                  <a:pt x="0" y="0"/>
                </a:lnTo>
                <a:lnTo>
                  <a:pt x="0" y="2268211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3552596" y="4672007"/>
            <a:ext cx="73611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1218987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Ford Antenna Cond Medium"/>
                <a:ea typeface="Ford Antenna Cond" charset="0"/>
                <a:cs typeface="Ford Antenna Cond" charset="0"/>
              </a:defRPr>
            </a:lvl1pPr>
          </a:lstStyle>
          <a:p>
            <a:pPr defTabSz="2010110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Performance Battery Electric </a:t>
            </a:r>
            <a:br>
              <a:rPr lang="en-US" sz="3200" dirty="0">
                <a:solidFill>
                  <a:schemeClr val="tx2"/>
                </a:solidFill>
                <a:latin typeface="+mn-lt"/>
              </a:rPr>
            </a:br>
            <a:r>
              <a:rPr lang="en-US" sz="3200" dirty="0">
                <a:solidFill>
                  <a:schemeClr val="tx2"/>
                </a:solidFill>
                <a:latin typeface="+mn-lt"/>
              </a:rPr>
              <a:t>SUV (300 mile range)</a:t>
            </a:r>
          </a:p>
          <a:p>
            <a:pPr defTabSz="2010110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by 2020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1D79D95-632B-2448-B02B-F62075BB5659}"/>
              </a:ext>
            </a:extLst>
          </p:cNvPr>
          <p:cNvGrpSpPr/>
          <p:nvPr/>
        </p:nvGrpSpPr>
        <p:grpSpPr>
          <a:xfrm>
            <a:off x="2157061" y="4391113"/>
            <a:ext cx="14153021" cy="5636358"/>
            <a:chOff x="2157061" y="4904067"/>
            <a:chExt cx="14153021" cy="5636358"/>
          </a:xfrm>
        </p:grpSpPr>
        <p:pic>
          <p:nvPicPr>
            <p:cNvPr id="13" name="Picture 4" descr="http://build.ford.com/dig/Ford/Mustang/2017/HD-FULL/Image%5b%7CFord%7CMustang%7C2017%7C1%7C1.%7C400A.P8C..RR..884.LTS.COU.CJDAA.~RZZ00.LRS.646.LEA.44X.GT.891.%5d/EXT/4/vehic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061" y="7819047"/>
              <a:ext cx="4523423" cy="226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ontent Placeholder 5"/>
            <p:cNvSpPr txBox="1">
              <a:spLocks/>
            </p:cNvSpPr>
            <p:nvPr/>
          </p:nvSpPr>
          <p:spPr>
            <a:xfrm>
              <a:off x="6020617" y="6042471"/>
              <a:ext cx="2691763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marR="0" lvl="0" indent="0" defTabSz="1218987" fontAlgn="auto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Ford Antenna Cond Medium"/>
                  <a:ea typeface="Ford Antenna Cond" charset="0"/>
                  <a:cs typeface="Ford Antenna Cond" charset="0"/>
                </a:defRPr>
              </a:lvl1pPr>
            </a:lstStyle>
            <a:p>
              <a:pPr defTabSz="2010110">
                <a:spcAft>
                  <a:spcPts val="989"/>
                </a:spcAft>
                <a:defRPr/>
              </a:pPr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HEV F-Series</a:t>
              </a:r>
            </a:p>
          </p:txBody>
        </p:sp>
        <p:sp>
          <p:nvSpPr>
            <p:cNvPr id="18" name="Content Placeholder 5"/>
            <p:cNvSpPr txBox="1">
              <a:spLocks/>
            </p:cNvSpPr>
            <p:nvPr/>
          </p:nvSpPr>
          <p:spPr>
            <a:xfrm>
              <a:off x="6020616" y="8890901"/>
              <a:ext cx="2714205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marR="0" lvl="0" indent="0" defTabSz="1218987" fontAlgn="auto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Ford Antenna Cond Medium"/>
                  <a:ea typeface="Ford Antenna Cond" charset="0"/>
                  <a:cs typeface="Ford Antenna Cond" charset="0"/>
                </a:defRPr>
              </a:lvl1pPr>
            </a:lstStyle>
            <a:p>
              <a:pPr defTabSz="2010110">
                <a:spcAft>
                  <a:spcPts val="989"/>
                </a:spcAft>
                <a:defRPr/>
              </a:pPr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HEV Mustang</a:t>
              </a:r>
            </a:p>
          </p:txBody>
        </p:sp>
        <p:sp>
          <p:nvSpPr>
            <p:cNvPr id="22" name="Content Placeholder 5"/>
            <p:cNvSpPr txBox="1">
              <a:spLocks/>
            </p:cNvSpPr>
            <p:nvPr/>
          </p:nvSpPr>
          <p:spPr>
            <a:xfrm>
              <a:off x="13552596" y="8391688"/>
              <a:ext cx="2757486" cy="15696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marR="0" lvl="0" indent="0" defTabSz="1218987" fontAlgn="auto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Ford Antenna Cond Medium"/>
                  <a:ea typeface="Ford Antenna Cond" charset="0"/>
                  <a:cs typeface="Ford Antenna Cond" charset="0"/>
                </a:defRPr>
              </a:lvl1pPr>
            </a:lstStyle>
            <a:p>
              <a:pPr defTabSz="2010110"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Ionity</a:t>
              </a:r>
            </a:p>
            <a:p>
              <a:pPr defTabSz="2010110"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Fast Charging</a:t>
              </a:r>
            </a:p>
            <a:p>
              <a:pPr defTabSz="2010110"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Infrastructure</a:t>
              </a:r>
            </a:p>
          </p:txBody>
        </p:sp>
        <p:pic>
          <p:nvPicPr>
            <p:cNvPr id="23" name="Picture 4" descr="Image result for Mustang Drag Mod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59"/>
            <a:stretch/>
          </p:blipFill>
          <p:spPr bwMode="auto">
            <a:xfrm>
              <a:off x="2659678" y="7961131"/>
              <a:ext cx="3317177" cy="2579294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68" r="10722"/>
            <a:stretch/>
          </p:blipFill>
          <p:spPr bwMode="auto">
            <a:xfrm>
              <a:off x="2659678" y="4904067"/>
              <a:ext cx="3317177" cy="2689667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35"/>
            <a:stretch/>
          </p:blipFill>
          <p:spPr>
            <a:xfrm>
              <a:off x="10052050" y="7968202"/>
              <a:ext cx="3326686" cy="2563273"/>
            </a:xfrm>
            <a:prstGeom prst="rect">
              <a:avLst/>
            </a:prstGeom>
            <a:ln w="12700">
              <a:solidFill>
                <a:schemeClr val="accent3"/>
              </a:solidFill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EA25DC5-9B50-164F-B915-4ED0600D3CD1}"/>
                </a:ext>
              </a:extLst>
            </p:cNvPr>
            <p:cNvGrpSpPr/>
            <p:nvPr/>
          </p:nvGrpSpPr>
          <p:grpSpPr>
            <a:xfrm>
              <a:off x="10110097" y="5198053"/>
              <a:ext cx="3210591" cy="1429193"/>
              <a:chOff x="5405322" y="3174299"/>
              <a:chExt cx="3210591" cy="1429193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405322" y="3834523"/>
                <a:ext cx="3210591" cy="768969"/>
              </a:xfrm>
              <a:prstGeom prst="ellipse">
                <a:avLst/>
              </a:prstGeom>
              <a:gradFill>
                <a:gsLst>
                  <a:gs pos="49000">
                    <a:schemeClr val="bg2">
                      <a:lumMod val="85000"/>
                    </a:schemeClr>
                  </a:gs>
                  <a:gs pos="92000">
                    <a:schemeClr val="tx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5389" tIns="75389" rIns="75389" bIns="75389" numCol="1" spcCol="38100" rtlCol="0" anchor="ctr">
                <a:spAutoFit/>
              </a:bodyPr>
              <a:lstStyle/>
              <a:p>
                <a:pPr algn="ctr" defTabSz="753923" hangingPunct="0">
                  <a:spcBef>
                    <a:spcPts val="989"/>
                  </a:spcBef>
                  <a:defRPr/>
                </a:pPr>
                <a:endParaRPr lang="en-US" sz="1731" b="1" dirty="0">
                  <a:solidFill>
                    <a:srgbClr val="666A70"/>
                  </a:solidFill>
                  <a:latin typeface="Arial" panose="020B0604020202020204" pitchFamily="34" charset="0"/>
                  <a:ea typeface="Ford Antenna Cond Regular"/>
                  <a:cs typeface="Arial" panose="020B0604020202020204" pitchFamily="34" charset="0"/>
                  <a:sym typeface="Ford Antenna Cond Regular"/>
                </a:endParaRPr>
              </a:p>
            </p:txBody>
          </p:sp>
          <p:pic>
            <p:nvPicPr>
              <p:cNvPr id="30" name="Picture 3" descr="W:\TEMPSHARE\@ 4 Grace\cx727 nov 14 PMM ext 11-13-2017\Theme G side View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598" b="97701" l="4534" r="96762">
                            <a14:foregroundMark x1="16321" y1="90613" x2="16321" y2="90613"/>
                            <a14:foregroundMark x1="7319" y1="78544" x2="7319" y2="78544"/>
                            <a14:foregroundMark x1="7772" y1="81418" x2="7772" y2="81418"/>
                            <a14:foregroundMark x1="6153" y1="80460" x2="6153" y2="80460"/>
                            <a14:foregroundMark x1="17034" y1="92720" x2="17034" y2="92720"/>
                            <a14:foregroundMark x1="18329" y1="94636" x2="18329" y2="94636"/>
                            <a14:foregroundMark x1="27267" y1="89655" x2="27267" y2="89655"/>
                            <a14:foregroundMark x1="75389" y1="91188" x2="75389" y2="91188"/>
                            <a14:foregroundMark x1="77267" y1="94061" x2="77267" y2="94061"/>
                            <a14:foregroundMark x1="81153" y1="95977" x2="81153" y2="95977"/>
                            <a14:foregroundMark x1="83484" y1="93103" x2="83484" y2="93103"/>
                            <a14:foregroundMark x1="85687" y1="88314" x2="85687" y2="88314"/>
                            <a14:foregroundMark x1="84909" y1="91571" x2="84909" y2="91571"/>
                            <a14:foregroundMark x1="28303" y1="88314" x2="28303" y2="88314"/>
                            <a14:foregroundMark x1="24158" y1="94828" x2="24158" y2="94828"/>
                            <a14:backgroundMark x1="26943" y1="98659" x2="26943" y2="98659"/>
                            <a14:backgroundMark x1="72733" y1="94444" x2="72733" y2="94444"/>
                            <a14:backgroundMark x1="74223" y1="96552" x2="74223" y2="96552"/>
                            <a14:backgroundMark x1="75583" y1="96169" x2="75583" y2="96169"/>
                            <a14:backgroundMark x1="77526" y1="98276" x2="77526" y2="98276"/>
                          </a14:backgroundRemoval>
                        </a14:imgEffect>
                        <a14:imgEffect>
                          <a14:saturation sat="118000"/>
                        </a14:imgEffect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98"/>
              <a:stretch/>
            </p:blipFill>
            <p:spPr bwMode="auto">
              <a:xfrm>
                <a:off x="5478350" y="3174299"/>
                <a:ext cx="3064535" cy="1000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44AABE8-8057-4D7C-89CF-8CFFB1C372CB}"/>
              </a:ext>
            </a:extLst>
          </p:cNvPr>
          <p:cNvSpPr txBox="1">
            <a:spLocks/>
          </p:cNvSpPr>
          <p:nvPr/>
        </p:nvSpPr>
        <p:spPr>
          <a:xfrm>
            <a:off x="728756" y="603064"/>
            <a:ext cx="185166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5500" b="1" i="0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kern="0" dirty="0"/>
              <a:t>EV STRATEGY PLAYS TO OUR STRENGTHS, BUILDS ON OUR BRANDS, LEVERAGES SCALE AND INNOVATES ACROSS THE VALUE CHAIN</a:t>
            </a:r>
          </a:p>
        </p:txBody>
      </p:sp>
    </p:spTree>
    <p:extLst>
      <p:ext uri="{BB962C8B-B14F-4D97-AF65-F5344CB8AC3E}">
        <p14:creationId xmlns:p14="http://schemas.microsoft.com/office/powerpoint/2010/main" val="197513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xmlns="" id="{DDE9B502-5A66-4646-9A20-D8FC9BB7D12D}"/>
              </a:ext>
            </a:extLst>
          </p:cNvPr>
          <p:cNvSpPr/>
          <p:nvPr/>
        </p:nvSpPr>
        <p:spPr>
          <a:xfrm>
            <a:off x="755650" y="2301875"/>
            <a:ext cx="9296400" cy="8191500"/>
          </a:xfrm>
          <a:custGeom>
            <a:avLst/>
            <a:gdLst/>
            <a:ahLst/>
            <a:cxnLst/>
            <a:rect l="l" t="t" r="r" b="b"/>
            <a:pathLst>
              <a:path w="10170160" h="2268220">
                <a:moveTo>
                  <a:pt x="0" y="2268211"/>
                </a:moveTo>
                <a:lnTo>
                  <a:pt x="10169847" y="2268211"/>
                </a:lnTo>
                <a:lnTo>
                  <a:pt x="10169847" y="0"/>
                </a:lnTo>
                <a:lnTo>
                  <a:pt x="0" y="0"/>
                </a:lnTo>
                <a:lnTo>
                  <a:pt x="0" y="22682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38" y="1196873"/>
            <a:ext cx="18516600" cy="590931"/>
          </a:xfrm>
        </p:spPr>
        <p:txBody>
          <a:bodyPr/>
          <a:lstStyle/>
          <a:p>
            <a:r>
              <a:rPr lang="en-US" sz="4800" dirty="0"/>
              <a:t>WE WILL SPEND OVER $11 BILLION ON EVS BY 2022</a:t>
            </a:r>
          </a:p>
        </p:txBody>
      </p:sp>
      <p:sp>
        <p:nvSpPr>
          <p:cNvPr id="6" name="Text Placeholder 15"/>
          <p:cNvSpPr txBox="1">
            <a:spLocks/>
          </p:cNvSpPr>
          <p:nvPr/>
        </p:nvSpPr>
        <p:spPr>
          <a:xfrm>
            <a:off x="10331116" y="2339975"/>
            <a:ext cx="9017334" cy="63945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1pPr>
            <a:lvl2pPr marL="668202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2pPr>
            <a:lvl3pPr marL="1176038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3pPr>
            <a:lvl4pPr marL="1683873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4pPr>
            <a:lvl5pPr marL="2191707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5pPr>
            <a:lvl6pPr marL="269954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6pPr>
            <a:lvl7pPr marL="320737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7pPr>
            <a:lvl8pPr marL="371521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8pPr>
            <a:lvl9pPr marL="422304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9pPr>
          </a:lstStyle>
          <a:p>
            <a:pPr algn="ctr" defTabSz="1004904">
              <a:spcBef>
                <a:spcPts val="1319"/>
              </a:spcBef>
              <a:defRPr/>
            </a:pPr>
            <a:r>
              <a:rPr lang="en-US" sz="3298" b="1" kern="0" dirty="0">
                <a:solidFill>
                  <a:schemeClr val="bg1"/>
                </a:solidFill>
                <a:latin typeface="+mn-lt"/>
              </a:rPr>
              <a:t>U.S.</a:t>
            </a:r>
          </a:p>
        </p:txBody>
      </p:sp>
      <p:sp>
        <p:nvSpPr>
          <p:cNvPr id="7" name="Text Placeholder 22"/>
          <p:cNvSpPr txBox="1">
            <a:spLocks/>
          </p:cNvSpPr>
          <p:nvPr/>
        </p:nvSpPr>
        <p:spPr>
          <a:xfrm>
            <a:off x="10684042" y="3241136"/>
            <a:ext cx="8664407" cy="1809369"/>
          </a:xfrm>
          <a:prstGeom prst="rect">
            <a:avLst/>
          </a:prstGeom>
        </p:spPr>
        <p:txBody>
          <a:bodyPr/>
          <a:lstStyle>
            <a:lvl1pPr marL="0" marR="0" indent="0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1pPr>
            <a:lvl2pPr marL="668202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2pPr>
            <a:lvl3pPr marL="1176038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3pPr>
            <a:lvl4pPr marL="1683873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4pPr>
            <a:lvl5pPr marL="2191707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5pPr>
            <a:lvl6pPr marL="269954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6pPr>
            <a:lvl7pPr marL="320737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7pPr>
            <a:lvl8pPr marL="371521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8pPr>
            <a:lvl9pPr marL="422304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9pPr>
          </a:lstStyle>
          <a:p>
            <a:pPr marL="471202" indent="-471202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968" kern="0" dirty="0">
                <a:solidFill>
                  <a:schemeClr val="tx2"/>
                </a:solidFill>
                <a:latin typeface="+mn-lt"/>
              </a:rPr>
              <a:t>Positioned for EV leadership</a:t>
            </a:r>
          </a:p>
          <a:p>
            <a:pPr marL="471202" indent="-471202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968" kern="0" dirty="0">
                <a:solidFill>
                  <a:schemeClr val="tx2"/>
                </a:solidFill>
                <a:latin typeface="+mn-lt"/>
              </a:rPr>
              <a:t>HEV offered on all mainstream models</a:t>
            </a:r>
            <a:endParaRPr lang="en-US" sz="2638" kern="0" dirty="0">
              <a:solidFill>
                <a:schemeClr val="tx2"/>
              </a:solidFill>
              <a:latin typeface="+mn-lt"/>
            </a:endParaRPr>
          </a:p>
          <a:p>
            <a:pPr marL="457200" indent="-457200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lang="en-US" sz="2638" kern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10331117" y="8034264"/>
            <a:ext cx="9017334" cy="63945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1pPr>
            <a:lvl2pPr marL="668202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2pPr>
            <a:lvl3pPr marL="1176038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3pPr>
            <a:lvl4pPr marL="1683873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4pPr>
            <a:lvl5pPr marL="2191707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5pPr>
            <a:lvl6pPr marL="269954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6pPr>
            <a:lvl7pPr marL="320737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7pPr>
            <a:lvl8pPr marL="371521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8pPr>
            <a:lvl9pPr marL="422304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9pPr>
          </a:lstStyle>
          <a:p>
            <a:pPr algn="ctr" defTabSz="1004904">
              <a:spcBef>
                <a:spcPts val="1319"/>
              </a:spcBef>
              <a:defRPr/>
            </a:pPr>
            <a:r>
              <a:rPr lang="en-US" sz="3298" b="1" kern="0" dirty="0">
                <a:solidFill>
                  <a:schemeClr val="bg1"/>
                </a:solidFill>
                <a:latin typeface="+mn-lt"/>
              </a:rPr>
              <a:t>CHINA</a:t>
            </a:r>
          </a:p>
        </p:txBody>
      </p:sp>
      <p:sp>
        <p:nvSpPr>
          <p:cNvPr id="9" name="Text Placeholder 22"/>
          <p:cNvSpPr txBox="1">
            <a:spLocks/>
          </p:cNvSpPr>
          <p:nvPr/>
        </p:nvSpPr>
        <p:spPr>
          <a:xfrm>
            <a:off x="10684042" y="8917857"/>
            <a:ext cx="8664407" cy="1809369"/>
          </a:xfrm>
          <a:prstGeom prst="rect">
            <a:avLst/>
          </a:prstGeom>
        </p:spPr>
        <p:txBody>
          <a:bodyPr/>
          <a:lstStyle>
            <a:lvl1pPr marL="0" marR="0" indent="0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1pPr>
            <a:lvl2pPr marL="668202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2pPr>
            <a:lvl3pPr marL="1176038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3pPr>
            <a:lvl4pPr marL="1683873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4pPr>
            <a:lvl5pPr marL="2191707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5pPr>
            <a:lvl6pPr marL="269954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6pPr>
            <a:lvl7pPr marL="320737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7pPr>
            <a:lvl8pPr marL="371521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8pPr>
            <a:lvl9pPr marL="422304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9pPr>
          </a:lstStyle>
          <a:p>
            <a:pPr marL="471202" indent="-471202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968" kern="0" dirty="0">
                <a:solidFill>
                  <a:schemeClr val="tx2"/>
                </a:solidFill>
                <a:latin typeface="+mn-lt"/>
              </a:rPr>
              <a:t>BEVs and hybrids from our CAF and JMC JVs</a:t>
            </a:r>
          </a:p>
          <a:p>
            <a:pPr marL="471202" indent="-471202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968" kern="0" dirty="0">
                <a:solidFill>
                  <a:schemeClr val="tx2"/>
                </a:solidFill>
                <a:latin typeface="+mn-lt"/>
              </a:rPr>
              <a:t>BEVs from our Zotye JV</a:t>
            </a:r>
            <a:endParaRPr lang="en-US" sz="2638" kern="0" dirty="0">
              <a:solidFill>
                <a:schemeClr val="tx2"/>
              </a:solidFill>
              <a:latin typeface="+mn-lt"/>
            </a:endParaRPr>
          </a:p>
          <a:p>
            <a:pPr marL="457200" indent="-457200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lang="en-US" sz="2638" kern="0" dirty="0">
              <a:solidFill>
                <a:schemeClr val="tx2"/>
              </a:solidFill>
              <a:latin typeface="+mn-lt"/>
            </a:endParaRPr>
          </a:p>
          <a:p>
            <a:pPr marL="457200" indent="-457200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lang="en-US" sz="2638" kern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 Placeholder 15"/>
          <p:cNvSpPr txBox="1">
            <a:spLocks/>
          </p:cNvSpPr>
          <p:nvPr/>
        </p:nvSpPr>
        <p:spPr>
          <a:xfrm>
            <a:off x="10331117" y="5222651"/>
            <a:ext cx="9017334" cy="63945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1pPr>
            <a:lvl2pPr marL="668202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2pPr>
            <a:lvl3pPr marL="1176038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3pPr>
            <a:lvl4pPr marL="1683873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4pPr>
            <a:lvl5pPr marL="2191707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5pPr>
            <a:lvl6pPr marL="269954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6pPr>
            <a:lvl7pPr marL="320737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7pPr>
            <a:lvl8pPr marL="371521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8pPr>
            <a:lvl9pPr marL="422304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9pPr>
          </a:lstStyle>
          <a:p>
            <a:pPr algn="ctr" defTabSz="1004904">
              <a:spcBef>
                <a:spcPts val="1319"/>
              </a:spcBef>
              <a:defRPr/>
            </a:pPr>
            <a:r>
              <a:rPr lang="en-US" sz="3298" b="1" kern="0" dirty="0">
                <a:solidFill>
                  <a:schemeClr val="bg1"/>
                </a:solidFill>
                <a:latin typeface="+mn-lt"/>
              </a:rPr>
              <a:t>EUROPE</a:t>
            </a:r>
          </a:p>
        </p:txBody>
      </p:sp>
      <p:sp>
        <p:nvSpPr>
          <p:cNvPr id="11" name="Text Placeholder 22"/>
          <p:cNvSpPr txBox="1">
            <a:spLocks/>
          </p:cNvSpPr>
          <p:nvPr/>
        </p:nvSpPr>
        <p:spPr>
          <a:xfrm>
            <a:off x="10684042" y="6085868"/>
            <a:ext cx="8664407" cy="1809369"/>
          </a:xfrm>
          <a:prstGeom prst="rect">
            <a:avLst/>
          </a:prstGeom>
        </p:spPr>
        <p:txBody>
          <a:bodyPr/>
          <a:lstStyle>
            <a:lvl1pPr marL="0" marR="0" indent="0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1pPr>
            <a:lvl2pPr marL="668202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2pPr>
            <a:lvl3pPr marL="1176038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3pPr>
            <a:lvl4pPr marL="1683873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4pPr>
            <a:lvl5pPr marL="2191707" marR="0" indent="-160368" algn="l" defTabSz="609402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399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5pPr>
            <a:lvl6pPr marL="269954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6pPr>
            <a:lvl7pPr marL="320737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7pPr>
            <a:lvl8pPr marL="3715212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8pPr>
            <a:lvl9pPr marL="4223047" marR="0" indent="-160368" algn="l" defTabSz="609402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9pPr>
          </a:lstStyle>
          <a:p>
            <a:pPr marL="471202" indent="-471202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968" kern="0" dirty="0">
                <a:solidFill>
                  <a:schemeClr val="tx2"/>
                </a:solidFill>
                <a:latin typeface="+mn-lt"/>
              </a:rPr>
              <a:t>Strong BEV portfolio</a:t>
            </a:r>
          </a:p>
          <a:p>
            <a:pPr marL="471202" indent="-471202" defTabSz="1004904">
              <a:spcBef>
                <a:spcPts val="1319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968" kern="0" dirty="0">
                <a:solidFill>
                  <a:schemeClr val="tx2"/>
                </a:solidFill>
                <a:latin typeface="+mn-lt"/>
              </a:rPr>
              <a:t>Mild hybrids</a:t>
            </a:r>
            <a:endParaRPr lang="en-US" sz="2638" kern="0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24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72446"/>
              </p:ext>
            </p:extLst>
          </p:nvPr>
        </p:nvGraphicFramePr>
        <p:xfrm>
          <a:off x="1104088" y="2968656"/>
          <a:ext cx="8607068" cy="567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 Box 9"/>
          <p:cNvSpPr txBox="1">
            <a:spLocks noChangeArrowheads="1"/>
          </p:cNvSpPr>
          <p:nvPr/>
        </p:nvSpPr>
        <p:spPr bwMode="blackWhite">
          <a:xfrm>
            <a:off x="1630201" y="8713562"/>
            <a:ext cx="1960302" cy="84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728" tIns="15078" rIns="150728" bIns="15078">
            <a:spAutoFit/>
          </a:bodyPr>
          <a:lstStyle>
            <a:lvl1pPr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507846">
              <a:spcBef>
                <a:spcPct val="50000"/>
              </a:spcBef>
              <a:defRPr/>
            </a:pPr>
            <a:r>
              <a:rPr lang="en-US" sz="2638" b="0" kern="0" dirty="0">
                <a:solidFill>
                  <a:schemeClr val="tx2"/>
                </a:solidFill>
                <a:latin typeface="+mj-lt"/>
              </a:rPr>
              <a:t>Original </a:t>
            </a:r>
            <a:br>
              <a:rPr lang="en-US" sz="2638" b="0" kern="0" dirty="0">
                <a:solidFill>
                  <a:schemeClr val="tx2"/>
                </a:solidFill>
                <a:latin typeface="+mj-lt"/>
              </a:rPr>
            </a:br>
            <a:r>
              <a:rPr lang="en-US" sz="2638" b="0" kern="0" dirty="0">
                <a:solidFill>
                  <a:schemeClr val="tx2"/>
                </a:solidFill>
                <a:latin typeface="+mj-lt"/>
              </a:rPr>
              <a:t>Investment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blackWhite">
          <a:xfrm>
            <a:off x="4427471" y="8713562"/>
            <a:ext cx="1960302" cy="84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728" tIns="15078" rIns="150728" bIns="15078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sz="1600" b="0" kern="0">
                <a:latin typeface="Ford Antenna Cond Medium" panose="02000506000000090004" pitchFamily="50" charset="0"/>
                <a:cs typeface="Arial" pitchFamily="34" charset="0"/>
              </a:defRPr>
            </a:lvl1pPr>
            <a:lvl2pPr marL="742950" indent="-28575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507846">
              <a:defRPr/>
            </a:pPr>
            <a:r>
              <a:rPr lang="en-US" sz="2638" dirty="0">
                <a:solidFill>
                  <a:schemeClr val="tx2"/>
                </a:solidFill>
                <a:latin typeface="+mj-lt"/>
              </a:rPr>
              <a:t>Revised</a:t>
            </a:r>
            <a:br>
              <a:rPr lang="en-US" sz="2638" dirty="0">
                <a:solidFill>
                  <a:schemeClr val="tx2"/>
                </a:solidFill>
                <a:latin typeface="+mj-lt"/>
              </a:rPr>
            </a:br>
            <a:r>
              <a:rPr lang="en-US" sz="2638" dirty="0">
                <a:solidFill>
                  <a:schemeClr val="tx2"/>
                </a:solidFill>
                <a:latin typeface="+mj-lt"/>
              </a:rPr>
              <a:t>Investment</a:t>
            </a: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blackWhite">
          <a:xfrm>
            <a:off x="7000049" y="8713562"/>
            <a:ext cx="2106175" cy="43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728" tIns="15078" rIns="150728" bIns="15078">
            <a:spAutoFit/>
          </a:bodyPr>
          <a:lstStyle>
            <a:lvl1pPr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507846">
              <a:spcBef>
                <a:spcPct val="50000"/>
              </a:spcBef>
              <a:defRPr/>
            </a:pPr>
            <a:r>
              <a:rPr lang="en-US" sz="2638" b="0" kern="0" dirty="0">
                <a:solidFill>
                  <a:schemeClr val="tx2"/>
                </a:solidFill>
                <a:latin typeface="+mj-lt"/>
              </a:rPr>
              <a:t>2015 - 2022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1259396" y="2548932"/>
            <a:ext cx="8488956" cy="719874"/>
          </a:xfrm>
          <a:prstGeom prst="rect">
            <a:avLst/>
          </a:prstGeom>
        </p:spPr>
        <p:txBody>
          <a:bodyPr anchor="ctr"/>
          <a:lstStyle>
            <a:lvl1pPr marL="0" marR="0" indent="0" algn="ctr" defTabSz="609585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Ford Antenna Cond Medium" panose="02000506000000090004" pitchFamily="50" charset="0"/>
                <a:ea typeface="+mj-ea"/>
                <a:cs typeface="+mj-cs"/>
                <a:sym typeface="Ford Antenna Cond Light"/>
              </a:defRPr>
            </a:lvl1pPr>
            <a:lvl2pPr marL="668403" marR="0" indent="-160416" algn="ctr" defTabSz="609585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2pPr>
            <a:lvl3pPr marL="1176391" marR="0" indent="-160416" algn="ctr" defTabSz="609585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3pPr>
            <a:lvl4pPr marL="1684378" marR="0" indent="-160416" algn="ctr" defTabSz="609585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4pPr>
            <a:lvl5pPr marL="2192365" marR="0" indent="-160416" algn="ctr" defTabSz="609585" rtl="0" latinLnBrk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5pPr>
            <a:lvl6pPr marL="2700352" marR="0" indent="-160416" algn="l" defTabSz="609585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6pPr>
            <a:lvl7pPr marL="3208340" marR="0" indent="-160416" algn="l" defTabSz="609585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7pPr>
            <a:lvl8pPr marL="3716327" marR="0" indent="-160416" algn="l" defTabSz="609585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8pPr>
            <a:lvl9pPr marL="4224314" marR="0" indent="-160416" algn="l" defTabSz="609585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4D4E4C"/>
                </a:solidFill>
                <a:uFillTx/>
                <a:latin typeface="+mj-lt"/>
                <a:ea typeface="+mj-ea"/>
                <a:cs typeface="+mj-cs"/>
                <a:sym typeface="Ford Antenna Cond Light"/>
              </a:defRPr>
            </a:lvl9pPr>
          </a:lstStyle>
          <a:p>
            <a:pPr defTabSz="1005206">
              <a:spcBef>
                <a:spcPts val="1319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+mj-lt"/>
              </a:rPr>
              <a:t>EV INVESTMENT (BILS)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243228" y="9621919"/>
            <a:ext cx="542289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6"/>
          <p:cNvSpPr txBox="1">
            <a:spLocks noChangeArrowheads="1"/>
          </p:cNvSpPr>
          <p:nvPr/>
        </p:nvSpPr>
        <p:spPr bwMode="blackWhite">
          <a:xfrm>
            <a:off x="2869503" y="9683068"/>
            <a:ext cx="2106176" cy="43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728" tIns="15078" rIns="150728" bIns="15078">
            <a:spAutoFit/>
          </a:bodyPr>
          <a:lstStyle>
            <a:lvl1pPr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507846">
              <a:spcBef>
                <a:spcPct val="50000"/>
              </a:spcBef>
              <a:defRPr/>
            </a:pPr>
            <a:r>
              <a:rPr lang="en-US" sz="2638" b="0" kern="0" dirty="0">
                <a:solidFill>
                  <a:schemeClr val="tx2"/>
                </a:solidFill>
                <a:latin typeface="+mj-lt"/>
              </a:rPr>
              <a:t>2015 - 2020</a:t>
            </a:r>
          </a:p>
        </p:txBody>
      </p:sp>
      <p:sp>
        <p:nvSpPr>
          <p:cNvPr id="37" name="Right Arrow 36"/>
          <p:cNvSpPr/>
          <p:nvPr/>
        </p:nvSpPr>
        <p:spPr>
          <a:xfrm rot="20376564">
            <a:off x="1882418" y="7144208"/>
            <a:ext cx="2998960" cy="760021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5389" tIns="75389" rIns="75389" bIns="75389" numCol="1" spcCol="38100" rtlCol="0" anchor="t">
            <a:noAutofit/>
          </a:bodyPr>
          <a:lstStyle/>
          <a:p>
            <a:pPr marL="282721" indent="-282721" algn="ctr" defTabSz="753923" hangingPunct="0">
              <a:spcBef>
                <a:spcPts val="989"/>
              </a:spcBef>
              <a:buFont typeface="Arial" panose="020B0604020202020204" pitchFamily="34" charset="0"/>
              <a:buChar char="•"/>
              <a:defRPr/>
            </a:pPr>
            <a:endParaRPr lang="en-US" sz="1814" dirty="0">
              <a:solidFill>
                <a:schemeClr val="tx2"/>
              </a:solidFill>
              <a:latin typeface="+mj-lt"/>
              <a:ea typeface="Ford Antenna Cond Regular"/>
              <a:cs typeface="Arial" panose="020B0604020202020204" pitchFamily="34" charset="0"/>
              <a:sym typeface="Ford Antenna Cond Regular"/>
            </a:endParaRP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blackWhite">
          <a:xfrm>
            <a:off x="4679321" y="6498447"/>
            <a:ext cx="1456601" cy="70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728" tIns="15078" rIns="150728" bIns="15078">
            <a:spAutoFit/>
          </a:bodyPr>
          <a:lstStyle>
            <a:lvl1pPr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507846">
              <a:spcBef>
                <a:spcPct val="50000"/>
              </a:spcBef>
              <a:defRPr/>
            </a:pPr>
            <a:r>
              <a:rPr lang="en-US" sz="4400" kern="0" dirty="0">
                <a:latin typeface="+mj-lt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75793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1-AV-MIAMI_02222018_ford_0414-Edit.jpeg" descr="001-AV-MIAMI_02222018_ford_0414-Edit.jpeg">
            <a:extLst>
              <a:ext uri="{FF2B5EF4-FFF2-40B4-BE49-F238E27FC236}">
                <a16:creationId xmlns:a16="http://schemas.microsoft.com/office/drawing/2014/main" xmlns="" id="{1DC0CDDC-7DB2-45AE-B726-CA3567F74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1"/>
          <a:stretch/>
        </p:blipFill>
        <p:spPr>
          <a:xfrm>
            <a:off x="6983273" y="2301875"/>
            <a:ext cx="6137553" cy="8229600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</p:spPr>
      </p:pic>
      <p:pic>
        <p:nvPicPr>
          <p:cNvPr id="15" name="0010-XT2F8230.jpeg" descr="0010-XT2F8230.jpeg">
            <a:extLst>
              <a:ext uri="{FF2B5EF4-FFF2-40B4-BE49-F238E27FC236}">
                <a16:creationId xmlns:a16="http://schemas.microsoft.com/office/drawing/2014/main" xmlns="" id="{F206D5C0-232F-4895-AFFB-B3355ED6C9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4"/>
          <a:stretch/>
        </p:blipFill>
        <p:spPr>
          <a:xfrm>
            <a:off x="13214350" y="2301875"/>
            <a:ext cx="6134100" cy="8229600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64063E4-A69D-4749-943D-9545E1F66600}"/>
              </a:ext>
            </a:extLst>
          </p:cNvPr>
          <p:cNvSpPr/>
          <p:nvPr/>
        </p:nvSpPr>
        <p:spPr>
          <a:xfrm>
            <a:off x="487694" y="4771436"/>
            <a:ext cx="3855406" cy="523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85000"/>
              </a:lnSpc>
            </a:pPr>
            <a:r>
              <a:rPr lang="en-US" sz="3298" b="1" spc="165" dirty="0">
                <a:solidFill>
                  <a:schemeClr val="bg1"/>
                </a:solidFill>
                <a:latin typeface="Franklin Gothic Demi Cond" panose="020B0603020102020204" pitchFamily="34" charset="0"/>
              </a:rPr>
              <a:t>WORK</a:t>
            </a:r>
          </a:p>
        </p:txBody>
      </p:sp>
      <p:pic>
        <p:nvPicPr>
          <p:cNvPr id="18" name="2019-CES_SV2_2877.jpeg" descr="2019-CES_SV2_2877.jpeg">
            <a:extLst>
              <a:ext uri="{FF2B5EF4-FFF2-40B4-BE49-F238E27FC236}">
                <a16:creationId xmlns:a16="http://schemas.microsoft.com/office/drawing/2014/main" xmlns="" id="{BE6AFE5A-E20C-412E-A744-3EA3C72199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79"/>
          <a:stretch/>
        </p:blipFill>
        <p:spPr>
          <a:xfrm>
            <a:off x="755650" y="2301876"/>
            <a:ext cx="6134100" cy="8229600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257B8-5705-6544-BB64-4C0C0CD36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SMART VEHICLES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62E11D-E94D-504F-A95C-AE82180F7BD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726950" y="1382525"/>
            <a:ext cx="14072870" cy="430887"/>
          </a:xfrm>
        </p:spPr>
        <p:txBody>
          <a:bodyPr/>
          <a:lstStyle/>
          <a:p>
            <a:r>
              <a:rPr lang="en-US" dirty="0"/>
              <a:t>FOR A SMART WORLD </a:t>
            </a:r>
          </a:p>
        </p:txBody>
      </p:sp>
    </p:spTree>
    <p:extLst>
      <p:ext uri="{BB962C8B-B14F-4D97-AF65-F5344CB8AC3E}">
        <p14:creationId xmlns:p14="http://schemas.microsoft.com/office/powerpoint/2010/main" val="274042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9_FRD_F15_40918_R1-32.jpeg" descr="19_FRD_F15_40918_R1-32.jpeg">
            <a:extLst>
              <a:ext uri="{FF2B5EF4-FFF2-40B4-BE49-F238E27FC236}">
                <a16:creationId xmlns:a16="http://schemas.microsoft.com/office/drawing/2014/main" xmlns="" id="{0F4D25C7-8BD5-4100-A7F2-396714B3B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7" t="2116" r="8165" b="289"/>
          <a:stretch/>
        </p:blipFill>
        <p:spPr>
          <a:xfrm>
            <a:off x="755651" y="2301875"/>
            <a:ext cx="6134100" cy="8229600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</p:spPr>
      </p:pic>
      <p:pic>
        <p:nvPicPr>
          <p:cNvPr id="10" name="C8688819_F150_DynamicHitchAssistScrn_mn_32.jpg" descr="C8688819_F150_DynamicHitchAssistScrn_mn_32.jpg">
            <a:extLst>
              <a:ext uri="{FF2B5EF4-FFF2-40B4-BE49-F238E27FC236}">
                <a16:creationId xmlns:a16="http://schemas.microsoft.com/office/drawing/2014/main" xmlns="" id="{0C04F8D6-0528-4D89-B28D-36F40D93D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0" t="1714" r="1912"/>
          <a:stretch/>
        </p:blipFill>
        <p:spPr>
          <a:xfrm>
            <a:off x="13214349" y="2301875"/>
            <a:ext cx="6134101" cy="8229600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E46A2E-C11E-3D4B-9184-D150CEDCB1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375E1-A10F-634D-B122-70A2A9A2135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 dirty="0"/>
              <a:t>DRIVER-ASSIST TECHNOLOGIES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68B8AD-E4CF-459D-9495-BACA990B8A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1" t="1354" r="6430" b="1641"/>
          <a:stretch/>
        </p:blipFill>
        <p:spPr>
          <a:xfrm>
            <a:off x="7015163" y="2322657"/>
            <a:ext cx="6072187" cy="8229600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79257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xmlns="" id="{EC4D4A69-3114-6B45-AC2D-F33D6BD76C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4" t="13553" r="-1" b="2655"/>
          <a:stretch/>
        </p:blipFill>
        <p:spPr>
          <a:xfrm>
            <a:off x="10052050" y="777875"/>
            <a:ext cx="9296400" cy="9753600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41238" y="1200234"/>
            <a:ext cx="9988675" cy="1354217"/>
          </a:xfrm>
        </p:spPr>
        <p:txBody>
          <a:bodyPr/>
          <a:lstStyle/>
          <a:p>
            <a:r>
              <a:rPr lang="en-US" dirty="0" smtClean="0"/>
              <a:t>DRIVER-ASSIST </a:t>
            </a:r>
            <a:r>
              <a:rPr lang="en-US" dirty="0"/>
              <a:t>TECHNOLOGY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 dirty="0" smtClean="0"/>
              <a:t>2020MY FUSION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88F14E4-9809-4EF3-9DFA-B159868CC6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888" y="3005071"/>
            <a:ext cx="8388350" cy="707578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STANDARD CoPilot360</a:t>
            </a:r>
          </a:p>
          <a:p>
            <a:pPr lvl="1"/>
            <a:r>
              <a:rPr lang="en-US" dirty="0" smtClean="0"/>
              <a:t>Automatic </a:t>
            </a:r>
            <a:r>
              <a:rPr lang="en-US" dirty="0"/>
              <a:t>Emergency Braking with </a:t>
            </a:r>
            <a:br>
              <a:rPr lang="en-US" dirty="0"/>
            </a:br>
            <a:r>
              <a:rPr lang="en-US" dirty="0"/>
              <a:t>Pre-Collision Assist, Pedestrian Detection </a:t>
            </a:r>
            <a:br>
              <a:rPr lang="en-US" dirty="0"/>
            </a:br>
            <a:r>
              <a:rPr lang="en-US" dirty="0"/>
              <a:t>and Forward Collision Warning </a:t>
            </a:r>
          </a:p>
          <a:p>
            <a:pPr lvl="1"/>
            <a:r>
              <a:rPr lang="en-US" dirty="0"/>
              <a:t>BLIS</a:t>
            </a:r>
            <a:r>
              <a:rPr lang="en-US" baseline="30000" dirty="0"/>
              <a:t>®</a:t>
            </a:r>
            <a:r>
              <a:rPr lang="en-US" dirty="0"/>
              <a:t> (Blind Spot Information System) </a:t>
            </a:r>
            <a:br>
              <a:rPr lang="en-US" dirty="0"/>
            </a:br>
            <a:r>
              <a:rPr lang="en-US" dirty="0"/>
              <a:t>with cross-traffic alert</a:t>
            </a:r>
          </a:p>
          <a:p>
            <a:pPr lvl="1"/>
            <a:r>
              <a:rPr lang="en-US" dirty="0"/>
              <a:t>Lane Keeping System includes </a:t>
            </a:r>
            <a:br>
              <a:rPr lang="en-US" dirty="0"/>
            </a:br>
            <a:r>
              <a:rPr lang="en-US" dirty="0"/>
              <a:t>Lane-Keeping Alert, Lane Keeping Aid </a:t>
            </a:r>
            <a:br>
              <a:rPr lang="en-US" dirty="0"/>
            </a:br>
            <a:r>
              <a:rPr lang="en-US" dirty="0"/>
              <a:t>and Driver Alert System </a:t>
            </a:r>
          </a:p>
          <a:p>
            <a:pPr lvl="1"/>
            <a:r>
              <a:rPr lang="en-US" dirty="0"/>
              <a:t>Rain-sensing </a:t>
            </a:r>
            <a:r>
              <a:rPr lang="en-US" dirty="0" smtClean="0"/>
              <a:t>wipers</a:t>
            </a:r>
          </a:p>
          <a:p>
            <a:pPr lvl="1"/>
            <a:r>
              <a:rPr lang="en-US" dirty="0" smtClean="0"/>
              <a:t>Reverse Camera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27C6B48-32CC-6E49-A521-86FB75A4D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52050" y="777874"/>
            <a:ext cx="9736138" cy="97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6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0">
      <a:dk1>
        <a:srgbClr val="000000"/>
      </a:dk1>
      <a:lt1>
        <a:srgbClr val="FFFFFF"/>
      </a:lt1>
      <a:dk2>
        <a:srgbClr val="10243F"/>
      </a:dk2>
      <a:lt2>
        <a:srgbClr val="EEECE1"/>
      </a:lt2>
      <a:accent1>
        <a:srgbClr val="01A8DF"/>
      </a:accent1>
      <a:accent2>
        <a:srgbClr val="C0504D"/>
      </a:accent2>
      <a:accent3>
        <a:srgbClr val="737473"/>
      </a:accent3>
      <a:accent4>
        <a:srgbClr val="16711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2263386C430F458A5A2B2B4933ADDA" ma:contentTypeVersion="12" ma:contentTypeDescription="Create a new document." ma:contentTypeScope="" ma:versionID="53f7175b468f2965d0a186dc829befb6">
  <xsd:schema xmlns:xsd="http://www.w3.org/2001/XMLSchema" xmlns:xs="http://www.w3.org/2001/XMLSchema" xmlns:p="http://schemas.microsoft.com/office/2006/metadata/properties" xmlns:ns2="b0d34ec5-1a20-47d2-84a6-46998ab13518" xmlns:ns3="179935e5-57ad-4994-94ae-98742321bd12" xmlns:ns4="e3bd9e8a-d71e-4692-9c71-8d0981dd3a17" targetNamespace="http://schemas.microsoft.com/office/2006/metadata/properties" ma:root="true" ma:fieldsID="3f8f53969c340b6a2fcb11fc70247b84" ns2:_="" ns3:_="" ns4:_="">
    <xsd:import namespace="b0d34ec5-1a20-47d2-84a6-46998ab13518"/>
    <xsd:import namespace="179935e5-57ad-4994-94ae-98742321bd12"/>
    <xsd:import namespace="e3bd9e8a-d71e-4692-9c71-8d0981dd3a1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d34ec5-1a20-47d2-84a6-46998ab135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935e5-57ad-4994-94ae-98742321bd12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d9e8a-d71e-4692-9c71-8d0981dd3a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4610DE-5F49-4D52-AA09-654CA4EB6540}"/>
</file>

<file path=customXml/itemProps2.xml><?xml version="1.0" encoding="utf-8"?>
<ds:datastoreItem xmlns:ds="http://schemas.openxmlformats.org/officeDocument/2006/customXml" ds:itemID="{A7901E10-ADE3-4858-9CA9-AE44196C55F0}"/>
</file>

<file path=customXml/itemProps3.xml><?xml version="1.0" encoding="utf-8"?>
<ds:datastoreItem xmlns:ds="http://schemas.openxmlformats.org/officeDocument/2006/customXml" ds:itemID="{9C18C30F-5187-4A21-9B11-41F7E8509D2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5721</TotalTime>
  <Words>1003</Words>
  <Application>Microsoft Office PowerPoint</Application>
  <PresentationFormat>Custom</PresentationFormat>
  <Paragraphs>170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FORD FUTURE STRATEGY</vt:lpstr>
      <vt:lpstr>SHIFTING PORTFOLIO  </vt:lpstr>
      <vt:lpstr>OVER NEXT TWO YEARS</vt:lpstr>
      <vt:lpstr>PowerPoint Presentation</vt:lpstr>
      <vt:lpstr>PowerPoint Presentation</vt:lpstr>
      <vt:lpstr>WE WILL SPEND OVER $11 BILLION ON EVS BY 2022</vt:lpstr>
      <vt:lpstr>SMART VEHICLES</vt:lpstr>
      <vt:lpstr>SMART</vt:lpstr>
      <vt:lpstr>DRIVER-ASSIST TECHNOLOGY</vt:lpstr>
      <vt:lpstr>CO-PILOT360 ASSIST</vt:lpstr>
      <vt:lpstr>PowerPoint Presentation</vt:lpstr>
      <vt:lpstr>PowerPoint Presentation</vt:lpstr>
      <vt:lpstr>ELECTRIFIED VEHICLES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Kasanic, Ginger (V.C.)</dc:creator>
  <cp:lastModifiedBy>Verbeke, Kelly</cp:lastModifiedBy>
  <cp:revision>466</cp:revision>
  <cp:lastPrinted>2019-04-04T14:23:59Z</cp:lastPrinted>
  <dcterms:created xsi:type="dcterms:W3CDTF">2019-02-04T20:47:36Z</dcterms:created>
  <dcterms:modified xsi:type="dcterms:W3CDTF">2019-05-22T18:49:54Z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2019-01-18T00:00:00Z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2019-02-04T00:00:00Z</vt:filetime>
  </property>
  <property fmtid="{D5CDD505-2E9C-101B-9397-08002B2CF9AE}" pid="5" name="ContentTypeId">
    <vt:lpwstr>0x010100112263386C430F458A5A2B2B4933ADDA</vt:lpwstr>
  </property>
</Properties>
</file>