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91_283B374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415_ABB029B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D6B_E0133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56" r:id="rId2"/>
    <p:sldId id="258" r:id="rId3"/>
    <p:sldId id="259" r:id="rId4"/>
    <p:sldId id="3859" r:id="rId5"/>
    <p:sldId id="3862" r:id="rId6"/>
    <p:sldId id="913" r:id="rId7"/>
    <p:sldId id="1043" r:id="rId8"/>
    <p:sldId id="3434" r:id="rId9"/>
    <p:sldId id="1048" r:id="rId10"/>
    <p:sldId id="1044" r:id="rId11"/>
    <p:sldId id="1045" r:id="rId12"/>
    <p:sldId id="3429" r:id="rId13"/>
    <p:sldId id="3430" r:id="rId14"/>
    <p:sldId id="3431" r:id="rId15"/>
    <p:sldId id="3435" r:id="rId16"/>
    <p:sldId id="1040" r:id="rId17"/>
    <p:sldId id="1041" r:id="rId18"/>
    <p:sldId id="261" r:id="rId19"/>
    <p:sldId id="3861" r:id="rId20"/>
    <p:sldId id="3845" r:id="rId21"/>
    <p:sldId id="3846" r:id="rId22"/>
    <p:sldId id="3838" r:id="rId23"/>
    <p:sldId id="3844" r:id="rId24"/>
    <p:sldId id="3835" r:id="rId25"/>
    <p:sldId id="3834" r:id="rId26"/>
    <p:sldId id="3855" r:id="rId27"/>
    <p:sldId id="3833" r:id="rId28"/>
    <p:sldId id="3848" r:id="rId29"/>
    <p:sldId id="3853" r:id="rId30"/>
    <p:sldId id="3847" r:id="rId31"/>
    <p:sldId id="3851" r:id="rId32"/>
    <p:sldId id="3854" r:id="rId33"/>
    <p:sldId id="267" r:id="rId34"/>
    <p:sldId id="3856" r:id="rId35"/>
    <p:sldId id="3860" r:id="rId36"/>
    <p:sldId id="38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C125E1C-99B3-35F8-2774-A77D1B88B71C}" name="Celia Kosinski" initials="CK" userId="S::ckosinski@electrificationcoalition.org::a4a798f7-35b0-42c1-9d7e-b1d5cec20195" providerId="AD"/>
  <p188:author id="{B13851D1-52D1-AE2C-3372-0A79A4CE512E}" name="Russell Kwong" initials="RK" userId="S::rkwong@electrificationcoalition.org::2f84a37e-8d84-4837-b10e-18acb03fda40" providerId="AD"/>
  <p188:author id="{56C903D9-3100-68AC-2211-399E7A0AB82F}" name="Emma Heins" initials="EH" userId="S::eheins@electrificationcoalition.org::07d9b904-91b3-4ad6-a561-e08d0908804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p:restoredTop sz="94768"/>
  </p:normalViewPr>
  <p:slideViewPr>
    <p:cSldViewPr snapToGrid="0">
      <p:cViewPr varScale="1">
        <p:scale>
          <a:sx n="93" d="100"/>
          <a:sy n="93" d="100"/>
        </p:scale>
        <p:origin x="216"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modernComment_391_283B3748.xml><?xml version="1.0" encoding="utf-8"?>
<p188:cmLst xmlns:a="http://schemas.openxmlformats.org/drawingml/2006/main" xmlns:r="http://schemas.openxmlformats.org/officeDocument/2006/relationships" xmlns:p188="http://schemas.microsoft.com/office/powerpoint/2018/8/main">
  <p188:cm id="{09E85713-50EE-4044-B2ED-1B440D159884}" authorId="{B13851D1-52D1-AE2C-3372-0A79A4CE512E}" created="2024-02-12T05:40:38.746">
    <pc:sldMkLst xmlns:pc="http://schemas.microsoft.com/office/powerpoint/2013/main/command">
      <pc:docMk/>
      <pc:sldMk cId="674969416" sldId="913"/>
    </pc:sldMkLst>
    <p188:txBody>
      <a:bodyPr/>
      <a:lstStyle/>
      <a:p>
        <a:r>
          <a:rPr lang="en-US"/>
          <a:t>notes: https://safeloc.sharepoint.com/:w:/s/ECPolicy/EZsPUYXYDeJFuVkJCTMYE2cBgvA6QctL3Az89xR2JeANXg?e=6rbkrN</a:t>
        </a:r>
      </a:p>
    </p188:txBody>
  </p188:cm>
</p188:cmLst>
</file>

<file path=ppt/comments/modernComment_415_ABB029B2.xml><?xml version="1.0" encoding="utf-8"?>
<p188:cmLst xmlns:a="http://schemas.openxmlformats.org/drawingml/2006/main" xmlns:r="http://schemas.openxmlformats.org/officeDocument/2006/relationships" xmlns:p188="http://schemas.microsoft.com/office/powerpoint/2018/8/main">
  <p188:cm id="{374E8E99-F488-4BDC-BCD6-A09A76AEC336}" authorId="{56C903D9-3100-68AC-2211-399E7A0AB82F}" created="2024-02-09T19:41:20.564">
    <pc:sldMkLst xmlns:pc="http://schemas.microsoft.com/office/powerpoint/2013/main/command">
      <pc:docMk/>
      <pc:sldMk cId="2880448946" sldId="1045"/>
    </pc:sldMkLst>
    <p188:txBody>
      <a:bodyPr/>
      <a:lstStyle/>
      <a:p>
        <a:r>
          <a:rPr lang="en-US"/>
          <a:t>EH </a:t>
        </a:r>
      </a:p>
    </p188:txBody>
  </p188:cm>
</p188:cmLst>
</file>

<file path=ppt/comments/modernComment_D6B_E013306C.xml><?xml version="1.0" encoding="utf-8"?>
<p188:cmLst xmlns:a="http://schemas.openxmlformats.org/drawingml/2006/main" xmlns:r="http://schemas.openxmlformats.org/officeDocument/2006/relationships" xmlns:p188="http://schemas.microsoft.com/office/powerpoint/2018/8/main">
  <p188:cm id="{F9ED6204-DD37-42E5-9CE1-5C3476005FEE}" authorId="{0C125E1C-99B3-35F8-2774-A77D1B88B71C}" created="2024-02-09T19:41:20.854">
    <pc:sldMkLst xmlns:pc="http://schemas.microsoft.com/office/powerpoint/2013/main/command">
      <pc:docMk/>
      <pc:sldMk cId="3759353964" sldId="1041"/>
    </pc:sldMkLst>
    <p188:txBody>
      <a:bodyPr/>
      <a:lstStyle/>
      <a:p>
        <a:r>
          <a:rPr lang="en-US"/>
          <a:t>CK slides 8-12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8DC21-F380-DC49-BF44-7913ED1FCD21}" type="datetimeFigureOut">
              <a:rPr lang="en-US" smtClean="0"/>
              <a:t>6/5/24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B97AF-6322-5F4B-9EDD-60C5DB1D23E1}" type="slidenum">
              <a:rPr lang="en-US" smtClean="0"/>
              <a:t>‹#›</a:t>
            </a:fld>
            <a:endParaRPr lang="en-US"/>
          </a:p>
        </p:txBody>
      </p:sp>
    </p:spTree>
    <p:extLst>
      <p:ext uri="{BB962C8B-B14F-4D97-AF65-F5344CB8AC3E}">
        <p14:creationId xmlns:p14="http://schemas.microsoft.com/office/powerpoint/2010/main" val="378791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rs.gov/pub/irs-pdf/p5817d.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SzPts val="1400"/>
              <a:buNone/>
            </a:pPr>
            <a:endParaRPr/>
          </a:p>
        </p:txBody>
      </p:sp>
      <p:sp>
        <p:nvSpPr>
          <p:cNvPr id="296" name="Google Shape;29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Slide 2: EV FUNDING FINDER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Following the passage of new legislation like the BIL</a:t>
            </a: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User-friendly tool developed by the EC that allows you to identify multiple funding pathways for transportation electrification projects.</a:t>
            </a: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 Answers the question of where is the federal money and how do I get it? Follows the passage of legislation that commits unprecedented funding to electrification.</a:t>
            </a:r>
          </a:p>
          <a:p>
            <a:pPr marL="342900" marR="0" lvl="0" indent="-342900">
              <a:lnSpc>
                <a:spcPct val="107000"/>
              </a:lnSpc>
              <a:spcBef>
                <a:spcPts val="0"/>
              </a:spcBef>
              <a:spcAft>
                <a:spcPts val="80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Valuable to entities trying to navigate the sometimes-complicated process of identifying funding pathways.</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988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Slide 3: USING THE TOOL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Demonstrate: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Step 1: Who?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Step 2: What? </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Step 3: There is an optional box to provide you with information. By providing your information, you can opt to receive important updates and information about the tool. </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763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Slide 4: RESULTS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Explore funding pathways</a:t>
            </a:r>
          </a:p>
          <a:p>
            <a:pPr marL="1143000" marR="0" lvl="2" indent="-228600">
              <a:lnSpc>
                <a:spcPct val="107000"/>
              </a:lnSpc>
              <a:spcBef>
                <a:spcPts val="0"/>
              </a:spcBef>
              <a:spcAft>
                <a:spcPts val="0"/>
              </a:spcAft>
              <a:buFont typeface="Wingdings" panose="05000000000000000000" pitchFamily="2"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you will see all the eligible funding scenarios. When you click on the funding scenarios, a popup will appear with the funding stream’s matching requirements, stack ability options, and other pertinent information.</a:t>
            </a:r>
          </a:p>
          <a:p>
            <a:pPr marL="342900" marR="0" lvl="0" indent="-342900">
              <a:lnSpc>
                <a:spcPct val="107000"/>
              </a:lnSpc>
              <a:spcBef>
                <a:spcPts val="0"/>
              </a:spcBef>
              <a:spcAft>
                <a:spcPts val="0"/>
              </a:spcAft>
              <a:buFont typeface="Calibri" panose="020F0502020204030204" pitchFamily="34" charset="0"/>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Other notes about the tool: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Where can you find it?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Does the tool get updated? </a:t>
            </a:r>
          </a:p>
          <a:p>
            <a:pPr marL="742950" marR="0" lvl="1" indent="-28575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Do you have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85071-3372-42AB-A34B-6B02786D0E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36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 Adoption is on the rise and expected to increase – Bloomberg estimates global adoption will cross 400 million EVs by 2040, and all those EV owners will need a place to charge. We know that at-home charging isn’t going to cut it alone</a:t>
            </a:r>
          </a:p>
          <a:p>
            <a:endParaRPr lang="en-US"/>
          </a:p>
          <a:p>
            <a:r>
              <a:rPr lang="en-US"/>
              <a:t>Corporations globally are increasingly committing to carbon reduction and sustainability goals. </a:t>
            </a:r>
            <a:r>
              <a:rPr lang="en-US" sz="1800">
                <a:effectLst/>
                <a:latin typeface="Calibri" panose="020F0502020204030204" pitchFamily="34" charset="0"/>
                <a:ea typeface="Calibri" panose="020F0502020204030204" pitchFamily="34" charset="0"/>
                <a:cs typeface="Times New Roman" panose="02020603050405020304" pitchFamily="18" charset="0"/>
              </a:rPr>
              <a:t>Climate Impact Partners estimates that two-thirds of Fortune Global 500 companies have a significant carbon commitment, meaning they need to reduce emissions. And they’re looking at the most cost-effective and easy way possible to do so. </a:t>
            </a:r>
            <a:endParaRPr lang="en-US"/>
          </a:p>
          <a:p>
            <a:endParaRPr lang="en-US"/>
          </a:p>
          <a:p>
            <a:r>
              <a:rPr lang="en-US"/>
              <a:t>And finally, the lesser-known value to the workplace, that includes: </a:t>
            </a:r>
          </a:p>
          <a:p>
            <a:pPr>
              <a:buFont typeface="Wingdings" panose="05000000000000000000" pitchFamily="2" charset="2"/>
              <a:buChar char="Ø"/>
            </a:pPr>
            <a:r>
              <a:rPr lang="en-US" sz="1200"/>
              <a:t>Demonstrates climate leadership</a:t>
            </a:r>
          </a:p>
          <a:p>
            <a:pPr>
              <a:buFont typeface="Wingdings" panose="05000000000000000000" pitchFamily="2" charset="2"/>
              <a:buChar char="Ø"/>
            </a:pPr>
            <a:r>
              <a:rPr lang="en-US" sz="1200"/>
              <a:t>Attracting and retain top talent</a:t>
            </a:r>
          </a:p>
          <a:p>
            <a:pPr>
              <a:buFont typeface="Wingdings" panose="05000000000000000000" pitchFamily="2" charset="2"/>
              <a:buChar char="Ø"/>
            </a:pPr>
            <a:r>
              <a:rPr lang="en-US" sz="1200"/>
              <a:t>Improving employee satisfaction</a:t>
            </a:r>
          </a:p>
          <a:p>
            <a:pPr>
              <a:buFont typeface="Wingdings" panose="05000000000000000000" pitchFamily="2" charset="2"/>
              <a:buChar char="Ø"/>
            </a:pPr>
            <a:r>
              <a:rPr lang="en-US" sz="1200"/>
              <a:t>Earning certification points for local and national sustainability programs (e.g., LEED)</a:t>
            </a:r>
          </a:p>
          <a:p>
            <a:pPr>
              <a:buFont typeface="Wingdings" panose="05000000000000000000" pitchFamily="2" charset="2"/>
              <a:buChar char="Ø"/>
            </a:pPr>
            <a:r>
              <a:rPr lang="en-US" sz="1200"/>
              <a:t>Coaxing employees back to the office</a:t>
            </a:r>
          </a:p>
          <a:p>
            <a:pPr>
              <a:buFont typeface="Wingdings" panose="05000000000000000000" pitchFamily="2" charset="2"/>
              <a:buChar char="Ø"/>
            </a:pPr>
            <a:endParaRPr lang="en-US" sz="1200"/>
          </a:p>
          <a:p>
            <a:pPr>
              <a:buFont typeface="Wingdings" panose="05000000000000000000" pitchFamily="2" charset="2"/>
              <a:buNone/>
            </a:pPr>
            <a:r>
              <a:rPr lang="en-US" sz="1200"/>
              <a:t>All from installing workplace charging. </a:t>
            </a:r>
          </a:p>
        </p:txBody>
      </p:sp>
      <p:sp>
        <p:nvSpPr>
          <p:cNvPr id="4" name="Slide Number Placeholder 3"/>
          <p:cNvSpPr>
            <a:spLocks noGrp="1"/>
          </p:cNvSpPr>
          <p:nvPr>
            <p:ph type="sldNum" sz="quarter" idx="5"/>
          </p:nvPr>
        </p:nvSpPr>
        <p:spPr/>
        <p:txBody>
          <a:bodyPr/>
          <a:lstStyle/>
          <a:p>
            <a:fld id="{3368D030-6D85-1448-9C00-7BB0A790AF8A}" type="slidenum">
              <a:rPr lang="en-US" smtClean="0"/>
              <a:t>22</a:t>
            </a:fld>
            <a:endParaRPr lang="en-US"/>
          </a:p>
        </p:txBody>
      </p:sp>
    </p:spTree>
    <p:extLst>
      <p:ext uri="{BB962C8B-B14F-4D97-AF65-F5344CB8AC3E}">
        <p14:creationId xmlns:p14="http://schemas.microsoft.com/office/powerpoint/2010/main" val="192743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 Adoption is on the rise and expected to increase – Bloomberg estimates global adoption will cross 400 million EVs by 2040, and all those EV owners will need a place to charge. We know that at-home charging isn’t going to cut it alone</a:t>
            </a:r>
          </a:p>
          <a:p>
            <a:endParaRPr lang="en-US"/>
          </a:p>
          <a:p>
            <a:r>
              <a:rPr lang="en-US"/>
              <a:t>Corporations globally are increasingly committing to carbon reduction and sustainability goals. </a:t>
            </a:r>
            <a:r>
              <a:rPr lang="en-US" sz="1800">
                <a:effectLst/>
                <a:latin typeface="Calibri" panose="020F0502020204030204" pitchFamily="34" charset="0"/>
                <a:ea typeface="Calibri" panose="020F0502020204030204" pitchFamily="34" charset="0"/>
                <a:cs typeface="Times New Roman" panose="02020603050405020304" pitchFamily="18" charset="0"/>
              </a:rPr>
              <a:t>Climate Impact Partners estimates that two-thirds of Fortune Global 500 companies have a significant carbon commitment, meaning they need to reduce emissions. And they’re looking at the most cost-effective and easy way possible to do so. </a:t>
            </a:r>
            <a:endParaRPr lang="en-US"/>
          </a:p>
          <a:p>
            <a:endParaRPr lang="en-US"/>
          </a:p>
          <a:p>
            <a:r>
              <a:rPr lang="en-US"/>
              <a:t>And finally, the lesser-known value to the workplace, that includes: </a:t>
            </a:r>
          </a:p>
          <a:p>
            <a:pPr>
              <a:buFont typeface="Wingdings" panose="05000000000000000000" pitchFamily="2" charset="2"/>
              <a:buChar char="Ø"/>
            </a:pPr>
            <a:r>
              <a:rPr lang="en-US" sz="1200"/>
              <a:t>Demonstrates climate leadership</a:t>
            </a:r>
          </a:p>
          <a:p>
            <a:pPr>
              <a:buFont typeface="Wingdings" panose="05000000000000000000" pitchFamily="2" charset="2"/>
              <a:buChar char="Ø"/>
            </a:pPr>
            <a:r>
              <a:rPr lang="en-US" sz="1200"/>
              <a:t>Attracting and retain top talent</a:t>
            </a:r>
          </a:p>
          <a:p>
            <a:pPr>
              <a:buFont typeface="Wingdings" panose="05000000000000000000" pitchFamily="2" charset="2"/>
              <a:buChar char="Ø"/>
            </a:pPr>
            <a:r>
              <a:rPr lang="en-US" sz="1200"/>
              <a:t>Improving employee satisfaction</a:t>
            </a:r>
          </a:p>
          <a:p>
            <a:pPr>
              <a:buFont typeface="Wingdings" panose="05000000000000000000" pitchFamily="2" charset="2"/>
              <a:buChar char="Ø"/>
            </a:pPr>
            <a:r>
              <a:rPr lang="en-US" sz="1200"/>
              <a:t>Earning certification points for local and national sustainability programs (e.g., LEED)</a:t>
            </a:r>
          </a:p>
          <a:p>
            <a:pPr>
              <a:buFont typeface="Wingdings" panose="05000000000000000000" pitchFamily="2" charset="2"/>
              <a:buChar char="Ø"/>
            </a:pPr>
            <a:r>
              <a:rPr lang="en-US" sz="1200"/>
              <a:t>Coaxing employees back to the office</a:t>
            </a:r>
          </a:p>
          <a:p>
            <a:pPr>
              <a:buFont typeface="Wingdings" panose="05000000000000000000" pitchFamily="2" charset="2"/>
              <a:buChar char="Ø"/>
            </a:pPr>
            <a:endParaRPr lang="en-US" sz="1200"/>
          </a:p>
          <a:p>
            <a:pPr>
              <a:buFont typeface="Wingdings" panose="05000000000000000000" pitchFamily="2" charset="2"/>
              <a:buNone/>
            </a:pPr>
            <a:r>
              <a:rPr lang="en-US" sz="1200"/>
              <a:t>All from installing workplace charging. </a:t>
            </a:r>
          </a:p>
        </p:txBody>
      </p:sp>
      <p:sp>
        <p:nvSpPr>
          <p:cNvPr id="4" name="Slide Number Placeholder 3"/>
          <p:cNvSpPr>
            <a:spLocks noGrp="1"/>
          </p:cNvSpPr>
          <p:nvPr>
            <p:ph type="sldNum" sz="quarter" idx="5"/>
          </p:nvPr>
        </p:nvSpPr>
        <p:spPr/>
        <p:txBody>
          <a:bodyPr/>
          <a:lstStyle/>
          <a:p>
            <a:fld id="{3368D030-6D85-1448-9C00-7BB0A790AF8A}" type="slidenum">
              <a:rPr lang="en-US" smtClean="0"/>
              <a:t>23</a:t>
            </a:fld>
            <a:endParaRPr lang="en-US"/>
          </a:p>
        </p:txBody>
      </p:sp>
    </p:spTree>
    <p:extLst>
      <p:ext uri="{BB962C8B-B14F-4D97-AF65-F5344CB8AC3E}">
        <p14:creationId xmlns:p14="http://schemas.microsoft.com/office/powerpoint/2010/main" val="31252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 low awareness from workplaces of the non-monetary value proposition I just walked through. </a:t>
            </a:r>
          </a:p>
        </p:txBody>
      </p:sp>
      <p:sp>
        <p:nvSpPr>
          <p:cNvPr id="4" name="Slide Number Placeholder 3"/>
          <p:cNvSpPr>
            <a:spLocks noGrp="1"/>
          </p:cNvSpPr>
          <p:nvPr>
            <p:ph type="sldNum" sz="quarter" idx="5"/>
          </p:nvPr>
        </p:nvSpPr>
        <p:spPr/>
        <p:txBody>
          <a:bodyPr/>
          <a:lstStyle/>
          <a:p>
            <a:fld id="{3368D030-6D85-1448-9C00-7BB0A790AF8A}" type="slidenum">
              <a:rPr lang="en-US" smtClean="0"/>
              <a:t>24</a:t>
            </a:fld>
            <a:endParaRPr lang="en-US"/>
          </a:p>
        </p:txBody>
      </p:sp>
    </p:spTree>
    <p:extLst>
      <p:ext uri="{BB962C8B-B14F-4D97-AF65-F5344CB8AC3E}">
        <p14:creationId xmlns:p14="http://schemas.microsoft.com/office/powerpoint/2010/main" val="77198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are we doing to help solve the problem? </a:t>
            </a:r>
          </a:p>
        </p:txBody>
      </p:sp>
      <p:sp>
        <p:nvSpPr>
          <p:cNvPr id="4" name="Slide Number Placeholder 3"/>
          <p:cNvSpPr>
            <a:spLocks noGrp="1"/>
          </p:cNvSpPr>
          <p:nvPr>
            <p:ph type="sldNum" sz="quarter" idx="5"/>
          </p:nvPr>
        </p:nvSpPr>
        <p:spPr/>
        <p:txBody>
          <a:bodyPr/>
          <a:lstStyle/>
          <a:p>
            <a:fld id="{BAAC7891-6826-443D-AAFB-78C355C29F71}" type="slidenum">
              <a:rPr lang="en-US" smtClean="0"/>
              <a:t>25</a:t>
            </a:fld>
            <a:endParaRPr lang="en-US"/>
          </a:p>
        </p:txBody>
      </p:sp>
    </p:spTree>
    <p:extLst>
      <p:ext uri="{BB962C8B-B14F-4D97-AF65-F5344CB8AC3E}">
        <p14:creationId xmlns:p14="http://schemas.microsoft.com/office/powerpoint/2010/main" val="466614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Photo source: https://www.evergreenaction.com/blog/how-we-can-advance-environmental-justice-by-tackling-transportation-sector-pollution</a:t>
            </a:r>
            <a:r>
              <a:rPr lang="en-US" b="1" dirty="0"/>
              <a:t> </a:t>
            </a:r>
            <a:endParaRPr lang="en-US" dirty="0"/>
          </a:p>
        </p:txBody>
      </p:sp>
      <p:sp>
        <p:nvSpPr>
          <p:cNvPr id="4" name="Slide Number Placeholder 3"/>
          <p:cNvSpPr>
            <a:spLocks noGrp="1"/>
          </p:cNvSpPr>
          <p:nvPr>
            <p:ph type="sldNum" sz="quarter" idx="5"/>
          </p:nvPr>
        </p:nvSpPr>
        <p:spPr/>
        <p:txBody>
          <a:bodyPr/>
          <a:lstStyle/>
          <a:p>
            <a:fld id="{BAAC7891-6826-443D-AAFB-78C355C29F71}" type="slidenum">
              <a:rPr lang="en-US" smtClean="0"/>
              <a:t>26</a:t>
            </a:fld>
            <a:endParaRPr lang="en-US"/>
          </a:p>
        </p:txBody>
      </p:sp>
    </p:spTree>
    <p:extLst>
      <p:ext uri="{BB962C8B-B14F-4D97-AF65-F5344CB8AC3E}">
        <p14:creationId xmlns:p14="http://schemas.microsoft.com/office/powerpoint/2010/main" val="4164694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EMPOWER is helping by providing…</a:t>
            </a:r>
          </a:p>
        </p:txBody>
      </p:sp>
      <p:sp>
        <p:nvSpPr>
          <p:cNvPr id="4" name="Slide Number Placeholder 3"/>
          <p:cNvSpPr>
            <a:spLocks noGrp="1"/>
          </p:cNvSpPr>
          <p:nvPr>
            <p:ph type="sldNum" sz="quarter" idx="5"/>
          </p:nvPr>
        </p:nvSpPr>
        <p:spPr/>
        <p:txBody>
          <a:bodyPr/>
          <a:lstStyle/>
          <a:p>
            <a:fld id="{3368D030-6D85-1448-9C00-7BB0A790AF8A}" type="slidenum">
              <a:rPr lang="en-US" smtClean="0"/>
              <a:t>27</a:t>
            </a:fld>
            <a:endParaRPr lang="en-US"/>
          </a:p>
        </p:txBody>
      </p:sp>
    </p:spTree>
    <p:extLst>
      <p:ext uri="{BB962C8B-B14F-4D97-AF65-F5344CB8AC3E}">
        <p14:creationId xmlns:p14="http://schemas.microsoft.com/office/powerpoint/2010/main" val="338678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EMPOWER workplace, you'll gain access to powerful resources to help you on your path to WPC, including</a:t>
            </a:r>
          </a:p>
          <a:p>
            <a:pPr marL="171450" indent="-171450">
              <a:buFont typeface="Calibri"/>
              <a:buChar char="-"/>
            </a:pPr>
            <a:r>
              <a:rPr lang="en-US">
                <a:ea typeface="Calibri"/>
                <a:cs typeface="Calibri"/>
              </a:rPr>
              <a:t>Our WPC pocket guide</a:t>
            </a:r>
          </a:p>
          <a:p>
            <a:pPr marL="171450" indent="-171450">
              <a:buFont typeface="Calibri"/>
              <a:buChar char="-"/>
            </a:pPr>
            <a:r>
              <a:rPr lang="en-US">
                <a:ea typeface="Calibri"/>
                <a:cs typeface="Calibri"/>
              </a:rPr>
              <a:t>A sample employee survey on WPC</a:t>
            </a:r>
          </a:p>
          <a:p>
            <a:pPr marL="171450" indent="-171450">
              <a:buFont typeface="Calibri"/>
              <a:buChar char="-"/>
            </a:pPr>
            <a:r>
              <a:rPr lang="en-US">
                <a:ea typeface="Calibri"/>
                <a:cs typeface="Calibri"/>
              </a:rPr>
              <a:t>Resources to help you understand your options for equipment, payment, and more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AAC7891-6826-443D-AAFB-78C355C29F71}" type="slidenum">
              <a:rPr lang="en-US" smtClean="0"/>
              <a:t>28</a:t>
            </a:fld>
            <a:endParaRPr lang="en-US"/>
          </a:p>
        </p:txBody>
      </p:sp>
    </p:spTree>
    <p:extLst>
      <p:ext uri="{BB962C8B-B14F-4D97-AF65-F5344CB8AC3E}">
        <p14:creationId xmlns:p14="http://schemas.microsoft.com/office/powerpoint/2010/main" val="417662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DE6E-1E7A-A13D-8CFA-17990D512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DCF98-E3F0-B75F-E6FD-500618415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B06AC-8D3A-4E67-8252-19B16CA00E53}"/>
              </a:ext>
            </a:extLst>
          </p:cNvPr>
          <p:cNvSpPr>
            <a:spLocks noGrp="1"/>
          </p:cNvSpPr>
          <p:nvPr>
            <p:ph type="body" idx="1"/>
          </p:nvPr>
        </p:nvSpPr>
        <p:spPr/>
        <p:txBody>
          <a:bodyPr/>
          <a:lstStyle/>
          <a:p>
            <a:r>
              <a:rPr lang="en-US" sz="1200">
                <a:solidFill>
                  <a:srgbClr val="009BC9"/>
                </a:solidFill>
                <a:latin typeface="Calibri"/>
                <a:cs typeface="Calibri"/>
              </a:rPr>
              <a:t>Fleet analysis is the process of </a:t>
            </a:r>
            <a:r>
              <a:rPr lang="en-US" sz="1200">
                <a:solidFill>
                  <a:srgbClr val="009BC9"/>
                </a:solidFill>
                <a:latin typeface="Calibri"/>
              </a:rPr>
              <a:t>generating the best recommendation of fleet vehicles, possible charging locations, and number of vehicles needed for a given fleet. This analysis is derived from determining the goals of the organization utilizing this fleet, obtaining data on the current roster of fleets and usage of these vehicles, gathering data on the vehicle types, vehicle makes, vehicle models, vehicle model years, vehicle annual fuel use, annual miles, maximum daily range, and primary usage. </a:t>
            </a:r>
          </a:p>
          <a:p>
            <a:r>
              <a:rPr lang="en-US" sz="1200">
                <a:solidFill>
                  <a:srgbClr val="009BC9"/>
                </a:solidFill>
                <a:latin typeface="Calibri"/>
              </a:rPr>
              <a:t>After gathering this data, analysis will identify specific opportunities for deployment and use of EVs in the fleet based on the organizational goals and priorities (e.g. options that provide the highest overall life-cycle cost savings and/or shortest ROI).  This analysis focuses on identifying the best applications determined by data on vehicle size, class, duty-cycle, usage, fueling logistics, and expected replacement date.</a:t>
            </a:r>
          </a:p>
          <a:p>
            <a:endParaRPr lang="en-US"/>
          </a:p>
        </p:txBody>
      </p:sp>
      <p:sp>
        <p:nvSpPr>
          <p:cNvPr id="4" name="Slide Number Placeholder 3">
            <a:extLst>
              <a:ext uri="{FF2B5EF4-FFF2-40B4-BE49-F238E27FC236}">
                <a16:creationId xmlns:a16="http://schemas.microsoft.com/office/drawing/2014/main" id="{F522F3BC-8C47-F913-2E7F-AF7D71F86EA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1202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8D030-6D85-1448-9C00-7BB0A790AF8A}" type="slidenum">
              <a:rPr lang="en-US" smtClean="0"/>
              <a:t>29</a:t>
            </a:fld>
            <a:endParaRPr lang="en-US"/>
          </a:p>
        </p:txBody>
      </p:sp>
    </p:spTree>
    <p:extLst>
      <p:ext uri="{BB962C8B-B14F-4D97-AF65-F5344CB8AC3E}">
        <p14:creationId xmlns:p14="http://schemas.microsoft.com/office/powerpoint/2010/main" val="327544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C7891-6826-443D-AAFB-78C355C29F71}" type="slidenum">
              <a:rPr lang="en-US" smtClean="0"/>
              <a:t>30</a:t>
            </a:fld>
            <a:endParaRPr lang="en-US"/>
          </a:p>
        </p:txBody>
      </p:sp>
    </p:spTree>
    <p:extLst>
      <p:ext uri="{BB962C8B-B14F-4D97-AF65-F5344CB8AC3E}">
        <p14:creationId xmlns:p14="http://schemas.microsoft.com/office/powerpoint/2010/main" val="241305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8D030-6D85-1448-9C00-7BB0A790AF8A}" type="slidenum">
              <a:rPr lang="en-US" smtClean="0"/>
              <a:t>31</a:t>
            </a:fld>
            <a:endParaRPr lang="en-US"/>
          </a:p>
        </p:txBody>
      </p:sp>
    </p:spTree>
    <p:extLst>
      <p:ext uri="{BB962C8B-B14F-4D97-AF65-F5344CB8AC3E}">
        <p14:creationId xmlns:p14="http://schemas.microsoft.com/office/powerpoint/2010/main" val="620259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8D030-6D85-1448-9C00-7BB0A790AF8A}" type="slidenum">
              <a:rPr lang="en-US" smtClean="0"/>
              <a:t>32</a:t>
            </a:fld>
            <a:endParaRPr lang="en-US"/>
          </a:p>
        </p:txBody>
      </p:sp>
    </p:spTree>
    <p:extLst>
      <p:ext uri="{BB962C8B-B14F-4D97-AF65-F5344CB8AC3E}">
        <p14:creationId xmlns:p14="http://schemas.microsoft.com/office/powerpoint/2010/main" val="4156327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68D030-6D85-1448-9C00-7BB0A790AF8A}" type="slidenum">
              <a:rPr lang="en-US" smtClean="0"/>
              <a:t>33</a:t>
            </a:fld>
            <a:endParaRPr lang="en-US"/>
          </a:p>
        </p:txBody>
      </p:sp>
    </p:spTree>
    <p:extLst>
      <p:ext uri="{BB962C8B-B14F-4D97-AF65-F5344CB8AC3E}">
        <p14:creationId xmlns:p14="http://schemas.microsoft.com/office/powerpoint/2010/main" val="345889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00BCB-317C-2CA6-8994-951BD6583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92BB8-53FB-4EE9-066B-4CB578614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B3EC3-A680-3985-474B-C65D032A2A5F}"/>
              </a:ext>
            </a:extLst>
          </p:cNvPr>
          <p:cNvSpPr>
            <a:spLocks noGrp="1"/>
          </p:cNvSpPr>
          <p:nvPr>
            <p:ph type="body" idx="1"/>
          </p:nvPr>
        </p:nvSpPr>
        <p:spPr/>
        <p:txBody>
          <a:bodyPr/>
          <a:lstStyle/>
          <a:p>
            <a:pPr marL="0" marR="0">
              <a:lnSpc>
                <a:spcPct val="107000"/>
              </a:lnSpc>
              <a:spcBef>
                <a:spcPts val="0"/>
              </a:spcBef>
              <a:spcAft>
                <a:spcPts val="80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Slide 7: FUNDING ALLOCATION TIMELINE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$2.5 billion up for grabs in this program over the next 5 years, so there will likely be at least a couple of rounds of funding</a:t>
            </a: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On the screen, you can see the award sizes; they are quite large, hopefully accommodating for the varying costs associated with installing chargers  </a:t>
            </a:r>
          </a:p>
          <a:p>
            <a:pPr marL="342900" marR="0" lvl="0" indent="-342900">
              <a:lnSpc>
                <a:spcPct val="107000"/>
              </a:lnSpc>
              <a:spcBef>
                <a:spcPts val="0"/>
              </a:spcBef>
              <a:spcAft>
                <a:spcPts val="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Current cycle deadline is May 30 – so if you haven’t started your application, it might be tight to get it in, but not to worry, as another cycle is expected to open early next year</a:t>
            </a:r>
          </a:p>
          <a:p>
            <a:pPr marL="342900" marR="0" lvl="0" indent="-342900">
              <a:lnSpc>
                <a:spcPct val="107000"/>
              </a:lnSpc>
              <a:spcBef>
                <a:spcPts val="0"/>
              </a:spcBef>
              <a:spcAft>
                <a:spcPts val="800"/>
              </a:spcAft>
              <a:buFont typeface="Calibri" panose="020F0502020204030204" pitchFamily="34" charset="0"/>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Some entities are already forging partnerships and relationships to prepare for the next funding cycle, so it’s not too early to start planning for next year!</a:t>
            </a:r>
          </a:p>
          <a:p>
            <a:pPr indent="457200"/>
            <a:endParaRPr lang="en-US"/>
          </a:p>
        </p:txBody>
      </p:sp>
      <p:sp>
        <p:nvSpPr>
          <p:cNvPr id="4" name="Slide Number Placeholder 3">
            <a:extLst>
              <a:ext uri="{FF2B5EF4-FFF2-40B4-BE49-F238E27FC236}">
                <a16:creationId xmlns:a16="http://schemas.microsoft.com/office/drawing/2014/main" id="{6BABE15C-1253-06BD-B452-B6B8BE55829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116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0EAB3-C14F-5ECF-00F2-303CFB819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834AC-E870-C839-4332-C9C9C4257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02333-F02E-AEE1-A471-9CFFAC0B75BF}"/>
              </a:ext>
            </a:extLst>
          </p:cNvPr>
          <p:cNvSpPr>
            <a:spLocks noGrp="1"/>
          </p:cNvSpPr>
          <p:nvPr>
            <p:ph type="body" idx="1"/>
          </p:nvPr>
        </p:nvSpPr>
        <p:spPr/>
        <p:txBody>
          <a:bodyPr/>
          <a:lstStyle/>
          <a:p>
            <a:pPr marL="0" marR="0">
              <a:lnSpc>
                <a:spcPct val="107000"/>
              </a:lnSpc>
              <a:spcBef>
                <a:spcPts val="0"/>
              </a:spcBef>
              <a:spcAft>
                <a:spcPts val="800"/>
              </a:spcAft>
            </a:pPr>
            <a:endParaRPr lang="en-US" sz="1800" b="1" kern="100">
              <a:cs typeface="Calibri"/>
            </a:endParaRPr>
          </a:p>
        </p:txBody>
      </p:sp>
      <p:sp>
        <p:nvSpPr>
          <p:cNvPr id="4" name="Slide Number Placeholder 3">
            <a:extLst>
              <a:ext uri="{FF2B5EF4-FFF2-40B4-BE49-F238E27FC236}">
                <a16:creationId xmlns:a16="http://schemas.microsoft.com/office/drawing/2014/main" id="{A9EBEFDA-9742-5CBD-8C1A-6798D132B09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2030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28493-D463-CEB5-3616-28C5F1161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EAFE5-F9DC-3834-9D8D-307F55875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4152A-6740-0C26-ADE0-BCDBD856C055}"/>
              </a:ext>
            </a:extLst>
          </p:cNvPr>
          <p:cNvSpPr>
            <a:spLocks noGrp="1"/>
          </p:cNvSpPr>
          <p:nvPr>
            <p:ph type="body" idx="1"/>
          </p:nvPr>
        </p:nvSpPr>
        <p:spPr/>
        <p:txBody>
          <a:bodyPr/>
          <a:lstStyle/>
          <a:p>
            <a:pPr indent="457200"/>
            <a:endParaRPr lang="en-US"/>
          </a:p>
        </p:txBody>
      </p:sp>
      <p:sp>
        <p:nvSpPr>
          <p:cNvPr id="4" name="Slide Number Placeholder 3">
            <a:extLst>
              <a:ext uri="{FF2B5EF4-FFF2-40B4-BE49-F238E27FC236}">
                <a16:creationId xmlns:a16="http://schemas.microsoft.com/office/drawing/2014/main" id="{90CF5E00-E6BC-92BD-9DBE-51AEC2DC624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745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7: ELECTIVE PAY </a:t>
            </a:r>
          </a:p>
          <a:p>
            <a:endParaRPr lang="en-US"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Historically, investments in clean energy have been offset by tax credits available to private entities and individuals.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Tax-exempt entities, like local and state governments, could not take advantage of federal tax credits since they typically don’t have a tax burden.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However, under the Inflation Reduction Act (IRA), tax-exempt entities can now receive clean energy-related tax credits through </a:t>
            </a:r>
            <a:r>
              <a:rPr lang="en-US" sz="1800" b="1"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elective pay</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a:t>
            </a:r>
            <a:r>
              <a:rPr lang="en-US" sz="1800" kern="100">
                <a:effectLst/>
                <a:latin typeface="Calibri" panose="020F0502020204030204" pitchFamily="34" charset="0"/>
                <a:ea typeface="Calibri" panose="020F0502020204030204" pitchFamily="34" charset="0"/>
                <a:cs typeface="Times New Roman" panose="02020603050405020304" pitchFamily="18" charset="0"/>
              </a:rPr>
              <a:t> also called direct pay.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make it more cost-effective for government entities to participate in the transition to clean energy and electric vehicles.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proposed</a:t>
            </a:r>
            <a:r>
              <a:rPr lang="en-US" sz="1800" kern="100">
                <a:effectLst/>
                <a:latin typeface="Calibri" panose="020F0502020204030204" pitchFamily="34" charset="0"/>
                <a:ea typeface="Calibri" panose="020F0502020204030204" pitchFamily="34" charset="0"/>
                <a:cs typeface="Times New Roman" panose="02020603050405020304" pitchFamily="18" charset="0"/>
              </a:rPr>
              <a:t> guidelines on how this process will work, and the final guidelines will come out later this year.</a:t>
            </a:r>
          </a:p>
          <a:p>
            <a:endParaRPr lang="en-US" b="1"/>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0653BAE-5A08-BB45-80EC-168CE0D72A7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119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8: ELIGIBILITY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Under elective pay, state and local governments, tribal entities, rural co-ops, and other tax-exempt entities like nonprofits can receive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 </a:t>
            </a:r>
            <a:r>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 city buys a large electric garbage truck for municipal waste collection. Through direct pay, the city can get up to 30% or $40,000, whichever is lower, of the cost of the truck back by using the Commercial Clean Vehicle Credit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342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11: PROCESS</a:t>
            </a:r>
          </a:p>
          <a:p>
            <a:endParaRPr lang="en-US" b="1"/>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Identify your project and the credit it is eligible for.</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Complete your project and put it in the service.</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Determine the tax year to set your filing deadline.</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Complete a pre-filing form with the IRS. This form will come out later this year.</a:t>
            </a:r>
          </a:p>
          <a:p>
            <a:pPr marL="342900" marR="0" lvl="0" indent="-342900">
              <a:lnSpc>
                <a:spcPct val="107000"/>
              </a:lnSpc>
              <a:spcBef>
                <a:spcPts val="0"/>
              </a:spcBef>
              <a:spcAft>
                <a:spcPts val="80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File the tax return and receive your refund after it is accepted.</a:t>
            </a:r>
          </a:p>
          <a:p>
            <a:endParaRPr lang="en-US"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250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1A3A-245F-6A5D-63F8-E918AC7E8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C7B07-CB16-1DEC-3EAE-CA51C72E0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B76E1-A427-51CD-1F54-00F0655A75C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Electric mobility is one of the best scalable alternatives for reducing U.S. oil dependence. Electricity is low and stable in price and domestic in source--it is ubiquitous, the electricity grid is growing progressively cleaner, and prices are insulated from unstable oil markets.</a:t>
            </a:r>
            <a:endParaRPr lang="en-US"/>
          </a:p>
        </p:txBody>
      </p:sp>
      <p:sp>
        <p:nvSpPr>
          <p:cNvPr id="4" name="Slide Number Placeholder 3">
            <a:extLst>
              <a:ext uri="{FF2B5EF4-FFF2-40B4-BE49-F238E27FC236}">
                <a16:creationId xmlns:a16="http://schemas.microsoft.com/office/drawing/2014/main" id="{68CAE097-7FBA-0FD6-2058-00DA7A22DB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53BAE-5A08-BB45-80EC-168CE0D72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721A-5DDB-B260-29FB-78BCB33C9E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61C678-7DFB-CE63-B800-52EF7FB17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D96655-D880-2158-CEB2-42C3A1D984AD}"/>
              </a:ext>
            </a:extLst>
          </p:cNvPr>
          <p:cNvSpPr>
            <a:spLocks noGrp="1"/>
          </p:cNvSpPr>
          <p:nvPr>
            <p:ph type="dt" sz="half" idx="10"/>
          </p:nvPr>
        </p:nvSpPr>
        <p:spPr/>
        <p:txBody>
          <a:bodyPr/>
          <a:lstStyle/>
          <a:p>
            <a:fld id="{15E14450-3B01-3D47-8920-D70E1E746D82}" type="datetime2">
              <a:rPr lang="en-US" smtClean="0"/>
              <a:t>Thursday, June 6, 2024</a:t>
            </a:fld>
            <a:endParaRPr lang="en-US"/>
          </a:p>
        </p:txBody>
      </p:sp>
      <p:sp>
        <p:nvSpPr>
          <p:cNvPr id="5" name="Footer Placeholder 4">
            <a:extLst>
              <a:ext uri="{FF2B5EF4-FFF2-40B4-BE49-F238E27FC236}">
                <a16:creationId xmlns:a16="http://schemas.microsoft.com/office/drawing/2014/main" id="{F54DBC2D-2E9C-D7CA-C66C-563BEBEEDF44}"/>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603C4D2D-0405-B83C-F96C-6528B57565FC}"/>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285502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C8981-7D5D-7F0E-48C0-C25A99970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82E229-66BB-B20B-590C-68C20C44A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EE1F2-2AE7-28BC-3610-1879B8487C7A}"/>
              </a:ext>
            </a:extLst>
          </p:cNvPr>
          <p:cNvSpPr>
            <a:spLocks noGrp="1"/>
          </p:cNvSpPr>
          <p:nvPr>
            <p:ph type="dt" sz="half" idx="10"/>
          </p:nvPr>
        </p:nvSpPr>
        <p:spPr/>
        <p:txBody>
          <a:bodyPr/>
          <a:lstStyle/>
          <a:p>
            <a:fld id="{16C78F06-060B-4641-8D72-B4DD5AD7E040}" type="datetime2">
              <a:rPr lang="en-US" smtClean="0"/>
              <a:t>Thursday, June 6, 2024</a:t>
            </a:fld>
            <a:endParaRPr lang="en-US"/>
          </a:p>
        </p:txBody>
      </p:sp>
      <p:sp>
        <p:nvSpPr>
          <p:cNvPr id="5" name="Footer Placeholder 4">
            <a:extLst>
              <a:ext uri="{FF2B5EF4-FFF2-40B4-BE49-F238E27FC236}">
                <a16:creationId xmlns:a16="http://schemas.microsoft.com/office/drawing/2014/main" id="{4C58E605-81D3-A563-581B-8C64CBD7E791}"/>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B35483F5-A8C8-3629-F665-90DDCA7EBA60}"/>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196967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13E97-4388-333B-2B25-D53B63B5A7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0DB0DB-CF08-67D2-6AEA-F7F544611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6D290-A41C-0A0E-4D13-581A23C5BCD9}"/>
              </a:ext>
            </a:extLst>
          </p:cNvPr>
          <p:cNvSpPr>
            <a:spLocks noGrp="1"/>
          </p:cNvSpPr>
          <p:nvPr>
            <p:ph type="dt" sz="half" idx="10"/>
          </p:nvPr>
        </p:nvSpPr>
        <p:spPr/>
        <p:txBody>
          <a:bodyPr/>
          <a:lstStyle/>
          <a:p>
            <a:fld id="{EDC9F648-F01C-9B4E-9BDA-08A4425F6D92}" type="datetime2">
              <a:rPr lang="en-US" smtClean="0"/>
              <a:t>Thursday, June 6, 2024</a:t>
            </a:fld>
            <a:endParaRPr lang="en-US"/>
          </a:p>
        </p:txBody>
      </p:sp>
      <p:sp>
        <p:nvSpPr>
          <p:cNvPr id="5" name="Footer Placeholder 4">
            <a:extLst>
              <a:ext uri="{FF2B5EF4-FFF2-40B4-BE49-F238E27FC236}">
                <a16:creationId xmlns:a16="http://schemas.microsoft.com/office/drawing/2014/main" id="{9F78E899-9E03-9207-4CC4-90E2EBB0D355}"/>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8C4CF2E5-3C6D-05E4-AA62-1E374111837D}"/>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308378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6461-49C6-402E-A8C2-7325C949E8F5}"/>
              </a:ext>
            </a:extLst>
          </p:cNvPr>
          <p:cNvSpPr>
            <a:spLocks noGrp="1"/>
          </p:cNvSpPr>
          <p:nvPr>
            <p:ph type="title" hasCustomPrompt="1"/>
          </p:nvPr>
        </p:nvSpPr>
        <p:spPr>
          <a:xfrm>
            <a:off x="653144" y="365125"/>
            <a:ext cx="5105400" cy="1325563"/>
          </a:xfrm>
        </p:spPr>
        <p:txBody>
          <a:bodyPr/>
          <a:lstStyle>
            <a:lvl1pPr>
              <a:defRPr/>
            </a:lvl1pPr>
          </a:lstStyle>
          <a:p>
            <a:r>
              <a:rPr lang="en-US"/>
              <a:t>Slide Header</a:t>
            </a:r>
          </a:p>
        </p:txBody>
      </p:sp>
      <p:sp>
        <p:nvSpPr>
          <p:cNvPr id="4" name="Content Placeholder 3">
            <a:extLst>
              <a:ext uri="{FF2B5EF4-FFF2-40B4-BE49-F238E27FC236}">
                <a16:creationId xmlns:a16="http://schemas.microsoft.com/office/drawing/2014/main" id="{2B09AC1A-6078-4C2B-9672-E359F696B96E}"/>
              </a:ext>
            </a:extLst>
          </p:cNvPr>
          <p:cNvSpPr>
            <a:spLocks noGrp="1"/>
          </p:cNvSpPr>
          <p:nvPr>
            <p:ph sz="half" idx="2"/>
          </p:nvPr>
        </p:nvSpPr>
        <p:spPr>
          <a:xfrm>
            <a:off x="653144" y="1926771"/>
            <a:ext cx="5105400" cy="3429000"/>
          </a:xfrm>
        </p:spPr>
        <p:txBody>
          <a:bodyPr/>
          <a:lstStyle>
            <a:lvl1pPr>
              <a:defRPr sz="2000"/>
            </a:lvl1pPr>
          </a:lstStyle>
          <a:p>
            <a:pPr lvl="0"/>
            <a:r>
              <a:rPr lang="en-US"/>
              <a:t>Click to edit Master text styles</a:t>
            </a:r>
          </a:p>
          <a:p>
            <a:pPr lvl="1"/>
            <a:r>
              <a:rPr lang="en-US"/>
              <a:t>Second level</a:t>
            </a:r>
          </a:p>
          <a:p>
            <a:pPr lvl="2"/>
            <a:r>
              <a:rPr lang="en-US"/>
              <a:t>Third level</a:t>
            </a:r>
          </a:p>
        </p:txBody>
      </p:sp>
      <p:sp>
        <p:nvSpPr>
          <p:cNvPr id="8" name="Picture Placeholder 7">
            <a:extLst>
              <a:ext uri="{FF2B5EF4-FFF2-40B4-BE49-F238E27FC236}">
                <a16:creationId xmlns:a16="http://schemas.microsoft.com/office/drawing/2014/main" id="{603D2EB9-B181-40AE-8EED-309B6F3E03FD}"/>
              </a:ext>
            </a:extLst>
          </p:cNvPr>
          <p:cNvSpPr>
            <a:spLocks noGrp="1"/>
          </p:cNvSpPr>
          <p:nvPr>
            <p:ph type="pic" sz="quarter" idx="10"/>
          </p:nvPr>
        </p:nvSpPr>
        <p:spPr>
          <a:xfrm>
            <a:off x="6096000" y="0"/>
            <a:ext cx="6096001" cy="5780314"/>
          </a:xfrm>
        </p:spPr>
        <p:txBody>
          <a:bodyPr/>
          <a:lstStyle/>
          <a:p>
            <a:endParaRPr lang="en-US"/>
          </a:p>
        </p:txBody>
      </p:sp>
    </p:spTree>
    <p:extLst>
      <p:ext uri="{BB962C8B-B14F-4D97-AF65-F5344CB8AC3E}">
        <p14:creationId xmlns:p14="http://schemas.microsoft.com/office/powerpoint/2010/main" val="3109676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6461-49C6-402E-A8C2-7325C949E8F5}"/>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4" name="Content Placeholder 3">
            <a:extLst>
              <a:ext uri="{FF2B5EF4-FFF2-40B4-BE49-F238E27FC236}">
                <a16:creationId xmlns:a16="http://schemas.microsoft.com/office/drawing/2014/main" id="{2B09AC1A-6078-4C2B-9672-E359F696B96E}"/>
              </a:ext>
            </a:extLst>
          </p:cNvPr>
          <p:cNvSpPr>
            <a:spLocks noGrp="1"/>
          </p:cNvSpPr>
          <p:nvPr>
            <p:ph sz="half" idx="2"/>
          </p:nvPr>
        </p:nvSpPr>
        <p:spPr>
          <a:xfrm>
            <a:off x="839788" y="1948543"/>
            <a:ext cx="10515600" cy="3407228"/>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807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715E-8141-E936-2063-8E3D40ECD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7DCAB-F717-4DB5-D66A-3E6B28110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E9A94-154B-A55D-0A59-7308D3201656}"/>
              </a:ext>
            </a:extLst>
          </p:cNvPr>
          <p:cNvSpPr>
            <a:spLocks noGrp="1"/>
          </p:cNvSpPr>
          <p:nvPr>
            <p:ph type="dt" sz="half" idx="10"/>
          </p:nvPr>
        </p:nvSpPr>
        <p:spPr/>
        <p:txBody>
          <a:bodyPr/>
          <a:lstStyle/>
          <a:p>
            <a:fld id="{3DD22A9D-2106-614B-93D7-2FE5493042F9}" type="datetime2">
              <a:rPr lang="en-US" smtClean="0"/>
              <a:t>Thursday, June 6, 2024</a:t>
            </a:fld>
            <a:endParaRPr lang="en-US"/>
          </a:p>
        </p:txBody>
      </p:sp>
      <p:sp>
        <p:nvSpPr>
          <p:cNvPr id="5" name="Footer Placeholder 4">
            <a:extLst>
              <a:ext uri="{FF2B5EF4-FFF2-40B4-BE49-F238E27FC236}">
                <a16:creationId xmlns:a16="http://schemas.microsoft.com/office/drawing/2014/main" id="{A2FF0119-6A71-D25D-FC3C-E4A41A4CF7EF}"/>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F1014BB1-84D1-4736-B4B7-3027492573A4}"/>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381260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4F37-90DC-902C-81F5-69AFB17C4F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8BEC6-6A6A-DFE4-A57D-7863DFF05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705F92-EBA1-EBE2-1334-1919BA3039B3}"/>
              </a:ext>
            </a:extLst>
          </p:cNvPr>
          <p:cNvSpPr>
            <a:spLocks noGrp="1"/>
          </p:cNvSpPr>
          <p:nvPr>
            <p:ph type="dt" sz="half" idx="10"/>
          </p:nvPr>
        </p:nvSpPr>
        <p:spPr/>
        <p:txBody>
          <a:bodyPr/>
          <a:lstStyle/>
          <a:p>
            <a:fld id="{F3B8ADA4-41C6-ED42-BB60-FC658E20BD1A}" type="datetime2">
              <a:rPr lang="en-US" smtClean="0"/>
              <a:t>Thursday, June 6, 2024</a:t>
            </a:fld>
            <a:endParaRPr lang="en-US"/>
          </a:p>
        </p:txBody>
      </p:sp>
      <p:sp>
        <p:nvSpPr>
          <p:cNvPr id="5" name="Footer Placeholder 4">
            <a:extLst>
              <a:ext uri="{FF2B5EF4-FFF2-40B4-BE49-F238E27FC236}">
                <a16:creationId xmlns:a16="http://schemas.microsoft.com/office/drawing/2014/main" id="{C21E8E22-9138-E6E0-DC39-C85B30716997}"/>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57497AA6-C1D8-51CF-0BC3-12B48CBEEDED}"/>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154625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A17A-C038-A5BD-8C90-A0856A905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92DD3-C14A-CB3A-6D9C-B4C2CA28C6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1A721-DD20-3234-9FF9-42180AD12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496D3-ABB1-25E2-B942-3F9ED7510DEB}"/>
              </a:ext>
            </a:extLst>
          </p:cNvPr>
          <p:cNvSpPr>
            <a:spLocks noGrp="1"/>
          </p:cNvSpPr>
          <p:nvPr>
            <p:ph type="dt" sz="half" idx="10"/>
          </p:nvPr>
        </p:nvSpPr>
        <p:spPr/>
        <p:txBody>
          <a:bodyPr/>
          <a:lstStyle/>
          <a:p>
            <a:fld id="{D2136649-B1C8-AC48-839F-B65A07FBC49C}" type="datetime2">
              <a:rPr lang="en-US" smtClean="0"/>
              <a:t>Thursday, June 6, 2024</a:t>
            </a:fld>
            <a:endParaRPr lang="en-US"/>
          </a:p>
        </p:txBody>
      </p:sp>
      <p:sp>
        <p:nvSpPr>
          <p:cNvPr id="6" name="Footer Placeholder 5">
            <a:extLst>
              <a:ext uri="{FF2B5EF4-FFF2-40B4-BE49-F238E27FC236}">
                <a16:creationId xmlns:a16="http://schemas.microsoft.com/office/drawing/2014/main" id="{329F895C-064A-E659-6729-7E86C7CE8730}"/>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7" name="Slide Number Placeholder 6">
            <a:extLst>
              <a:ext uri="{FF2B5EF4-FFF2-40B4-BE49-F238E27FC236}">
                <a16:creationId xmlns:a16="http://schemas.microsoft.com/office/drawing/2014/main" id="{B4B87B50-2A7E-9DB1-2EF8-A8048CD7483C}"/>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104147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4BEC-4655-5174-38C2-7B24B70C86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12566F-4A19-CD3F-5727-2B720592F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F62D7-3D0D-4303-BF21-1247173716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F6E4D-00C1-7A7B-CC0B-2B5D1E27D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7F3605-2C60-629F-0481-0C806BC2F4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A0BC3C-B9F6-9D13-A3EE-8084406BE40C}"/>
              </a:ext>
            </a:extLst>
          </p:cNvPr>
          <p:cNvSpPr>
            <a:spLocks noGrp="1"/>
          </p:cNvSpPr>
          <p:nvPr>
            <p:ph type="dt" sz="half" idx="10"/>
          </p:nvPr>
        </p:nvSpPr>
        <p:spPr/>
        <p:txBody>
          <a:bodyPr/>
          <a:lstStyle/>
          <a:p>
            <a:fld id="{B70DDE06-335E-D244-BFB5-BA2A7C9FFBDF}" type="datetime2">
              <a:rPr lang="en-US" smtClean="0"/>
              <a:t>Thursday, June 6, 2024</a:t>
            </a:fld>
            <a:endParaRPr lang="en-US"/>
          </a:p>
        </p:txBody>
      </p:sp>
      <p:sp>
        <p:nvSpPr>
          <p:cNvPr id="8" name="Footer Placeholder 7">
            <a:extLst>
              <a:ext uri="{FF2B5EF4-FFF2-40B4-BE49-F238E27FC236}">
                <a16:creationId xmlns:a16="http://schemas.microsoft.com/office/drawing/2014/main" id="{E99F6528-F468-DE3D-E32F-5C2D1C6141A8}"/>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9" name="Slide Number Placeholder 8">
            <a:extLst>
              <a:ext uri="{FF2B5EF4-FFF2-40B4-BE49-F238E27FC236}">
                <a16:creationId xmlns:a16="http://schemas.microsoft.com/office/drawing/2014/main" id="{3CB71DC8-969A-8063-19BE-FA84DBA3BE39}"/>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291679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72F0-12FB-F5BA-0158-4596D5B413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B31375-73BE-2EC0-0A4F-1AB24C6C1E58}"/>
              </a:ext>
            </a:extLst>
          </p:cNvPr>
          <p:cNvSpPr>
            <a:spLocks noGrp="1"/>
          </p:cNvSpPr>
          <p:nvPr>
            <p:ph type="dt" sz="half" idx="10"/>
          </p:nvPr>
        </p:nvSpPr>
        <p:spPr/>
        <p:txBody>
          <a:bodyPr/>
          <a:lstStyle/>
          <a:p>
            <a:fld id="{2B881A32-3F7E-0742-954C-419D33D0157E}" type="datetime2">
              <a:rPr lang="en-US" smtClean="0"/>
              <a:t>Thursday, June 6, 2024</a:t>
            </a:fld>
            <a:endParaRPr lang="en-US"/>
          </a:p>
        </p:txBody>
      </p:sp>
      <p:sp>
        <p:nvSpPr>
          <p:cNvPr id="4" name="Footer Placeholder 3">
            <a:extLst>
              <a:ext uri="{FF2B5EF4-FFF2-40B4-BE49-F238E27FC236}">
                <a16:creationId xmlns:a16="http://schemas.microsoft.com/office/drawing/2014/main" id="{86C7E39E-FC6D-62B2-7CE5-5DAD5CF8EDD7}"/>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5" name="Slide Number Placeholder 4">
            <a:extLst>
              <a:ext uri="{FF2B5EF4-FFF2-40B4-BE49-F238E27FC236}">
                <a16:creationId xmlns:a16="http://schemas.microsoft.com/office/drawing/2014/main" id="{4E6CBFDC-FA30-87A7-C64C-C2856599B597}"/>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134514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EEF96-E888-7EC4-DF91-EDEEB8909E6F}"/>
              </a:ext>
            </a:extLst>
          </p:cNvPr>
          <p:cNvSpPr>
            <a:spLocks noGrp="1"/>
          </p:cNvSpPr>
          <p:nvPr>
            <p:ph type="dt" sz="half" idx="10"/>
          </p:nvPr>
        </p:nvSpPr>
        <p:spPr/>
        <p:txBody>
          <a:bodyPr/>
          <a:lstStyle/>
          <a:p>
            <a:fld id="{98FE87C5-948D-034C-9E66-1B1C232DB951}" type="datetime2">
              <a:rPr lang="en-US" smtClean="0"/>
              <a:t>Thursday, June 6, 2024</a:t>
            </a:fld>
            <a:endParaRPr lang="en-US"/>
          </a:p>
        </p:txBody>
      </p:sp>
      <p:sp>
        <p:nvSpPr>
          <p:cNvPr id="3" name="Footer Placeholder 2">
            <a:extLst>
              <a:ext uri="{FF2B5EF4-FFF2-40B4-BE49-F238E27FC236}">
                <a16:creationId xmlns:a16="http://schemas.microsoft.com/office/drawing/2014/main" id="{74FC7998-924A-451C-D5BA-9A1BA30B1564}"/>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4" name="Slide Number Placeholder 3">
            <a:extLst>
              <a:ext uri="{FF2B5EF4-FFF2-40B4-BE49-F238E27FC236}">
                <a16:creationId xmlns:a16="http://schemas.microsoft.com/office/drawing/2014/main" id="{110FD0F4-2E4F-4A38-218B-C9FDEBB271B8}"/>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89153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DBD3-2332-CC25-CFBE-25099D1FF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B27F5E-F10C-B2BB-BAAB-AAFA00991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5F9D8-CD5D-250C-4EC4-8D20B3B37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D0773-E27B-34E4-9578-548236CE427B}"/>
              </a:ext>
            </a:extLst>
          </p:cNvPr>
          <p:cNvSpPr>
            <a:spLocks noGrp="1"/>
          </p:cNvSpPr>
          <p:nvPr>
            <p:ph type="dt" sz="half" idx="10"/>
          </p:nvPr>
        </p:nvSpPr>
        <p:spPr/>
        <p:txBody>
          <a:bodyPr/>
          <a:lstStyle/>
          <a:p>
            <a:fld id="{F6E9327A-B58B-AC42-8236-4C1909E12793}" type="datetime2">
              <a:rPr lang="en-US" smtClean="0"/>
              <a:t>Thursday, June 6, 2024</a:t>
            </a:fld>
            <a:endParaRPr lang="en-US"/>
          </a:p>
        </p:txBody>
      </p:sp>
      <p:sp>
        <p:nvSpPr>
          <p:cNvPr id="6" name="Footer Placeholder 5">
            <a:extLst>
              <a:ext uri="{FF2B5EF4-FFF2-40B4-BE49-F238E27FC236}">
                <a16:creationId xmlns:a16="http://schemas.microsoft.com/office/drawing/2014/main" id="{41955594-63A0-9F28-08AA-8C17DB750C86}"/>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7" name="Slide Number Placeholder 6">
            <a:extLst>
              <a:ext uri="{FF2B5EF4-FFF2-40B4-BE49-F238E27FC236}">
                <a16:creationId xmlns:a16="http://schemas.microsoft.com/office/drawing/2014/main" id="{4927CF3C-2CB7-86A2-CF0A-077C2A840BF1}"/>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120763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10E2-56B3-0A9F-2B1E-EF7BD28CF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7DCB61-32A3-BEE4-8598-95BB91F02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FD7D-8B71-4ED8-0F14-A052A0F14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232F-BE9E-873D-7FC0-B63FCA57465C}"/>
              </a:ext>
            </a:extLst>
          </p:cNvPr>
          <p:cNvSpPr>
            <a:spLocks noGrp="1"/>
          </p:cNvSpPr>
          <p:nvPr>
            <p:ph type="dt" sz="half" idx="10"/>
          </p:nvPr>
        </p:nvSpPr>
        <p:spPr/>
        <p:txBody>
          <a:bodyPr/>
          <a:lstStyle/>
          <a:p>
            <a:fld id="{81673B62-3A6C-3E48-B64F-AB6685715F2D}" type="datetime2">
              <a:rPr lang="en-US" smtClean="0"/>
              <a:t>Thursday, June 6, 2024</a:t>
            </a:fld>
            <a:endParaRPr lang="en-US"/>
          </a:p>
        </p:txBody>
      </p:sp>
      <p:sp>
        <p:nvSpPr>
          <p:cNvPr id="6" name="Footer Placeholder 5">
            <a:extLst>
              <a:ext uri="{FF2B5EF4-FFF2-40B4-BE49-F238E27FC236}">
                <a16:creationId xmlns:a16="http://schemas.microsoft.com/office/drawing/2014/main" id="{E71015C5-1B98-BB0A-3F46-99A8AA60A30B}"/>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
        <p:nvSpPr>
          <p:cNvPr id="7" name="Slide Number Placeholder 6">
            <a:extLst>
              <a:ext uri="{FF2B5EF4-FFF2-40B4-BE49-F238E27FC236}">
                <a16:creationId xmlns:a16="http://schemas.microsoft.com/office/drawing/2014/main" id="{74E63A9F-C1ED-E295-DC64-41A5429DB7BA}"/>
              </a:ext>
            </a:extLst>
          </p:cNvPr>
          <p:cNvSpPr>
            <a:spLocks noGrp="1"/>
          </p:cNvSpPr>
          <p:nvPr>
            <p:ph type="sldNum" sz="quarter" idx="12"/>
          </p:nvPr>
        </p:nvSpPr>
        <p:spPr/>
        <p:txBody>
          <a:bodyPr/>
          <a:lstStyle/>
          <a:p>
            <a:fld id="{0F76C0C6-0EF3-214F-872F-90434730EAEF}" type="slidenum">
              <a:rPr lang="en-US" smtClean="0"/>
              <a:t>‹#›</a:t>
            </a:fld>
            <a:endParaRPr lang="en-US"/>
          </a:p>
        </p:txBody>
      </p:sp>
    </p:spTree>
    <p:extLst>
      <p:ext uri="{BB962C8B-B14F-4D97-AF65-F5344CB8AC3E}">
        <p14:creationId xmlns:p14="http://schemas.microsoft.com/office/powerpoint/2010/main" val="403301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249991-7D41-A896-F309-43DA697B8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D08B9D-FB4C-ABB0-B8D0-D9A977CF0D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FD183-632E-1822-FFC9-10C6B5B56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27F28-6025-2A48-B33B-EEBAF5EAAB1F}" type="datetime2">
              <a:rPr lang="en-US" smtClean="0"/>
              <a:t>Thursday, June 6, 2024</a:t>
            </a:fld>
            <a:endParaRPr lang="en-US"/>
          </a:p>
        </p:txBody>
      </p:sp>
      <p:sp>
        <p:nvSpPr>
          <p:cNvPr id="5" name="Footer Placeholder 4">
            <a:extLst>
              <a:ext uri="{FF2B5EF4-FFF2-40B4-BE49-F238E27FC236}">
                <a16:creationId xmlns:a16="http://schemas.microsoft.com/office/drawing/2014/main" id="{BFDC7C3D-60DB-C2F8-AB56-9A8F1D13C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Electrification Funding:</a:t>
            </a:r>
            <a:br>
              <a:rPr lang="en-US"/>
            </a:br>
            <a:r>
              <a:rPr lang="en-US"/>
              <a:t> Sparking Growth Across the Nation</a:t>
            </a:r>
          </a:p>
        </p:txBody>
      </p:sp>
      <p:sp>
        <p:nvSpPr>
          <p:cNvPr id="6" name="Slide Number Placeholder 5">
            <a:extLst>
              <a:ext uri="{FF2B5EF4-FFF2-40B4-BE49-F238E27FC236}">
                <a16:creationId xmlns:a16="http://schemas.microsoft.com/office/drawing/2014/main" id="{BEC8334E-7AB5-4527-F158-DF7403E51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6C0C6-0EF3-214F-872F-90434730EAEF}" type="slidenum">
              <a:rPr lang="en-US" smtClean="0"/>
              <a:t>‹#›</a:t>
            </a:fld>
            <a:endParaRPr lang="en-US"/>
          </a:p>
        </p:txBody>
      </p:sp>
    </p:spTree>
    <p:extLst>
      <p:ext uri="{BB962C8B-B14F-4D97-AF65-F5344CB8AC3E}">
        <p14:creationId xmlns:p14="http://schemas.microsoft.com/office/powerpoint/2010/main" val="3303692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18/10/relationships/comments" Target="../comments/modernComment_415_ABB029B2.xml"/><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irs.gov/instructions/i8911"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irs.gov/credits-deductions/commercial-clean-vehicle-credit" TargetMode="External"/><Relationship Id="rId5" Type="http://schemas.openxmlformats.org/officeDocument/2006/relationships/image" Target="../media/image14.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D6B_E013306C.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2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hyperlink" Target="http://www.workplacecharging.com/" TargetMode="Externa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hyperlink" Target="http://www.workplacecharging.co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53.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391_283B3748.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16A911-E551-3EFA-103F-718AFC24799D}"/>
              </a:ext>
            </a:extLst>
          </p:cNvPr>
          <p:cNvPicPr>
            <a:picLocks noChangeAspect="1"/>
          </p:cNvPicPr>
          <p:nvPr/>
        </p:nvPicPr>
        <p:blipFill>
          <a:blip r:embed="rId2"/>
          <a:stretch>
            <a:fillRect/>
          </a:stretch>
        </p:blipFill>
        <p:spPr>
          <a:xfrm rot="15503201">
            <a:off x="-3367309" y="-275756"/>
            <a:ext cx="7772400" cy="2875057"/>
          </a:xfrm>
          <a:prstGeom prst="rect">
            <a:avLst/>
          </a:prstGeom>
        </p:spPr>
      </p:pic>
      <p:pic>
        <p:nvPicPr>
          <p:cNvPr id="9" name="Picture 8">
            <a:extLst>
              <a:ext uri="{FF2B5EF4-FFF2-40B4-BE49-F238E27FC236}">
                <a16:creationId xmlns:a16="http://schemas.microsoft.com/office/drawing/2014/main" id="{B6699369-CDA7-7E65-EBD5-CACDD1BBFFEF}"/>
              </a:ext>
            </a:extLst>
          </p:cNvPr>
          <p:cNvPicPr>
            <a:picLocks noChangeAspect="1"/>
          </p:cNvPicPr>
          <p:nvPr/>
        </p:nvPicPr>
        <p:blipFill>
          <a:blip r:embed="rId3"/>
          <a:stretch>
            <a:fillRect/>
          </a:stretch>
        </p:blipFill>
        <p:spPr>
          <a:xfrm rot="9727171">
            <a:off x="4209436" y="170400"/>
            <a:ext cx="9646530" cy="3568309"/>
          </a:xfrm>
          <a:prstGeom prst="rect">
            <a:avLst/>
          </a:prstGeom>
        </p:spPr>
      </p:pic>
      <p:sp>
        <p:nvSpPr>
          <p:cNvPr id="2" name="Title 1">
            <a:extLst>
              <a:ext uri="{FF2B5EF4-FFF2-40B4-BE49-F238E27FC236}">
                <a16:creationId xmlns:a16="http://schemas.microsoft.com/office/drawing/2014/main" id="{0A05D309-4D79-77F8-203C-802D33301F52}"/>
              </a:ext>
            </a:extLst>
          </p:cNvPr>
          <p:cNvSpPr>
            <a:spLocks noGrp="1"/>
          </p:cNvSpPr>
          <p:nvPr>
            <p:ph type="ctrTitle"/>
          </p:nvPr>
        </p:nvSpPr>
        <p:spPr>
          <a:xfrm>
            <a:off x="902677" y="1041400"/>
            <a:ext cx="10386646" cy="2387600"/>
          </a:xfrm>
        </p:spPr>
        <p:txBody>
          <a:bodyPr>
            <a:normAutofit fontScale="90000"/>
          </a:bodyPr>
          <a:lstStyle/>
          <a:p>
            <a:r>
              <a:rPr lang="en-US" dirty="0"/>
              <a:t>Electrification Funding:</a:t>
            </a:r>
            <a:br>
              <a:rPr lang="en-US" dirty="0"/>
            </a:br>
            <a:r>
              <a:rPr lang="en-US" dirty="0"/>
              <a:t>Sparking Growth Across the Nation</a:t>
            </a:r>
          </a:p>
        </p:txBody>
      </p:sp>
      <p:sp>
        <p:nvSpPr>
          <p:cNvPr id="3" name="Subtitle 2">
            <a:extLst>
              <a:ext uri="{FF2B5EF4-FFF2-40B4-BE49-F238E27FC236}">
                <a16:creationId xmlns:a16="http://schemas.microsoft.com/office/drawing/2014/main" id="{C3A09406-7AA2-70A3-9D59-7CA5565DDEAF}"/>
              </a:ext>
            </a:extLst>
          </p:cNvPr>
          <p:cNvSpPr>
            <a:spLocks noGrp="1"/>
          </p:cNvSpPr>
          <p:nvPr>
            <p:ph type="subTitle" idx="1"/>
          </p:nvPr>
        </p:nvSpPr>
        <p:spPr/>
        <p:txBody>
          <a:bodyPr/>
          <a:lstStyle/>
          <a:p>
            <a:r>
              <a:rPr lang="en-US" dirty="0"/>
              <a:t>June 6, 2024</a:t>
            </a:r>
          </a:p>
        </p:txBody>
      </p:sp>
      <p:pic>
        <p:nvPicPr>
          <p:cNvPr id="5" name="Picture 4">
            <a:extLst>
              <a:ext uri="{FF2B5EF4-FFF2-40B4-BE49-F238E27FC236}">
                <a16:creationId xmlns:a16="http://schemas.microsoft.com/office/drawing/2014/main" id="{A3C8FEE2-C9BD-7EE9-3A6B-A9B9F1B39563}"/>
              </a:ext>
            </a:extLst>
          </p:cNvPr>
          <p:cNvPicPr>
            <a:picLocks noChangeAspect="1"/>
          </p:cNvPicPr>
          <p:nvPr/>
        </p:nvPicPr>
        <p:blipFill>
          <a:blip r:embed="rId4"/>
          <a:stretch>
            <a:fillRect/>
          </a:stretch>
        </p:blipFill>
        <p:spPr>
          <a:xfrm>
            <a:off x="250251" y="4254356"/>
            <a:ext cx="4751906" cy="2387600"/>
          </a:xfrm>
          <a:prstGeom prst="rect">
            <a:avLst/>
          </a:prstGeom>
        </p:spPr>
      </p:pic>
      <p:pic>
        <p:nvPicPr>
          <p:cNvPr id="7" name="Picture 6">
            <a:extLst>
              <a:ext uri="{FF2B5EF4-FFF2-40B4-BE49-F238E27FC236}">
                <a16:creationId xmlns:a16="http://schemas.microsoft.com/office/drawing/2014/main" id="{FB4C0D52-390B-F5F0-9624-744AB9D861A5}"/>
              </a:ext>
            </a:extLst>
          </p:cNvPr>
          <p:cNvPicPr>
            <a:picLocks noChangeAspect="1"/>
          </p:cNvPicPr>
          <p:nvPr/>
        </p:nvPicPr>
        <p:blipFill>
          <a:blip r:embed="rId5"/>
          <a:stretch>
            <a:fillRect/>
          </a:stretch>
        </p:blipFill>
        <p:spPr>
          <a:xfrm>
            <a:off x="8480314" y="4254356"/>
            <a:ext cx="2809009" cy="2245194"/>
          </a:xfrm>
          <a:prstGeom prst="rect">
            <a:avLst/>
          </a:prstGeom>
        </p:spPr>
      </p:pic>
    </p:spTree>
    <p:extLst>
      <p:ext uri="{BB962C8B-B14F-4D97-AF65-F5344CB8AC3E}">
        <p14:creationId xmlns:p14="http://schemas.microsoft.com/office/powerpoint/2010/main" val="3117415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E83CF-65ED-EE3A-A0E5-3A3931D640A6}"/>
            </a:ext>
          </a:extLst>
        </p:cNvPr>
        <p:cNvGrpSpPr/>
        <p:nvPr/>
      </p:nvGrpSpPr>
      <p:grpSpPr>
        <a:xfrm>
          <a:off x="0" y="0"/>
          <a:ext cx="0" cy="0"/>
          <a:chOff x="0" y="0"/>
          <a:chExt cx="0" cy="0"/>
        </a:xfrm>
      </p:grpSpPr>
      <p:pic>
        <p:nvPicPr>
          <p:cNvPr id="6" name="Picture 5" descr="A black car parked in a parking lot&#10;&#10;Description automatically generated with low confidence">
            <a:extLst>
              <a:ext uri="{FF2B5EF4-FFF2-40B4-BE49-F238E27FC236}">
                <a16:creationId xmlns:a16="http://schemas.microsoft.com/office/drawing/2014/main" id="{A295930D-04F9-FAA1-13B2-747A260858B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0"/>
            <a:ext cx="4719484" cy="6858000"/>
          </a:xfrm>
          <a:prstGeom prst="rect">
            <a:avLst/>
          </a:prstGeom>
        </p:spPr>
      </p:pic>
      <p:pic>
        <p:nvPicPr>
          <p:cNvPr id="36" name="Picture 35" descr="Background pattern&#10;&#10;Description automatically generated">
            <a:extLst>
              <a:ext uri="{FF2B5EF4-FFF2-40B4-BE49-F238E27FC236}">
                <a16:creationId xmlns:a16="http://schemas.microsoft.com/office/drawing/2014/main" id="{94F89180-C502-5DD1-CB72-F1DE8386E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719484" cy="6858000"/>
          </a:xfrm>
          <a:prstGeom prst="rect">
            <a:avLst/>
          </a:prstGeom>
        </p:spPr>
      </p:pic>
      <p:sp>
        <p:nvSpPr>
          <p:cNvPr id="2" name="AutoShape 2">
            <a:extLst>
              <a:ext uri="{FF2B5EF4-FFF2-40B4-BE49-F238E27FC236}">
                <a16:creationId xmlns:a16="http://schemas.microsoft.com/office/drawing/2014/main" id="{19C4299A-1D30-EB7B-8AA2-3338551DFF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62C2C4E0-5A92-0E04-6137-E2D3D6FDB4AD}"/>
              </a:ext>
            </a:extLst>
          </p:cNvPr>
          <p:cNvPicPr>
            <a:picLocks noChangeAspect="1"/>
          </p:cNvPicPr>
          <p:nvPr/>
        </p:nvPicPr>
        <p:blipFill>
          <a:blip r:embed="rId6" cstate="screen">
            <a:biLevel thresh="25000"/>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sp>
        <p:nvSpPr>
          <p:cNvPr id="5" name="TextBox 4">
            <a:extLst>
              <a:ext uri="{FF2B5EF4-FFF2-40B4-BE49-F238E27FC236}">
                <a16:creationId xmlns:a16="http://schemas.microsoft.com/office/drawing/2014/main" id="{CCC40746-D915-F2BC-8878-8314323EFAF6}"/>
              </a:ext>
            </a:extLst>
          </p:cNvPr>
          <p:cNvSpPr txBox="1"/>
          <p:nvPr/>
        </p:nvSpPr>
        <p:spPr>
          <a:xfrm>
            <a:off x="7639791" y="5967095"/>
            <a:ext cx="2573762" cy="307777"/>
          </a:xfrm>
          <a:prstGeom prst="rect">
            <a:avLst/>
          </a:prstGeom>
          <a:noFill/>
        </p:spPr>
        <p:txBody>
          <a:bodyPr wrap="square" lIns="91440" tIns="45720" rIns="91440" bIns="45720" anchor="t">
            <a:spAutoFit/>
          </a:bodyPr>
          <a:lstStyle/>
          <a:p>
            <a:pPr marL="457200" indent="457200"/>
            <a:endParaRPr lang="en-US">
              <a:effectLst/>
              <a:latin typeface="Calibri"/>
              <a:ea typeface="Calibri" panose="020F0502020204030204" pitchFamily="34" charset="0"/>
            </a:endParaRPr>
          </a:p>
        </p:txBody>
      </p:sp>
      <p:sp>
        <p:nvSpPr>
          <p:cNvPr id="9" name="Content Placeholder 2">
            <a:extLst>
              <a:ext uri="{FF2B5EF4-FFF2-40B4-BE49-F238E27FC236}">
                <a16:creationId xmlns:a16="http://schemas.microsoft.com/office/drawing/2014/main" id="{0ED460C9-DBF6-EC63-3EF0-A271D7AED093}"/>
              </a:ext>
            </a:extLst>
          </p:cNvPr>
          <p:cNvSpPr>
            <a:spLocks noGrp="1"/>
          </p:cNvSpPr>
          <p:nvPr/>
        </p:nvSpPr>
        <p:spPr>
          <a:xfrm>
            <a:off x="5319198" y="1720192"/>
            <a:ext cx="6184587" cy="50254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lumMod val="50000"/>
                  <a:lumOff val="50000"/>
                </a:schemeClr>
              </a:buClr>
              <a:buNone/>
            </a:pPr>
            <a:r>
              <a:rPr lang="en-US" sz="2000">
                <a:solidFill>
                  <a:srgbClr val="009BC9"/>
                </a:solidFill>
                <a:latin typeface="Roboto" panose="02000000000000000000" pitchFamily="2" charset="0"/>
                <a:ea typeface="Roboto" panose="02000000000000000000" pitchFamily="2" charset="0"/>
                <a:cs typeface="Roboto" panose="02000000000000000000" pitchFamily="2" charset="0"/>
              </a:rPr>
              <a:t>Personal requirements:</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Buyer must meet income limits: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$300,000 for joint filers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$225,000 for heads of households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$150,000 for all other filers</a:t>
            </a:r>
          </a:p>
          <a:p>
            <a:pPr marL="457200" lvl="1" indent="0">
              <a:buClr>
                <a:schemeClr val="tx1">
                  <a:lumMod val="50000"/>
                  <a:lumOff val="50000"/>
                </a:schemeClr>
              </a:buClr>
              <a:buNone/>
            </a:pPr>
            <a:endParaRPr lang="en-US" sz="1600">
              <a:solidFill>
                <a:srgbClr val="7F7F7F"/>
              </a:solidFill>
              <a:latin typeface="Roboto" panose="02000000000000000000" pitchFamily="2" charset="0"/>
              <a:ea typeface="Roboto" panose="02000000000000000000" pitchFamily="2" charset="0"/>
              <a:cs typeface="Roboto" panose="02000000000000000000" pitchFamily="2" charset="0"/>
            </a:endParaRPr>
          </a:p>
          <a:p>
            <a:pPr marL="457200" lvl="1" indent="0">
              <a:buClr>
                <a:schemeClr val="tx1">
                  <a:lumMod val="50000"/>
                  <a:lumOff val="50000"/>
                </a:schemeClr>
              </a:buClr>
              <a:buNone/>
            </a:pPr>
            <a:endParaRPr lang="en-US" sz="16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Clr>
                <a:schemeClr val="tx1">
                  <a:lumMod val="50000"/>
                  <a:lumOff val="50000"/>
                </a:schemeClr>
              </a:buClr>
              <a:buNone/>
            </a:pPr>
            <a:r>
              <a:rPr lang="en-US" sz="2000">
                <a:solidFill>
                  <a:srgbClr val="009BC9"/>
                </a:solidFill>
                <a:latin typeface="Roboto" panose="02000000000000000000" pitchFamily="2" charset="0"/>
                <a:ea typeface="Roboto" panose="02000000000000000000" pitchFamily="2" charset="0"/>
                <a:cs typeface="Roboto" panose="02000000000000000000" pitchFamily="2" charset="0"/>
              </a:rPr>
              <a:t>Vehicle requirements:</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Final assembly must be in North America</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MSRP Requirement</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$80,000 for vans, SUVs, and pickup trucks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$55,000 for other vehicles</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Meet Foreign Entity of Concern Rule (new)</a:t>
            </a:r>
            <a:endParaRPr lang="en-US" sz="2000">
              <a:solidFill>
                <a:srgbClr val="009BC9"/>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9FC6AB72-B646-197E-CA01-0E6933C53859}"/>
              </a:ext>
            </a:extLst>
          </p:cNvPr>
          <p:cNvSpPr txBox="1"/>
          <p:nvPr/>
        </p:nvSpPr>
        <p:spPr>
          <a:xfrm>
            <a:off x="4719485" y="295657"/>
            <a:ext cx="74725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009BC9"/>
                </a:solidFill>
                <a:latin typeface="Roboto" panose="02000000000000000000" pitchFamily="2" charset="0"/>
                <a:ea typeface="Roboto" panose="02000000000000000000" pitchFamily="2" charset="0"/>
                <a:cs typeface="Roboto" panose="02000000000000000000" pitchFamily="2" charset="0"/>
              </a:rPr>
              <a:t>New Clean Vehicle Tax Credit (30D)</a:t>
            </a:r>
            <a:endParaRPr lang="en-US" sz="2800">
              <a:solidFill>
                <a:srgbClr val="00507D"/>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88AD0C71-5284-4A08-D71C-E063BFEA820C}"/>
              </a:ext>
            </a:extLst>
          </p:cNvPr>
          <p:cNvSpPr txBox="1"/>
          <p:nvPr/>
        </p:nvSpPr>
        <p:spPr>
          <a:xfrm>
            <a:off x="1388163" y="2214771"/>
            <a:ext cx="1943160" cy="2123658"/>
          </a:xfrm>
          <a:prstGeom prst="rect">
            <a:avLst/>
          </a:prstGeom>
          <a:noFill/>
        </p:spPr>
        <p:txBody>
          <a:bodyPr wrap="none" lIns="91440" tIns="45720" rIns="91440" bIns="45720" rtlCol="0" anchor="t">
            <a:spAutoFit/>
          </a:bodyPr>
          <a:lstStyle/>
          <a:p>
            <a:pPr algn="ctr"/>
            <a:r>
              <a:rPr lang="en-US" sz="4400" b="1">
                <a:solidFill>
                  <a:schemeClr val="bg1"/>
                </a:solidFill>
                <a:latin typeface="Roboto"/>
                <a:ea typeface="Roboto"/>
                <a:cs typeface="Roboto"/>
              </a:rPr>
              <a:t>$3,750</a:t>
            </a:r>
          </a:p>
          <a:p>
            <a:pPr algn="ctr"/>
            <a:r>
              <a:rPr lang="en-US" sz="4400" b="1">
                <a:solidFill>
                  <a:schemeClr val="bg1"/>
                </a:solidFill>
                <a:latin typeface="Roboto" panose="02000000000000000000" pitchFamily="2" charset="0"/>
                <a:ea typeface="Roboto" panose="02000000000000000000" pitchFamily="2" charset="0"/>
                <a:cs typeface="Roboto" panose="02000000000000000000" pitchFamily="2" charset="0"/>
              </a:rPr>
              <a:t>to</a:t>
            </a:r>
          </a:p>
          <a:p>
            <a:pPr algn="ctr"/>
            <a:r>
              <a:rPr lang="en-US" sz="4400" b="1">
                <a:solidFill>
                  <a:schemeClr val="bg1"/>
                </a:solidFill>
                <a:latin typeface="Roboto"/>
                <a:ea typeface="Roboto"/>
                <a:cs typeface="Roboto"/>
              </a:rPr>
              <a:t>$7,500</a:t>
            </a:r>
          </a:p>
        </p:txBody>
      </p:sp>
    </p:spTree>
    <p:extLst>
      <p:ext uri="{BB962C8B-B14F-4D97-AF65-F5344CB8AC3E}">
        <p14:creationId xmlns:p14="http://schemas.microsoft.com/office/powerpoint/2010/main" val="283065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AE3B-60CF-442D-D5E2-F72ADE1C9568}"/>
            </a:ext>
          </a:extLst>
        </p:cNvPr>
        <p:cNvGrpSpPr/>
        <p:nvPr/>
      </p:nvGrpSpPr>
      <p:grpSpPr>
        <a:xfrm>
          <a:off x="0" y="0"/>
          <a:ext cx="0" cy="0"/>
          <a:chOff x="0" y="0"/>
          <a:chExt cx="0" cy="0"/>
        </a:xfrm>
      </p:grpSpPr>
      <p:pic>
        <p:nvPicPr>
          <p:cNvPr id="6" name="Picture 5" descr="A black car parked in a parking lot&#10;&#10;Description automatically generated with low confidence">
            <a:extLst>
              <a:ext uri="{FF2B5EF4-FFF2-40B4-BE49-F238E27FC236}">
                <a16:creationId xmlns:a16="http://schemas.microsoft.com/office/drawing/2014/main" id="{08E70642-B99A-BF21-66C9-A74BBA256B6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 y="0"/>
            <a:ext cx="4719484" cy="6858000"/>
          </a:xfrm>
          <a:prstGeom prst="rect">
            <a:avLst/>
          </a:prstGeom>
        </p:spPr>
      </p:pic>
      <p:pic>
        <p:nvPicPr>
          <p:cNvPr id="36" name="Picture 35" descr="Background pattern&#10;&#10;Description automatically generated">
            <a:extLst>
              <a:ext uri="{FF2B5EF4-FFF2-40B4-BE49-F238E27FC236}">
                <a16:creationId xmlns:a16="http://schemas.microsoft.com/office/drawing/2014/main" id="{6811BEFA-79FB-47C7-64E1-8BC6D6D07E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4719484" cy="6858000"/>
          </a:xfrm>
          <a:prstGeom prst="rect">
            <a:avLst/>
          </a:prstGeom>
        </p:spPr>
      </p:pic>
      <p:sp>
        <p:nvSpPr>
          <p:cNvPr id="2" name="AutoShape 2">
            <a:extLst>
              <a:ext uri="{FF2B5EF4-FFF2-40B4-BE49-F238E27FC236}">
                <a16:creationId xmlns:a16="http://schemas.microsoft.com/office/drawing/2014/main" id="{A67721DA-AAD9-5AF6-8634-D55B3B374C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967913E0-681E-44B3-22E1-67F24C8A44D5}"/>
              </a:ext>
            </a:extLst>
          </p:cNvPr>
          <p:cNvPicPr>
            <a:picLocks noChangeAspect="1"/>
          </p:cNvPicPr>
          <p:nvPr/>
        </p:nvPicPr>
        <p:blipFill>
          <a:blip r:embed="rId7" cstate="screen">
            <a:biLevel thresh="25000"/>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sp>
        <p:nvSpPr>
          <p:cNvPr id="5" name="TextBox 4">
            <a:extLst>
              <a:ext uri="{FF2B5EF4-FFF2-40B4-BE49-F238E27FC236}">
                <a16:creationId xmlns:a16="http://schemas.microsoft.com/office/drawing/2014/main" id="{87E36244-C80B-7097-1A08-462ABC743C5D}"/>
              </a:ext>
            </a:extLst>
          </p:cNvPr>
          <p:cNvSpPr txBox="1"/>
          <p:nvPr/>
        </p:nvSpPr>
        <p:spPr>
          <a:xfrm>
            <a:off x="7639791" y="5967095"/>
            <a:ext cx="2573762" cy="307777"/>
          </a:xfrm>
          <a:prstGeom prst="rect">
            <a:avLst/>
          </a:prstGeom>
          <a:noFill/>
        </p:spPr>
        <p:txBody>
          <a:bodyPr wrap="square" lIns="91440" tIns="45720" rIns="91440" bIns="45720" anchor="t">
            <a:spAutoFit/>
          </a:bodyPr>
          <a:lstStyle/>
          <a:p>
            <a:pPr marL="457200" indent="457200"/>
            <a:endParaRPr lang="en-US">
              <a:effectLst/>
              <a:latin typeface="Calibri"/>
              <a:ea typeface="Calibri" panose="020F0502020204030204" pitchFamily="34" charset="0"/>
            </a:endParaRPr>
          </a:p>
        </p:txBody>
      </p:sp>
      <p:sp>
        <p:nvSpPr>
          <p:cNvPr id="9" name="Content Placeholder 2">
            <a:extLst>
              <a:ext uri="{FF2B5EF4-FFF2-40B4-BE49-F238E27FC236}">
                <a16:creationId xmlns:a16="http://schemas.microsoft.com/office/drawing/2014/main" id="{0292FA98-5A1C-DAC4-A717-4C12CA32041E}"/>
              </a:ext>
            </a:extLst>
          </p:cNvPr>
          <p:cNvSpPr>
            <a:spLocks noGrp="1"/>
          </p:cNvSpPr>
          <p:nvPr/>
        </p:nvSpPr>
        <p:spPr>
          <a:xfrm>
            <a:off x="5319198" y="1720192"/>
            <a:ext cx="6184587" cy="50254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lumMod val="50000"/>
                  <a:lumOff val="50000"/>
                </a:schemeClr>
              </a:buClr>
              <a:buNone/>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Critical minerals sourcing requirement </a:t>
            </a:r>
            <a:r>
              <a:rPr lang="en-US" sz="2000" b="1">
                <a:solidFill>
                  <a:srgbClr val="7F7F7F"/>
                </a:solidFill>
                <a:latin typeface="Roboto" panose="02000000000000000000" pitchFamily="2" charset="0"/>
                <a:ea typeface="Roboto" panose="02000000000000000000" pitchFamily="2" charset="0"/>
                <a:cs typeface="Roboto" panose="02000000000000000000" pitchFamily="2" charset="0"/>
              </a:rPr>
              <a:t>($3,750)</a:t>
            </a: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a:t>
            </a:r>
          </a:p>
          <a:p>
            <a:pPr>
              <a:buClr>
                <a:schemeClr val="tx1">
                  <a:lumMod val="50000"/>
                  <a:lumOff val="50000"/>
                </a:schemeClr>
              </a:buClr>
            </a:pPr>
            <a:r>
              <a:rPr lang="en-US" sz="1800">
                <a:solidFill>
                  <a:srgbClr val="7F7F7F"/>
                </a:solidFill>
                <a:latin typeface="Roboto" panose="02000000000000000000" pitchFamily="2" charset="0"/>
                <a:ea typeface="Roboto" panose="02000000000000000000" pitchFamily="2" charset="0"/>
                <a:cs typeface="Roboto" panose="02000000000000000000" pitchFamily="2" charset="0"/>
              </a:rPr>
              <a:t>The percentage of the value in critical minerals must be extracted or processed in the US or a country with a US free trade agreement, increasing each year</a:t>
            </a:r>
          </a:p>
          <a:p>
            <a:pPr marL="0" indent="0">
              <a:buClr>
                <a:schemeClr val="tx1">
                  <a:lumMod val="50000"/>
                  <a:lumOff val="50000"/>
                </a:schemeClr>
              </a:buClr>
              <a:buNone/>
            </a:pPr>
            <a:endParaRPr lang="en-US" sz="20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Clr>
                <a:schemeClr val="tx1">
                  <a:lumMod val="50000"/>
                  <a:lumOff val="50000"/>
                </a:schemeClr>
              </a:buClr>
              <a:buNone/>
            </a:pPr>
            <a:endParaRPr lang="en-US" sz="20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Clr>
                <a:schemeClr val="tx1">
                  <a:lumMod val="50000"/>
                  <a:lumOff val="50000"/>
                </a:schemeClr>
              </a:buClr>
              <a:buNone/>
            </a:pPr>
            <a:endParaRPr lang="en-US" sz="20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Clr>
                <a:schemeClr val="tx1">
                  <a:lumMod val="50000"/>
                  <a:lumOff val="50000"/>
                </a:schemeClr>
              </a:buClr>
              <a:buNone/>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Battery components sourcing requirement </a:t>
            </a:r>
            <a:r>
              <a:rPr lang="en-US" sz="2000" b="1">
                <a:solidFill>
                  <a:srgbClr val="7F7F7F"/>
                </a:solidFill>
                <a:latin typeface="Roboto" panose="02000000000000000000" pitchFamily="2" charset="0"/>
                <a:ea typeface="Roboto" panose="02000000000000000000" pitchFamily="2" charset="0"/>
                <a:cs typeface="Roboto" panose="02000000000000000000" pitchFamily="2" charset="0"/>
              </a:rPr>
              <a:t>($3,750)</a:t>
            </a: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a:t>
            </a:r>
            <a:endParaRPr lang="en-US" sz="2000">
              <a:solidFill>
                <a:srgbClr val="009BC9"/>
              </a:solidFill>
              <a:latin typeface="Roboto" panose="02000000000000000000" pitchFamily="2" charset="0"/>
              <a:ea typeface="Roboto" panose="02000000000000000000" pitchFamily="2" charset="0"/>
              <a:cs typeface="Roboto" panose="02000000000000000000" pitchFamily="2" charset="0"/>
            </a:endParaRPr>
          </a:p>
          <a:p>
            <a:r>
              <a:rPr lang="en-US" sz="1800">
                <a:solidFill>
                  <a:srgbClr val="7F7F7F"/>
                </a:solidFill>
                <a:latin typeface="Roboto" panose="02000000000000000000" pitchFamily="2" charset="0"/>
                <a:ea typeface="Roboto" panose="02000000000000000000" pitchFamily="2" charset="0"/>
                <a:cs typeface="Roboto" panose="02000000000000000000" pitchFamily="2" charset="0"/>
              </a:rPr>
              <a:t>The percentage of the value of battery components must be manufactured or assembled in North America, increasing each year</a:t>
            </a:r>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2F41A5F0-0976-0448-9B76-F12AF08CA795}"/>
              </a:ext>
            </a:extLst>
          </p:cNvPr>
          <p:cNvSpPr txBox="1"/>
          <p:nvPr/>
        </p:nvSpPr>
        <p:spPr>
          <a:xfrm>
            <a:off x="4719485" y="295657"/>
            <a:ext cx="74725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009BC9"/>
                </a:solidFill>
                <a:latin typeface="Roboto" panose="02000000000000000000" pitchFamily="2" charset="0"/>
                <a:ea typeface="Roboto" panose="02000000000000000000" pitchFamily="2" charset="0"/>
                <a:cs typeface="Roboto" panose="02000000000000000000" pitchFamily="2" charset="0"/>
              </a:rPr>
              <a:t>New Clean Vehicle Tax Credit (30D)</a:t>
            </a:r>
            <a:endParaRPr lang="en-US" sz="2800">
              <a:solidFill>
                <a:srgbClr val="00507D"/>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Table 3">
            <a:extLst>
              <a:ext uri="{FF2B5EF4-FFF2-40B4-BE49-F238E27FC236}">
                <a16:creationId xmlns:a16="http://schemas.microsoft.com/office/drawing/2014/main" id="{684E3454-0956-9B87-2BDA-15238ABEC459}"/>
              </a:ext>
            </a:extLst>
          </p:cNvPr>
          <p:cNvGraphicFramePr>
            <a:graphicFrameLocks noGrp="1"/>
          </p:cNvGraphicFramePr>
          <p:nvPr/>
        </p:nvGraphicFramePr>
        <p:xfrm>
          <a:off x="5636302" y="3085576"/>
          <a:ext cx="6071022" cy="686848"/>
        </p:xfrm>
        <a:graphic>
          <a:graphicData uri="http://schemas.openxmlformats.org/drawingml/2006/table">
            <a:tbl>
              <a:tblPr firstRow="1" bandRow="1">
                <a:tableStyleId>{9D7B26C5-4107-4FEC-AEDC-1716B250A1EF}</a:tableStyleId>
              </a:tblPr>
              <a:tblGrid>
                <a:gridCol w="1011837">
                  <a:extLst>
                    <a:ext uri="{9D8B030D-6E8A-4147-A177-3AD203B41FA5}">
                      <a16:colId xmlns:a16="http://schemas.microsoft.com/office/drawing/2014/main" val="1237990670"/>
                    </a:ext>
                  </a:extLst>
                </a:gridCol>
                <a:gridCol w="1011837">
                  <a:extLst>
                    <a:ext uri="{9D8B030D-6E8A-4147-A177-3AD203B41FA5}">
                      <a16:colId xmlns:a16="http://schemas.microsoft.com/office/drawing/2014/main" val="3866224861"/>
                    </a:ext>
                  </a:extLst>
                </a:gridCol>
                <a:gridCol w="1011837">
                  <a:extLst>
                    <a:ext uri="{9D8B030D-6E8A-4147-A177-3AD203B41FA5}">
                      <a16:colId xmlns:a16="http://schemas.microsoft.com/office/drawing/2014/main" val="3702760511"/>
                    </a:ext>
                  </a:extLst>
                </a:gridCol>
                <a:gridCol w="1011837">
                  <a:extLst>
                    <a:ext uri="{9D8B030D-6E8A-4147-A177-3AD203B41FA5}">
                      <a16:colId xmlns:a16="http://schemas.microsoft.com/office/drawing/2014/main" val="2640242326"/>
                    </a:ext>
                  </a:extLst>
                </a:gridCol>
                <a:gridCol w="1011837">
                  <a:extLst>
                    <a:ext uri="{9D8B030D-6E8A-4147-A177-3AD203B41FA5}">
                      <a16:colId xmlns:a16="http://schemas.microsoft.com/office/drawing/2014/main" val="1962947035"/>
                    </a:ext>
                  </a:extLst>
                </a:gridCol>
                <a:gridCol w="1011837">
                  <a:extLst>
                    <a:ext uri="{9D8B030D-6E8A-4147-A177-3AD203B41FA5}">
                      <a16:colId xmlns:a16="http://schemas.microsoft.com/office/drawing/2014/main" val="2236982608"/>
                    </a:ext>
                  </a:extLst>
                </a:gridCol>
              </a:tblGrid>
              <a:tr h="343424">
                <a:tc>
                  <a:txBody>
                    <a:bodyPr/>
                    <a:lstStyle/>
                    <a:p>
                      <a:pPr algn="r"/>
                      <a:r>
                        <a:rPr lang="en-US" sz="1200">
                          <a:latin typeface="Roboto" panose="02000000000000000000" pitchFamily="2" charset="0"/>
                          <a:ea typeface="Roboto" panose="02000000000000000000" pitchFamily="2" charset="0"/>
                          <a:cs typeface="Roboto" panose="02000000000000000000" pitchFamily="2" charset="0"/>
                        </a:rPr>
                        <a:t>Year</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2023</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2024</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2025</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2026</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2027</a:t>
                      </a:r>
                    </a:p>
                  </a:txBody>
                  <a:tcPr/>
                </a:tc>
                <a:extLst>
                  <a:ext uri="{0D108BD9-81ED-4DB2-BD59-A6C34878D82A}">
                    <a16:rowId xmlns:a16="http://schemas.microsoft.com/office/drawing/2014/main" val="989907965"/>
                  </a:ext>
                </a:extLst>
              </a:tr>
              <a:tr h="343424">
                <a:tc>
                  <a:txBody>
                    <a:bodyPr/>
                    <a:lstStyle/>
                    <a:p>
                      <a:pPr algn="r"/>
                      <a:r>
                        <a:rPr lang="en-US" sz="1200">
                          <a:latin typeface="Roboto" panose="02000000000000000000" pitchFamily="2" charset="0"/>
                          <a:ea typeface="Roboto" panose="02000000000000000000" pitchFamily="2" charset="0"/>
                          <a:cs typeface="Roboto" panose="02000000000000000000" pitchFamily="2" charset="0"/>
                        </a:rPr>
                        <a:t>Percentage</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40%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50%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60%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70%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80%</a:t>
                      </a:r>
                    </a:p>
                  </a:txBody>
                  <a:tcPr/>
                </a:tc>
                <a:extLst>
                  <a:ext uri="{0D108BD9-81ED-4DB2-BD59-A6C34878D82A}">
                    <a16:rowId xmlns:a16="http://schemas.microsoft.com/office/drawing/2014/main" val="4245568867"/>
                  </a:ext>
                </a:extLst>
              </a:tr>
            </a:tbl>
          </a:graphicData>
        </a:graphic>
      </p:graphicFrame>
      <p:graphicFrame>
        <p:nvGraphicFramePr>
          <p:cNvPr id="7" name="Table 6">
            <a:extLst>
              <a:ext uri="{FF2B5EF4-FFF2-40B4-BE49-F238E27FC236}">
                <a16:creationId xmlns:a16="http://schemas.microsoft.com/office/drawing/2014/main" id="{DF48FE2A-374C-3ED7-49E9-2896192E6D35}"/>
              </a:ext>
            </a:extLst>
          </p:cNvPr>
          <p:cNvGraphicFramePr>
            <a:graphicFrameLocks noGrp="1"/>
          </p:cNvGraphicFramePr>
          <p:nvPr/>
        </p:nvGraphicFramePr>
        <p:xfrm>
          <a:off x="5636302" y="5623671"/>
          <a:ext cx="6071025" cy="686848"/>
        </p:xfrm>
        <a:graphic>
          <a:graphicData uri="http://schemas.openxmlformats.org/drawingml/2006/table">
            <a:tbl>
              <a:tblPr firstRow="1" bandRow="1">
                <a:tableStyleId>{9D7B26C5-4107-4FEC-AEDC-1716B250A1EF}</a:tableStyleId>
              </a:tblPr>
              <a:tblGrid>
                <a:gridCol w="996846">
                  <a:extLst>
                    <a:ext uri="{9D8B030D-6E8A-4147-A177-3AD203B41FA5}">
                      <a16:colId xmlns:a16="http://schemas.microsoft.com/office/drawing/2014/main" val="1237990670"/>
                    </a:ext>
                  </a:extLst>
                </a:gridCol>
                <a:gridCol w="697042">
                  <a:extLst>
                    <a:ext uri="{9D8B030D-6E8A-4147-A177-3AD203B41FA5}">
                      <a16:colId xmlns:a16="http://schemas.microsoft.com/office/drawing/2014/main" val="3866224861"/>
                    </a:ext>
                  </a:extLst>
                </a:gridCol>
                <a:gridCol w="1236689">
                  <a:extLst>
                    <a:ext uri="{9D8B030D-6E8A-4147-A177-3AD203B41FA5}">
                      <a16:colId xmlns:a16="http://schemas.microsoft.com/office/drawing/2014/main" val="3702760511"/>
                    </a:ext>
                  </a:extLst>
                </a:gridCol>
                <a:gridCol w="785112">
                  <a:extLst>
                    <a:ext uri="{9D8B030D-6E8A-4147-A177-3AD203B41FA5}">
                      <a16:colId xmlns:a16="http://schemas.microsoft.com/office/drawing/2014/main" val="2640242326"/>
                    </a:ext>
                  </a:extLst>
                </a:gridCol>
                <a:gridCol w="785112">
                  <a:extLst>
                    <a:ext uri="{9D8B030D-6E8A-4147-A177-3AD203B41FA5}">
                      <a16:colId xmlns:a16="http://schemas.microsoft.com/office/drawing/2014/main" val="1962947035"/>
                    </a:ext>
                  </a:extLst>
                </a:gridCol>
                <a:gridCol w="785112">
                  <a:extLst>
                    <a:ext uri="{9D8B030D-6E8A-4147-A177-3AD203B41FA5}">
                      <a16:colId xmlns:a16="http://schemas.microsoft.com/office/drawing/2014/main" val="1922922526"/>
                    </a:ext>
                  </a:extLst>
                </a:gridCol>
                <a:gridCol w="785112">
                  <a:extLst>
                    <a:ext uri="{9D8B030D-6E8A-4147-A177-3AD203B41FA5}">
                      <a16:colId xmlns:a16="http://schemas.microsoft.com/office/drawing/2014/main" val="2236982608"/>
                    </a:ext>
                  </a:extLst>
                </a:gridCol>
              </a:tblGrid>
              <a:tr h="343424">
                <a:tc>
                  <a:txBody>
                    <a:bodyPr/>
                    <a:lstStyle/>
                    <a:p>
                      <a:pPr algn="r"/>
                      <a:r>
                        <a:rPr lang="en-US" sz="1200">
                          <a:latin typeface="Roboto" panose="02000000000000000000" pitchFamily="2" charset="0"/>
                          <a:ea typeface="Roboto" panose="02000000000000000000" pitchFamily="2" charset="0"/>
                          <a:cs typeface="Roboto" panose="02000000000000000000" pitchFamily="2" charset="0"/>
                        </a:rPr>
                        <a:t>Year</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2023</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2024-2025</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2026</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2027</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2028</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2029</a:t>
                      </a:r>
                    </a:p>
                  </a:txBody>
                  <a:tcPr/>
                </a:tc>
                <a:extLst>
                  <a:ext uri="{0D108BD9-81ED-4DB2-BD59-A6C34878D82A}">
                    <a16:rowId xmlns:a16="http://schemas.microsoft.com/office/drawing/2014/main" val="989907965"/>
                  </a:ext>
                </a:extLst>
              </a:tr>
              <a:tr h="343424">
                <a:tc>
                  <a:txBody>
                    <a:bodyPr/>
                    <a:lstStyle/>
                    <a:p>
                      <a:pPr algn="r"/>
                      <a:r>
                        <a:rPr lang="en-US" sz="1200">
                          <a:latin typeface="Roboto" panose="02000000000000000000" pitchFamily="2" charset="0"/>
                          <a:ea typeface="Roboto" panose="02000000000000000000" pitchFamily="2" charset="0"/>
                          <a:cs typeface="Roboto" panose="02000000000000000000" pitchFamily="2" charset="0"/>
                        </a:rPr>
                        <a:t>Percentage</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50%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60%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70%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80%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90%</a:t>
                      </a:r>
                    </a:p>
                  </a:txBody>
                  <a:tcPr/>
                </a:tc>
                <a:tc>
                  <a:txBody>
                    <a:bodyPr/>
                    <a:lstStyle/>
                    <a:p>
                      <a:pPr algn="ctr"/>
                      <a:r>
                        <a:rPr lang="en-US" sz="1500">
                          <a:latin typeface="Roboto" panose="02000000000000000000" pitchFamily="2" charset="0"/>
                          <a:ea typeface="Roboto" panose="02000000000000000000" pitchFamily="2" charset="0"/>
                          <a:cs typeface="Roboto" panose="02000000000000000000" pitchFamily="2" charset="0"/>
                        </a:rPr>
                        <a:t>100%</a:t>
                      </a:r>
                    </a:p>
                  </a:txBody>
                  <a:tcPr/>
                </a:tc>
                <a:extLst>
                  <a:ext uri="{0D108BD9-81ED-4DB2-BD59-A6C34878D82A}">
                    <a16:rowId xmlns:a16="http://schemas.microsoft.com/office/drawing/2014/main" val="4245568867"/>
                  </a:ext>
                </a:extLst>
              </a:tr>
            </a:tbl>
          </a:graphicData>
        </a:graphic>
      </p:graphicFrame>
    </p:spTree>
    <p:extLst>
      <p:ext uri="{BB962C8B-B14F-4D97-AF65-F5344CB8AC3E}">
        <p14:creationId xmlns:p14="http://schemas.microsoft.com/office/powerpoint/2010/main" val="288044894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1761A73-3149-4DE2-9E03-263C36CE8D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187" y="6237449"/>
            <a:ext cx="1416314" cy="396568"/>
          </a:xfrm>
          <a:prstGeom prst="rect">
            <a:avLst/>
          </a:prstGeom>
        </p:spPr>
      </p:pic>
      <p:sp>
        <p:nvSpPr>
          <p:cNvPr id="10" name="Rectangle 9">
            <a:extLst>
              <a:ext uri="{FF2B5EF4-FFF2-40B4-BE49-F238E27FC236}">
                <a16:creationId xmlns:a16="http://schemas.microsoft.com/office/drawing/2014/main" id="{8800B696-7DCD-4CF7-9D74-EF77D49CB84E}"/>
              </a:ext>
            </a:extLst>
          </p:cNvPr>
          <p:cNvSpPr/>
          <p:nvPr/>
        </p:nvSpPr>
        <p:spPr>
          <a:xfrm>
            <a:off x="-539262" y="425223"/>
            <a:ext cx="1219200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Calibri" panose="020F0502020204030204" pitchFamily="34" charset="0"/>
                <a:sym typeface="Arial"/>
              </a:rPr>
              <a:t>Elective Pay (AKA Direct Pay)</a:t>
            </a:r>
          </a:p>
        </p:txBody>
      </p:sp>
      <p:sp>
        <p:nvSpPr>
          <p:cNvPr id="2" name="TextBox 1">
            <a:extLst>
              <a:ext uri="{FF2B5EF4-FFF2-40B4-BE49-F238E27FC236}">
                <a16:creationId xmlns:a16="http://schemas.microsoft.com/office/drawing/2014/main" id="{59B4E049-9F6D-3948-455A-6AF054FC34C4}"/>
              </a:ext>
            </a:extLst>
          </p:cNvPr>
          <p:cNvSpPr txBox="1"/>
          <p:nvPr/>
        </p:nvSpPr>
        <p:spPr>
          <a:xfrm>
            <a:off x="903698" y="1402708"/>
            <a:ext cx="1017766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Proposed guidelines from the IRS released in June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Elective pay credit allows tax-exempt and governmental agencies to benefit from tax credits from which they were previously ineligible based on their lack of federal tax burdens; the credit comes as a refund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Applies to 12 of the Inflation Reduction Act’s tax credits</a:t>
            </a:r>
            <a:endParaRPr kumimoji="0" lang="en-US" sz="1800" b="0" i="0" u="sng" strike="noStrike" kern="1200" cap="none" spc="0" normalizeH="0" baseline="0" noProof="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3" name="Content Placeholder 4" descr="A picture containing text, font, line, screenshot&#10;&#10;Description automatically generated">
            <a:extLst>
              <a:ext uri="{FF2B5EF4-FFF2-40B4-BE49-F238E27FC236}">
                <a16:creationId xmlns:a16="http://schemas.microsoft.com/office/drawing/2014/main" id="{8273B4AB-A6E4-B88B-FD95-70BC833FB65D}"/>
              </a:ext>
            </a:extLst>
          </p:cNvPr>
          <p:cNvPicPr>
            <a:picLocks noChangeAspect="1"/>
          </p:cNvPicPr>
          <p:nvPr/>
        </p:nvPicPr>
        <p:blipFill>
          <a:blip r:embed="rId4"/>
          <a:stretch>
            <a:fillRect/>
          </a:stretch>
        </p:blipFill>
        <p:spPr>
          <a:xfrm>
            <a:off x="208304" y="3810001"/>
            <a:ext cx="11775391" cy="2090131"/>
          </a:xfrm>
          <a:prstGeom prst="rect">
            <a:avLst/>
          </a:prstGeom>
        </p:spPr>
      </p:pic>
    </p:spTree>
    <p:extLst>
      <p:ext uri="{BB962C8B-B14F-4D97-AF65-F5344CB8AC3E}">
        <p14:creationId xmlns:p14="http://schemas.microsoft.com/office/powerpoint/2010/main" val="384598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4C9E59-0E79-420A-8040-BACFFDF0F63D}"/>
              </a:ext>
            </a:extLst>
          </p:cNvPr>
          <p:cNvSpPr/>
          <p:nvPr/>
        </p:nvSpPr>
        <p:spPr>
          <a:xfrm>
            <a:off x="370187" y="1419099"/>
            <a:ext cx="1219200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Eligibility</a:t>
            </a:r>
          </a:p>
        </p:txBody>
      </p:sp>
      <p:pic>
        <p:nvPicPr>
          <p:cNvPr id="21" name="Picture 20">
            <a:extLst>
              <a:ext uri="{FF2B5EF4-FFF2-40B4-BE49-F238E27FC236}">
                <a16:creationId xmlns:a16="http://schemas.microsoft.com/office/drawing/2014/main" id="{192333CE-12DE-443F-A238-46D38EA1A5DE}"/>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370187" y="6237449"/>
            <a:ext cx="1416314" cy="396568"/>
          </a:xfrm>
          <a:prstGeom prst="rect">
            <a:avLst/>
          </a:prstGeom>
        </p:spPr>
      </p:pic>
      <p:sp>
        <p:nvSpPr>
          <p:cNvPr id="5" name="TextBox 4">
            <a:extLst>
              <a:ext uri="{FF2B5EF4-FFF2-40B4-BE49-F238E27FC236}">
                <a16:creationId xmlns:a16="http://schemas.microsoft.com/office/drawing/2014/main" id="{11A4FA99-3473-AB4B-6B27-200E094FBA4F}"/>
              </a:ext>
            </a:extLst>
          </p:cNvPr>
          <p:cNvSpPr txBox="1"/>
          <p:nvPr/>
        </p:nvSpPr>
        <p:spPr>
          <a:xfrm>
            <a:off x="1078344" y="1962805"/>
            <a:ext cx="1008184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State and local governments, tribal entities, rural coops, and other tax-exempt entities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Key point: </a:t>
            </a: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applies to entities that were previously excluded from tax credits due to not having a tax burden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If the entity does have a burden, payment will first offset any tax liability of the entity, and any excess will be refundable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Example: </a:t>
            </a:r>
            <a:r>
              <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 city buys a large electric garbage truck for municipal waste collection. Through direct pay, the city can get up to 30% or $40,000, whichever is lower, of the cost of the truck back by using the Commercial Clean Vehicle Credit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pic>
        <p:nvPicPr>
          <p:cNvPr id="2" name="Picture 1">
            <a:extLst>
              <a:ext uri="{FF2B5EF4-FFF2-40B4-BE49-F238E27FC236}">
                <a16:creationId xmlns:a16="http://schemas.microsoft.com/office/drawing/2014/main" id="{627DB4B4-0CDF-6DDB-5DE8-931C0CC8E226}"/>
              </a:ext>
            </a:extLst>
          </p:cNvPr>
          <p:cNvPicPr>
            <a:picLocks noChangeAspect="1"/>
          </p:cNvPicPr>
          <p:nvPr/>
        </p:nvPicPr>
        <p:blipFill>
          <a:blip r:embed="rId4"/>
          <a:stretch>
            <a:fillRect/>
          </a:stretch>
        </p:blipFill>
        <p:spPr>
          <a:xfrm>
            <a:off x="-99646" y="-47843"/>
            <a:ext cx="12548398" cy="7046520"/>
          </a:xfrm>
          <a:prstGeom prst="rect">
            <a:avLst/>
          </a:prstGeom>
        </p:spPr>
      </p:pic>
      <p:sp>
        <p:nvSpPr>
          <p:cNvPr id="3" name="Date Placeholder 2">
            <a:extLst>
              <a:ext uri="{FF2B5EF4-FFF2-40B4-BE49-F238E27FC236}">
                <a16:creationId xmlns:a16="http://schemas.microsoft.com/office/drawing/2014/main" id="{908FE14D-EE58-2C31-9447-EF5FD3BA6BE0}"/>
              </a:ext>
            </a:extLst>
          </p:cNvPr>
          <p:cNvSpPr>
            <a:spLocks noGrp="1"/>
          </p:cNvSpPr>
          <p:nvPr>
            <p:ph type="dt" sz="half" idx="10"/>
          </p:nvPr>
        </p:nvSpPr>
        <p:spPr/>
        <p:txBody>
          <a:bodyPr/>
          <a:lstStyle/>
          <a:p>
            <a:fld id="{C03DCF2F-F87F-D742-A083-A5CEC982E55E}" type="datetime2">
              <a:rPr lang="en-US" smtClean="0"/>
              <a:t>Thursday, June 6, 2024</a:t>
            </a:fld>
            <a:endParaRPr lang="en-US"/>
          </a:p>
        </p:txBody>
      </p:sp>
      <p:sp>
        <p:nvSpPr>
          <p:cNvPr id="4" name="Footer Placeholder 3">
            <a:extLst>
              <a:ext uri="{FF2B5EF4-FFF2-40B4-BE49-F238E27FC236}">
                <a16:creationId xmlns:a16="http://schemas.microsoft.com/office/drawing/2014/main" id="{299211C4-3B05-56F5-0FB6-5990D0BDCB12}"/>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Tree>
    <p:extLst>
      <p:ext uri="{BB962C8B-B14F-4D97-AF65-F5344CB8AC3E}">
        <p14:creationId xmlns:p14="http://schemas.microsoft.com/office/powerpoint/2010/main" val="240016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music, park&#10;&#10;Description automatically generated">
            <a:extLst>
              <a:ext uri="{FF2B5EF4-FFF2-40B4-BE49-F238E27FC236}">
                <a16:creationId xmlns:a16="http://schemas.microsoft.com/office/drawing/2014/main" id="{A5DF55FF-F15D-47F8-BE6B-E4D9D66BE7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52" t="19733" r="17741" b="16202"/>
          <a:stretch/>
        </p:blipFill>
        <p:spPr>
          <a:xfrm rot="16200000">
            <a:off x="-1455421" y="1455417"/>
            <a:ext cx="6858002" cy="3947161"/>
          </a:xfrm>
          <a:prstGeom prst="rect">
            <a:avLst/>
          </a:prstGeom>
        </p:spPr>
      </p:pic>
      <p:pic>
        <p:nvPicPr>
          <p:cNvPr id="36" name="Picture 35" descr="Background pattern&#10;&#10;Description automatically generated">
            <a:extLst>
              <a:ext uri="{FF2B5EF4-FFF2-40B4-BE49-F238E27FC236}">
                <a16:creationId xmlns:a16="http://schemas.microsoft.com/office/drawing/2014/main" id="{949BE769-ADB9-4E4D-A377-4523C661C326}"/>
              </a:ext>
            </a:extLst>
          </p:cNvPr>
          <p:cNvPicPr>
            <a:picLocks noChangeAspect="1"/>
          </p:cNvPicPr>
          <p:nvPr/>
        </p:nvPicPr>
        <p:blipFill>
          <a:blip r:embed="rId4"/>
          <a:stretch>
            <a:fillRect/>
          </a:stretch>
        </p:blipFill>
        <p:spPr>
          <a:xfrm>
            <a:off x="0" y="0"/>
            <a:ext cx="3947160" cy="6858000"/>
          </a:xfrm>
          <a:prstGeom prst="rect">
            <a:avLst/>
          </a:prstGeom>
        </p:spPr>
      </p:pic>
      <p:sp>
        <p:nvSpPr>
          <p:cNvPr id="8" name="Rectangle 7">
            <a:extLst>
              <a:ext uri="{FF2B5EF4-FFF2-40B4-BE49-F238E27FC236}">
                <a16:creationId xmlns:a16="http://schemas.microsoft.com/office/drawing/2014/main" id="{94DD05E7-BF7B-4622-82DE-58C51DAB216B}"/>
              </a:ext>
            </a:extLst>
          </p:cNvPr>
          <p:cNvSpPr/>
          <p:nvPr/>
        </p:nvSpPr>
        <p:spPr>
          <a:xfrm>
            <a:off x="4386254" y="947437"/>
            <a:ext cx="7717173"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Calibri" panose="020F0502020204030204" pitchFamily="34" charset="0"/>
                <a:sym typeface="Arial"/>
              </a:rPr>
              <a:t>Elective Pay Process</a:t>
            </a: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AutoShape 2">
            <a:extLst>
              <a:ext uri="{FF2B5EF4-FFF2-40B4-BE49-F238E27FC236}">
                <a16:creationId xmlns:a16="http://schemas.microsoft.com/office/drawing/2014/main" id="{0A17551B-85B0-4478-8374-26F4476B95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Picture 15">
            <a:extLst>
              <a:ext uri="{FF2B5EF4-FFF2-40B4-BE49-F238E27FC236}">
                <a16:creationId xmlns:a16="http://schemas.microsoft.com/office/drawing/2014/main" id="{50C98F03-2908-436A-871D-C54F283D691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70187" y="6237449"/>
            <a:ext cx="1416314" cy="396568"/>
          </a:xfrm>
          <a:prstGeom prst="rect">
            <a:avLst/>
          </a:prstGeom>
        </p:spPr>
      </p:pic>
      <p:sp>
        <p:nvSpPr>
          <p:cNvPr id="3" name="Content Placeholder 2">
            <a:extLst>
              <a:ext uri="{FF2B5EF4-FFF2-40B4-BE49-F238E27FC236}">
                <a16:creationId xmlns:a16="http://schemas.microsoft.com/office/drawing/2014/main" id="{BAA9ED4C-E430-C7BB-0FE2-203FB0765D8A}"/>
              </a:ext>
            </a:extLst>
          </p:cNvPr>
          <p:cNvSpPr>
            <a:spLocks noGrp="1"/>
          </p:cNvSpPr>
          <p:nvPr/>
        </p:nvSpPr>
        <p:spPr>
          <a:xfrm>
            <a:off x="4448747" y="1758931"/>
            <a:ext cx="7373066" cy="50254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black">
                  <a:lumMod val="95000"/>
                  <a:lumOff val="5000"/>
                </a:prstClr>
              </a:solidFill>
              <a:effectLst/>
              <a:uLnTx/>
              <a:uFillTx/>
              <a:latin typeface="Arial"/>
              <a:ea typeface="+mn-ea"/>
              <a:cs typeface="Calibri"/>
              <a:sym typeface="Arial"/>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Identify the credit</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000" b="0" i="0" u="sng" strike="noStrike" kern="10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Commercial Clean Vehicle Credit (45W)</a:t>
            </a:r>
            <a:endParaRPr kumimoji="0" lang="en-US" sz="2000" b="0" i="0" u="none" strike="noStrike" kern="10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2000" b="0" i="0" u="sng" strike="noStrike" kern="10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Alternative Fuel Vehicle Refueling / Recharging Property Credit (30C)</a:t>
            </a:r>
            <a:endParaRPr kumimoji="0" lang="en-US" sz="2000" b="0" i="0" u="none" strike="noStrike" kern="100" cap="none" spc="0" normalizeH="0" baseline="0" noProof="0">
              <a:ln>
                <a:noFill/>
              </a:ln>
              <a:solidFill>
                <a:srgbClr val="009BC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Complete your project and put it in service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Determine the tax year; this will set your filing deadline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Complete pre-filing with the IRS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File the tax return</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000" b="0" i="0" u="none" strike="noStrike" kern="100" cap="none" spc="0" normalizeH="0" baseline="0" noProof="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Receive your refund after your return is accepted</a:t>
            </a: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7F7F7F"/>
              </a:solidFill>
              <a:effectLst/>
              <a:uLnTx/>
              <a:uFillTx/>
              <a:latin typeface="Arial"/>
              <a:ea typeface="+mn-ea"/>
              <a:cs typeface="Calibri"/>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Calibri"/>
              <a:sym typeface="Arial"/>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a:ea typeface="+mn-ea"/>
              <a:cs typeface="Calibri"/>
              <a:sym typeface="Arial"/>
            </a:endParaRPr>
          </a:p>
        </p:txBody>
      </p:sp>
    </p:spTree>
    <p:extLst>
      <p:ext uri="{BB962C8B-B14F-4D97-AF65-F5344CB8AC3E}">
        <p14:creationId xmlns:p14="http://schemas.microsoft.com/office/powerpoint/2010/main" val="1387414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6A04-C198-01EB-5B13-2E69E04A220A}"/>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98B24C94-1909-C975-C7B1-E9834056B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87" y="6237449"/>
            <a:ext cx="1416314" cy="396568"/>
          </a:xfrm>
          <a:prstGeom prst="rect">
            <a:avLst/>
          </a:prstGeom>
        </p:spPr>
      </p:pic>
      <p:sp>
        <p:nvSpPr>
          <p:cNvPr id="29" name="Rectangle 28">
            <a:extLst>
              <a:ext uri="{FF2B5EF4-FFF2-40B4-BE49-F238E27FC236}">
                <a16:creationId xmlns:a16="http://schemas.microsoft.com/office/drawing/2014/main" id="{4023642B-98BB-96A0-32E3-69170E11C3E8}"/>
              </a:ext>
            </a:extLst>
          </p:cNvPr>
          <p:cNvSpPr/>
          <p:nvPr/>
        </p:nvSpPr>
        <p:spPr>
          <a:xfrm>
            <a:off x="6335485" y="1960442"/>
            <a:ext cx="4942115" cy="3477875"/>
          </a:xfrm>
          <a:prstGeom prst="rect">
            <a:avLst/>
          </a:prstGeom>
        </p:spPr>
        <p:txBody>
          <a:bodyPr wrap="square" lIns="91440" tIns="45720" rIns="91440" bIns="4572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Federal: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IRS Federal Tax Credit: $7,500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State Incentives: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Vermont EPA EV Rebate: $4,000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Utility Incentives: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Burlington Electric EV Rebate: $2,300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Total potential savings: </a:t>
            </a:r>
            <a:r>
              <a:rPr kumimoji="0" lang="en-US" sz="2000" b="1"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$13,800!</a:t>
            </a:r>
          </a:p>
        </p:txBody>
      </p:sp>
      <p:sp>
        <p:nvSpPr>
          <p:cNvPr id="8" name="Rectangle 7">
            <a:extLst>
              <a:ext uri="{FF2B5EF4-FFF2-40B4-BE49-F238E27FC236}">
                <a16:creationId xmlns:a16="http://schemas.microsoft.com/office/drawing/2014/main" id="{3D703229-9595-AA31-4E0A-EEE9984202C2}"/>
              </a:ext>
            </a:extLst>
          </p:cNvPr>
          <p:cNvSpPr/>
          <p:nvPr/>
        </p:nvSpPr>
        <p:spPr>
          <a:xfrm>
            <a:off x="0" y="223983"/>
            <a:ext cx="1219200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BC9"/>
                </a:solidFill>
                <a:effectLst/>
                <a:uLnTx/>
                <a:uFillTx/>
                <a:latin typeface="Roboto" panose="02000000000000000000" pitchFamily="2" charset="0"/>
                <a:ea typeface="Roboto" panose="02000000000000000000" pitchFamily="2" charset="0"/>
                <a:cs typeface="Roboto" panose="02000000000000000000" pitchFamily="2" charset="0"/>
              </a:rPr>
              <a:t>EV Rebates are Stackable</a:t>
            </a:r>
          </a:p>
        </p:txBody>
      </p:sp>
      <p:pic>
        <p:nvPicPr>
          <p:cNvPr id="1026" name="Picture 2" descr="Supercharged &amp; Lifted Ford F150 Single Cab Stepside “Better-than ...">
            <a:extLst>
              <a:ext uri="{FF2B5EF4-FFF2-40B4-BE49-F238E27FC236}">
                <a16:creationId xmlns:a16="http://schemas.microsoft.com/office/drawing/2014/main" id="{90697F8B-CFB9-FC09-8792-F9AB665BD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29615"/>
            <a:ext cx="4165680" cy="2751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732E318-FAD5-58D1-E166-6B51918E6EFF}"/>
              </a:ext>
            </a:extLst>
          </p:cNvPr>
          <p:cNvSpPr/>
          <p:nvPr/>
        </p:nvSpPr>
        <p:spPr>
          <a:xfrm>
            <a:off x="914400" y="4975940"/>
            <a:ext cx="4165680" cy="707886"/>
          </a:xfrm>
          <a:prstGeom prst="rect">
            <a:avLst/>
          </a:prstGeom>
        </p:spPr>
        <p:txBody>
          <a:bodyPr wrap="square" lIns="91440" tIns="45720" rIns="91440" bIns="4572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Ford F-150 Lightning</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MSRP: $54,955</a:t>
            </a:r>
          </a:p>
        </p:txBody>
      </p:sp>
    </p:spTree>
    <p:extLst>
      <p:ext uri="{BB962C8B-B14F-4D97-AF65-F5344CB8AC3E}">
        <p14:creationId xmlns:p14="http://schemas.microsoft.com/office/powerpoint/2010/main" val="3759353964"/>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10;&#10;Description automatically generated">
            <a:extLst>
              <a:ext uri="{FF2B5EF4-FFF2-40B4-BE49-F238E27FC236}">
                <a16:creationId xmlns:a16="http://schemas.microsoft.com/office/drawing/2014/main" id="{26960FE6-A2FE-41DB-BCAF-C3AE11AA3F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0"/>
            <a:ext cx="5449079" cy="6865761"/>
          </a:xfrm>
          <a:prstGeom prst="rect">
            <a:avLst/>
          </a:prstGeom>
        </p:spPr>
      </p:pic>
      <p:pic>
        <p:nvPicPr>
          <p:cNvPr id="15" name="Picture 14" descr="Background pattern&#10;&#10;Description automatically generated">
            <a:extLst>
              <a:ext uri="{FF2B5EF4-FFF2-40B4-BE49-F238E27FC236}">
                <a16:creationId xmlns:a16="http://schemas.microsoft.com/office/drawing/2014/main" id="{EFBB5D33-8D02-48F7-9A35-E325209BC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761"/>
            <a:ext cx="5449079" cy="6858000"/>
          </a:xfrm>
          <a:prstGeom prst="rect">
            <a:avLst/>
          </a:prstGeom>
        </p:spPr>
      </p:pic>
      <p:sp>
        <p:nvSpPr>
          <p:cNvPr id="8" name="AutoShape 6" descr="Home">
            <a:extLst>
              <a:ext uri="{FF2B5EF4-FFF2-40B4-BE49-F238E27FC236}">
                <a16:creationId xmlns:a16="http://schemas.microsoft.com/office/drawing/2014/main" id="{849E56B3-18A8-4A3E-B79B-4A325BD8B5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6EAD173-43C6-4E5F-99C0-08D99B4D019D}"/>
              </a:ext>
            </a:extLst>
          </p:cNvPr>
          <p:cNvSpPr/>
          <p:nvPr/>
        </p:nvSpPr>
        <p:spPr>
          <a:xfrm>
            <a:off x="5943600" y="684336"/>
            <a:ext cx="597145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BC9"/>
                </a:solidFill>
                <a:effectLst/>
                <a:uLnTx/>
                <a:uFillTx/>
                <a:latin typeface="Calibri" panose="020F0502020204030204" pitchFamily="34" charset="0"/>
                <a:ea typeface="+mn-ea"/>
                <a:cs typeface="Calibri" panose="020F0502020204030204" pitchFamily="34" charset="0"/>
              </a:rPr>
              <a:t>The EV Funding Finder</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6BF6EA03-F9D1-49C7-B545-0345546C5077}"/>
              </a:ext>
            </a:extLst>
          </p:cNvPr>
          <p:cNvPicPr>
            <a:picLocks noChangeAspect="1"/>
          </p:cNvPicPr>
          <p:nvPr/>
        </p:nvPicPr>
        <p:blipFill>
          <a:blip r:embed="rId6" cstate="screen">
            <a:biLevel thresh="25000"/>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sp>
        <p:nvSpPr>
          <p:cNvPr id="4" name="TextBox 3">
            <a:extLst>
              <a:ext uri="{FF2B5EF4-FFF2-40B4-BE49-F238E27FC236}">
                <a16:creationId xmlns:a16="http://schemas.microsoft.com/office/drawing/2014/main" id="{61548D5F-A693-AD3D-0B8C-6D1E070CB097}"/>
              </a:ext>
            </a:extLst>
          </p:cNvPr>
          <p:cNvSpPr txBox="1"/>
          <p:nvPr/>
        </p:nvSpPr>
        <p:spPr>
          <a:xfrm>
            <a:off x="5943599" y="1873240"/>
            <a:ext cx="544907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Capitalizes on unprecedented investment in transportation electrification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User-friendly tool to identify federal transportation electrification funding opportunities</a:t>
            </a:r>
            <a:br>
              <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Answers the question, “Where is the money, and how do I get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lumMod val="95000"/>
                    <a:lumOff val="5000"/>
                  </a:srgbClr>
                </a:solidFill>
                <a:effectLst/>
                <a:uLnTx/>
                <a:uFillTx/>
                <a:latin typeface="Calibri" panose="020F0502020204030204" pitchFamily="34" charset="0"/>
                <a:ea typeface="+mn-ea"/>
                <a:cs typeface="Calibri" panose="020F0502020204030204" pitchFamily="34" charset="0"/>
              </a:rPr>
              <a:t>Supports efficient, effective, and equitable deployment of funds </a:t>
            </a:r>
          </a:p>
        </p:txBody>
      </p:sp>
      <p:pic>
        <p:nvPicPr>
          <p:cNvPr id="2" name="Picture 4" descr="Qr code&#10;&#10;Description automatically generated">
            <a:extLst>
              <a:ext uri="{FF2B5EF4-FFF2-40B4-BE49-F238E27FC236}">
                <a16:creationId xmlns:a16="http://schemas.microsoft.com/office/drawing/2014/main" id="{1BD70181-E994-0FF4-2459-E8ADF034B462}"/>
              </a:ext>
            </a:extLst>
          </p:cNvPr>
          <p:cNvPicPr>
            <a:picLocks noChangeAspect="1"/>
          </p:cNvPicPr>
          <p:nvPr/>
        </p:nvPicPr>
        <p:blipFill>
          <a:blip r:embed="rId7"/>
          <a:stretch>
            <a:fillRect/>
          </a:stretch>
        </p:blipFill>
        <p:spPr>
          <a:xfrm>
            <a:off x="10443749" y="5346424"/>
            <a:ext cx="1343025" cy="1333500"/>
          </a:xfrm>
          <a:prstGeom prst="rect">
            <a:avLst/>
          </a:prstGeom>
        </p:spPr>
      </p:pic>
      <p:sp>
        <p:nvSpPr>
          <p:cNvPr id="6" name="TextBox 5">
            <a:extLst>
              <a:ext uri="{FF2B5EF4-FFF2-40B4-BE49-F238E27FC236}">
                <a16:creationId xmlns:a16="http://schemas.microsoft.com/office/drawing/2014/main" id="{0DFD7A07-84C0-CB68-E9EF-ECBD314142EB}"/>
              </a:ext>
            </a:extLst>
          </p:cNvPr>
          <p:cNvSpPr txBox="1"/>
          <p:nvPr/>
        </p:nvSpPr>
        <p:spPr>
          <a:xfrm>
            <a:off x="5722134" y="5934758"/>
            <a:ext cx="46012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Arial"/>
                <a:ea typeface="+mn-ea"/>
                <a:cs typeface="+mn-cs"/>
              </a:rPr>
              <a:t>electrificationcoalition.org/</a:t>
            </a:r>
            <a:r>
              <a:rPr kumimoji="0" lang="en-US" sz="1800" b="0" i="0" u="none" strike="noStrike" kern="1200" cap="none" spc="0" normalizeH="0" baseline="0" noProof="0" err="1">
                <a:ln>
                  <a:noFill/>
                </a:ln>
                <a:solidFill>
                  <a:srgbClr val="00B0F0"/>
                </a:solidFill>
                <a:effectLst/>
                <a:uLnTx/>
                <a:uFillTx/>
                <a:latin typeface="Arial"/>
                <a:ea typeface="+mn-ea"/>
                <a:cs typeface="+mn-cs"/>
              </a:rPr>
              <a:t>ev</a:t>
            </a:r>
            <a:r>
              <a:rPr kumimoji="0" lang="en-US" sz="1800" b="0" i="0" u="none" strike="noStrike" kern="1200" cap="none" spc="0" normalizeH="0" baseline="0" noProof="0">
                <a:ln>
                  <a:noFill/>
                </a:ln>
                <a:solidFill>
                  <a:srgbClr val="00B0F0"/>
                </a:solidFill>
                <a:effectLst/>
                <a:uLnTx/>
                <a:uFillTx/>
                <a:latin typeface="Arial"/>
                <a:ea typeface="+mn-ea"/>
                <a:cs typeface="+mn-cs"/>
              </a:rPr>
              <a:t>-funding-finder/</a:t>
            </a:r>
            <a:endParaRPr kumimoji="0" lang="en-US" sz="1800" b="0" i="0" u="none" strike="noStrike" kern="1200" cap="none" spc="0" normalizeH="0" baseline="0" noProof="0">
              <a:ln>
                <a:noFill/>
              </a:ln>
              <a:solidFill>
                <a:srgbClr val="00B0F0"/>
              </a:solidFill>
              <a:effectLst/>
              <a:uLnTx/>
              <a:uFillTx/>
              <a:latin typeface="Arial"/>
              <a:ea typeface="+mn-ea"/>
              <a:cs typeface="Arial"/>
            </a:endParaRPr>
          </a:p>
        </p:txBody>
      </p:sp>
    </p:spTree>
    <p:extLst>
      <p:ext uri="{BB962C8B-B14F-4D97-AF65-F5344CB8AC3E}">
        <p14:creationId xmlns:p14="http://schemas.microsoft.com/office/powerpoint/2010/main" val="1528801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EAD173-43C6-4E5F-99C0-08D99B4D019D}"/>
              </a:ext>
            </a:extLst>
          </p:cNvPr>
          <p:cNvSpPr/>
          <p:nvPr/>
        </p:nvSpPr>
        <p:spPr>
          <a:xfrm>
            <a:off x="5811048" y="343935"/>
            <a:ext cx="597145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9BC9"/>
              </a:solidFill>
              <a:effectLst/>
              <a:uLnTx/>
              <a:uFillTx/>
              <a:latin typeface="Calibri" panose="020F0502020204030204"/>
              <a:ea typeface="+mn-ea"/>
              <a:cs typeface="Arial"/>
            </a:endParaRPr>
          </a:p>
        </p:txBody>
      </p:sp>
      <p:pic>
        <p:nvPicPr>
          <p:cNvPr id="25" name="Picture 24">
            <a:extLst>
              <a:ext uri="{FF2B5EF4-FFF2-40B4-BE49-F238E27FC236}">
                <a16:creationId xmlns:a16="http://schemas.microsoft.com/office/drawing/2014/main" id="{6BF6EA03-F9D1-49C7-B545-0345546C5077}"/>
              </a:ext>
            </a:extLst>
          </p:cNvPr>
          <p:cNvPicPr>
            <a:picLocks noChangeAspect="1"/>
          </p:cNvPicPr>
          <p:nvPr/>
        </p:nvPicPr>
        <p:blipFill>
          <a:blip r:embed="rId3" cstate="screen">
            <a:biLevel thresh="25000"/>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pic>
        <p:nvPicPr>
          <p:cNvPr id="3" name="Picture 2">
            <a:extLst>
              <a:ext uri="{FF2B5EF4-FFF2-40B4-BE49-F238E27FC236}">
                <a16:creationId xmlns:a16="http://schemas.microsoft.com/office/drawing/2014/main" id="{5A019367-16F5-2038-C8A8-6E9385E5A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74" y="2226691"/>
            <a:ext cx="3730622" cy="3531041"/>
          </a:xfrm>
          <a:prstGeom prst="rect">
            <a:avLst/>
          </a:prstGeom>
        </p:spPr>
      </p:pic>
      <p:sp>
        <p:nvSpPr>
          <p:cNvPr id="16" name="Rectangle 15">
            <a:extLst>
              <a:ext uri="{FF2B5EF4-FFF2-40B4-BE49-F238E27FC236}">
                <a16:creationId xmlns:a16="http://schemas.microsoft.com/office/drawing/2014/main" id="{5BC2425E-A381-07BB-D83D-9D324F9716B0}"/>
              </a:ext>
            </a:extLst>
          </p:cNvPr>
          <p:cNvSpPr/>
          <p:nvPr/>
        </p:nvSpPr>
        <p:spPr>
          <a:xfrm>
            <a:off x="4239909" y="715585"/>
            <a:ext cx="597145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BC9"/>
                </a:solidFill>
                <a:effectLst/>
                <a:uLnTx/>
                <a:uFillTx/>
                <a:latin typeface="Arial" panose="020B0604020202020204" pitchFamily="34" charset="0"/>
                <a:ea typeface="+mn-ea"/>
                <a:cs typeface="Arial" panose="020B0604020202020204" pitchFamily="34" charset="0"/>
              </a:rPr>
              <a:t>Using the Tool</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DACF4D02-ABC3-6422-3A9A-3C126BCD43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1531" y="2099855"/>
            <a:ext cx="6927083" cy="3116433"/>
          </a:xfrm>
          <a:prstGeom prst="rect">
            <a:avLst/>
          </a:prstGeom>
        </p:spPr>
      </p:pic>
      <p:sp>
        <p:nvSpPr>
          <p:cNvPr id="19" name="Oval 18">
            <a:extLst>
              <a:ext uri="{FF2B5EF4-FFF2-40B4-BE49-F238E27FC236}">
                <a16:creationId xmlns:a16="http://schemas.microsoft.com/office/drawing/2014/main" id="{BB411133-A75D-4488-3B82-37FCC19B6C18}"/>
              </a:ext>
            </a:extLst>
          </p:cNvPr>
          <p:cNvSpPr/>
          <p:nvPr/>
        </p:nvSpPr>
        <p:spPr>
          <a:xfrm>
            <a:off x="2091104" y="2763078"/>
            <a:ext cx="1664404" cy="5698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3E12B493-04DB-BE54-883F-82385AE7D991}"/>
              </a:ext>
            </a:extLst>
          </p:cNvPr>
          <p:cNvSpPr/>
          <p:nvPr/>
        </p:nvSpPr>
        <p:spPr>
          <a:xfrm>
            <a:off x="5158295" y="2799526"/>
            <a:ext cx="2067339" cy="7156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7FD0671E-3767-7238-E55C-59F35B65D8FB}"/>
              </a:ext>
            </a:extLst>
          </p:cNvPr>
          <p:cNvSpPr/>
          <p:nvPr/>
        </p:nvSpPr>
        <p:spPr>
          <a:xfrm>
            <a:off x="3937196" y="3707291"/>
            <a:ext cx="1158317" cy="569843"/>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E0E9865-F1DB-6AC8-D4D4-709832FFD6A6}"/>
              </a:ext>
            </a:extLst>
          </p:cNvPr>
          <p:cNvSpPr/>
          <p:nvPr/>
        </p:nvSpPr>
        <p:spPr>
          <a:xfrm>
            <a:off x="7407333" y="2799526"/>
            <a:ext cx="2067339" cy="71561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5046936-EF8A-91B3-3B1F-C1CA8E6E041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0187" y="6355983"/>
            <a:ext cx="1416314" cy="396568"/>
          </a:xfrm>
          <a:prstGeom prst="rect">
            <a:avLst/>
          </a:prstGeom>
        </p:spPr>
      </p:pic>
    </p:spTree>
    <p:extLst>
      <p:ext uri="{BB962C8B-B14F-4D97-AF65-F5344CB8AC3E}">
        <p14:creationId xmlns:p14="http://schemas.microsoft.com/office/powerpoint/2010/main" val="624641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531498-E865-CF23-FD66-F19A9D150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24" y="1929709"/>
            <a:ext cx="4719386" cy="3917448"/>
          </a:xfrm>
          <a:prstGeom prst="rect">
            <a:avLst/>
          </a:prstGeom>
        </p:spPr>
      </p:pic>
      <p:pic>
        <p:nvPicPr>
          <p:cNvPr id="16" name="Picture 15">
            <a:extLst>
              <a:ext uri="{FF2B5EF4-FFF2-40B4-BE49-F238E27FC236}">
                <a16:creationId xmlns:a16="http://schemas.microsoft.com/office/drawing/2014/main" id="{C0C33E97-32F7-1593-70A0-05DB4E950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492" y="527948"/>
            <a:ext cx="4594127" cy="5805232"/>
          </a:xfrm>
          <a:prstGeom prst="rect">
            <a:avLst/>
          </a:prstGeom>
        </p:spPr>
      </p:pic>
      <p:pic>
        <p:nvPicPr>
          <p:cNvPr id="2" name="Picture 1">
            <a:extLst>
              <a:ext uri="{FF2B5EF4-FFF2-40B4-BE49-F238E27FC236}">
                <a16:creationId xmlns:a16="http://schemas.microsoft.com/office/drawing/2014/main" id="{A0223C79-9850-AD6F-1A74-318BE3374DF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sp>
        <p:nvSpPr>
          <p:cNvPr id="4" name="Rectangle 3">
            <a:extLst>
              <a:ext uri="{FF2B5EF4-FFF2-40B4-BE49-F238E27FC236}">
                <a16:creationId xmlns:a16="http://schemas.microsoft.com/office/drawing/2014/main" id="{972AC7A5-5292-C19D-223E-F1E1A0011E71}"/>
              </a:ext>
            </a:extLst>
          </p:cNvPr>
          <p:cNvSpPr/>
          <p:nvPr/>
        </p:nvSpPr>
        <p:spPr>
          <a:xfrm>
            <a:off x="2256125" y="527948"/>
            <a:ext cx="597145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BC9"/>
                </a:solidFill>
                <a:effectLst/>
                <a:uLnTx/>
                <a:uFillTx/>
                <a:latin typeface="Calibri"/>
                <a:ea typeface="Calibri"/>
                <a:cs typeface="Calibri"/>
              </a:rPr>
              <a:t>Results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9EA733F4-DECC-685E-B7D1-95B2CDA31B3C}"/>
              </a:ext>
            </a:extLst>
          </p:cNvPr>
          <p:cNvSpPr>
            <a:spLocks noGrp="1"/>
          </p:cNvSpPr>
          <p:nvPr>
            <p:ph type="dt" sz="half" idx="10"/>
          </p:nvPr>
        </p:nvSpPr>
        <p:spPr/>
        <p:txBody>
          <a:bodyPr/>
          <a:lstStyle/>
          <a:p>
            <a:fld id="{85DAEBC7-C16C-8642-9868-A0481EB77520}" type="datetime2">
              <a:rPr lang="en-US" smtClean="0"/>
              <a:t>Thursday, June 6, 2024</a:t>
            </a:fld>
            <a:endParaRPr lang="en-US"/>
          </a:p>
        </p:txBody>
      </p:sp>
      <p:sp>
        <p:nvSpPr>
          <p:cNvPr id="5" name="Footer Placeholder 4">
            <a:extLst>
              <a:ext uri="{FF2B5EF4-FFF2-40B4-BE49-F238E27FC236}">
                <a16:creationId xmlns:a16="http://schemas.microsoft.com/office/drawing/2014/main" id="{4AA98DE3-F4FB-E307-21AD-2AC9A61EA5FF}"/>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Tree>
    <p:extLst>
      <p:ext uri="{BB962C8B-B14F-4D97-AF65-F5344CB8AC3E}">
        <p14:creationId xmlns:p14="http://schemas.microsoft.com/office/powerpoint/2010/main" val="2542988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E9E8-2FFB-207C-9F40-01C0D83B3B87}"/>
              </a:ext>
            </a:extLst>
          </p:cNvPr>
          <p:cNvSpPr>
            <a:spLocks noGrp="1"/>
          </p:cNvSpPr>
          <p:nvPr>
            <p:ph type="title"/>
          </p:nvPr>
        </p:nvSpPr>
        <p:spPr/>
        <p:txBody>
          <a:bodyPr/>
          <a:lstStyle/>
          <a:p>
            <a:r>
              <a:rPr lang="en-US" dirty="0"/>
              <a:t>Participant Question</a:t>
            </a:r>
          </a:p>
        </p:txBody>
      </p:sp>
      <p:sp>
        <p:nvSpPr>
          <p:cNvPr id="3" name="Content Placeholder 2">
            <a:extLst>
              <a:ext uri="{FF2B5EF4-FFF2-40B4-BE49-F238E27FC236}">
                <a16:creationId xmlns:a16="http://schemas.microsoft.com/office/drawing/2014/main" id="{147CCE87-AF28-7DBA-D2A3-363D8B903F24}"/>
              </a:ext>
            </a:extLst>
          </p:cNvPr>
          <p:cNvSpPr>
            <a:spLocks noGrp="1"/>
          </p:cNvSpPr>
          <p:nvPr>
            <p:ph idx="1"/>
          </p:nvPr>
        </p:nvSpPr>
        <p:spPr/>
        <p:txBody>
          <a:bodyPr/>
          <a:lstStyle/>
          <a:p>
            <a:r>
              <a:rPr lang="en-US" dirty="0"/>
              <a:t>*Participate by entering in the chat*</a:t>
            </a:r>
          </a:p>
          <a:p>
            <a:endParaRPr lang="en-US" dirty="0"/>
          </a:p>
          <a:p>
            <a:pPr marL="0" indent="0">
              <a:buNone/>
            </a:pPr>
            <a:endParaRPr lang="en-US" dirty="0"/>
          </a:p>
          <a:p>
            <a:pPr lvl="1"/>
            <a:r>
              <a:rPr lang="en-US" dirty="0"/>
              <a:t>Are you the decision maker or have the capabilities to encourage your employer for workplace charging? Y/N</a:t>
            </a:r>
          </a:p>
        </p:txBody>
      </p:sp>
      <p:sp>
        <p:nvSpPr>
          <p:cNvPr id="4" name="Date Placeholder 3">
            <a:extLst>
              <a:ext uri="{FF2B5EF4-FFF2-40B4-BE49-F238E27FC236}">
                <a16:creationId xmlns:a16="http://schemas.microsoft.com/office/drawing/2014/main" id="{10C624A8-12DC-9A33-5A07-99A53A90C96B}"/>
              </a:ext>
            </a:extLst>
          </p:cNvPr>
          <p:cNvSpPr>
            <a:spLocks noGrp="1"/>
          </p:cNvSpPr>
          <p:nvPr>
            <p:ph type="dt" sz="half" idx="10"/>
          </p:nvPr>
        </p:nvSpPr>
        <p:spPr/>
        <p:txBody>
          <a:bodyPr/>
          <a:lstStyle/>
          <a:p>
            <a:fld id="{3DD22A9D-2106-614B-93D7-2FE5493042F9}" type="datetime2">
              <a:rPr lang="en-US" smtClean="0"/>
              <a:t>Thursday, June 6, 2024</a:t>
            </a:fld>
            <a:endParaRPr lang="en-US"/>
          </a:p>
        </p:txBody>
      </p:sp>
      <p:sp>
        <p:nvSpPr>
          <p:cNvPr id="5" name="Footer Placeholder 4">
            <a:extLst>
              <a:ext uri="{FF2B5EF4-FFF2-40B4-BE49-F238E27FC236}">
                <a16:creationId xmlns:a16="http://schemas.microsoft.com/office/drawing/2014/main" id="{6A608F8F-0FB8-FD5E-9277-FE478F4E5FFD}"/>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pic>
        <p:nvPicPr>
          <p:cNvPr id="6" name="Picture 5">
            <a:extLst>
              <a:ext uri="{FF2B5EF4-FFF2-40B4-BE49-F238E27FC236}">
                <a16:creationId xmlns:a16="http://schemas.microsoft.com/office/drawing/2014/main" id="{32905E4F-1A77-E1FC-E7AC-58AD05ABC84C}"/>
              </a:ext>
            </a:extLst>
          </p:cNvPr>
          <p:cNvPicPr>
            <a:picLocks noChangeAspect="1"/>
          </p:cNvPicPr>
          <p:nvPr/>
        </p:nvPicPr>
        <p:blipFill>
          <a:blip r:embed="rId2"/>
          <a:stretch>
            <a:fillRect/>
          </a:stretch>
        </p:blipFill>
        <p:spPr>
          <a:xfrm rot="15503201">
            <a:off x="-3838363" y="458535"/>
            <a:ext cx="7772400" cy="2875057"/>
          </a:xfrm>
          <a:prstGeom prst="rect">
            <a:avLst/>
          </a:prstGeom>
        </p:spPr>
      </p:pic>
      <p:pic>
        <p:nvPicPr>
          <p:cNvPr id="7" name="Picture 6">
            <a:extLst>
              <a:ext uri="{FF2B5EF4-FFF2-40B4-BE49-F238E27FC236}">
                <a16:creationId xmlns:a16="http://schemas.microsoft.com/office/drawing/2014/main" id="{C5E57101-4291-30DE-65E7-FD20F921808B}"/>
              </a:ext>
            </a:extLst>
          </p:cNvPr>
          <p:cNvPicPr>
            <a:picLocks noChangeAspect="1"/>
          </p:cNvPicPr>
          <p:nvPr/>
        </p:nvPicPr>
        <p:blipFill>
          <a:blip r:embed="rId3"/>
          <a:stretch>
            <a:fillRect/>
          </a:stretch>
        </p:blipFill>
        <p:spPr>
          <a:xfrm rot="9727171">
            <a:off x="3766092" y="475199"/>
            <a:ext cx="9646530" cy="3568309"/>
          </a:xfrm>
          <a:prstGeom prst="rect">
            <a:avLst/>
          </a:prstGeom>
        </p:spPr>
      </p:pic>
      <p:pic>
        <p:nvPicPr>
          <p:cNvPr id="8" name="Picture 7">
            <a:extLst>
              <a:ext uri="{FF2B5EF4-FFF2-40B4-BE49-F238E27FC236}">
                <a16:creationId xmlns:a16="http://schemas.microsoft.com/office/drawing/2014/main" id="{DE2585E6-2962-F964-D6B7-7807785E4A81}"/>
              </a:ext>
            </a:extLst>
          </p:cNvPr>
          <p:cNvPicPr>
            <a:picLocks noChangeAspect="1"/>
          </p:cNvPicPr>
          <p:nvPr/>
        </p:nvPicPr>
        <p:blipFill rotWithShape="1">
          <a:blip r:embed="rId4"/>
          <a:srcRect r="61695"/>
          <a:stretch/>
        </p:blipFill>
        <p:spPr>
          <a:xfrm>
            <a:off x="2934626" y="4327027"/>
            <a:ext cx="2008539" cy="1939630"/>
          </a:xfrm>
          <a:prstGeom prst="rect">
            <a:avLst/>
          </a:prstGeom>
        </p:spPr>
      </p:pic>
      <p:sp>
        <p:nvSpPr>
          <p:cNvPr id="9" name="TextBox 8">
            <a:extLst>
              <a:ext uri="{FF2B5EF4-FFF2-40B4-BE49-F238E27FC236}">
                <a16:creationId xmlns:a16="http://schemas.microsoft.com/office/drawing/2014/main" id="{8B2D667C-0357-EDDE-0189-D59CE955B4A4}"/>
              </a:ext>
            </a:extLst>
          </p:cNvPr>
          <p:cNvSpPr txBox="1"/>
          <p:nvPr/>
        </p:nvSpPr>
        <p:spPr>
          <a:xfrm>
            <a:off x="4943165" y="4836815"/>
            <a:ext cx="3754582" cy="923330"/>
          </a:xfrm>
          <a:prstGeom prst="rect">
            <a:avLst/>
          </a:prstGeom>
          <a:noFill/>
        </p:spPr>
        <p:txBody>
          <a:bodyPr wrap="square" rtlCol="0">
            <a:spAutoFit/>
          </a:bodyPr>
          <a:lstStyle/>
          <a:p>
            <a:r>
              <a:rPr lang="en-US" dirty="0"/>
              <a:t>Drive Clean Indiana: EMPOWER 7</a:t>
            </a:r>
          </a:p>
          <a:p>
            <a:endParaRPr lang="en-US" dirty="0"/>
          </a:p>
          <a:p>
            <a:r>
              <a:rPr lang="en-US" dirty="0"/>
              <a:t>Wisconsin Clean Cities: EMPOWER 29</a:t>
            </a:r>
          </a:p>
        </p:txBody>
      </p:sp>
    </p:spTree>
    <p:extLst>
      <p:ext uri="{BB962C8B-B14F-4D97-AF65-F5344CB8AC3E}">
        <p14:creationId xmlns:p14="http://schemas.microsoft.com/office/powerpoint/2010/main" val="40648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DF40-DC91-FDB2-1363-6D3412E2BA87}"/>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6A94597E-FD68-F6E5-22FE-9AA5E41BA172}"/>
              </a:ext>
            </a:extLst>
          </p:cNvPr>
          <p:cNvSpPr>
            <a:spLocks noGrp="1"/>
          </p:cNvSpPr>
          <p:nvPr>
            <p:ph idx="1"/>
          </p:nvPr>
        </p:nvSpPr>
        <p:spPr/>
        <p:txBody>
          <a:bodyPr/>
          <a:lstStyle/>
          <a:p>
            <a:r>
              <a:rPr lang="en-US" dirty="0"/>
              <a:t>Review current funding opportunities towards electrification</a:t>
            </a:r>
          </a:p>
          <a:p>
            <a:r>
              <a:rPr lang="en-US" dirty="0"/>
              <a:t>Tips on applying for funding</a:t>
            </a:r>
          </a:p>
          <a:p>
            <a:r>
              <a:rPr lang="en-US" dirty="0"/>
              <a:t>Review available recourses for your assistance throughout these processes.</a:t>
            </a:r>
          </a:p>
        </p:txBody>
      </p:sp>
      <p:pic>
        <p:nvPicPr>
          <p:cNvPr id="5" name="Picture 4">
            <a:extLst>
              <a:ext uri="{FF2B5EF4-FFF2-40B4-BE49-F238E27FC236}">
                <a16:creationId xmlns:a16="http://schemas.microsoft.com/office/drawing/2014/main" id="{5B600D18-AACC-C1BE-0E9B-828D01A40C08}"/>
              </a:ext>
            </a:extLst>
          </p:cNvPr>
          <p:cNvPicPr>
            <a:picLocks noChangeAspect="1"/>
          </p:cNvPicPr>
          <p:nvPr/>
        </p:nvPicPr>
        <p:blipFill>
          <a:blip r:embed="rId2"/>
          <a:stretch>
            <a:fillRect/>
          </a:stretch>
        </p:blipFill>
        <p:spPr>
          <a:xfrm>
            <a:off x="3581400" y="3513043"/>
            <a:ext cx="7772400" cy="2875057"/>
          </a:xfrm>
          <a:prstGeom prst="rect">
            <a:avLst/>
          </a:prstGeom>
        </p:spPr>
      </p:pic>
      <p:sp>
        <p:nvSpPr>
          <p:cNvPr id="6" name="Date Placeholder 5">
            <a:extLst>
              <a:ext uri="{FF2B5EF4-FFF2-40B4-BE49-F238E27FC236}">
                <a16:creationId xmlns:a16="http://schemas.microsoft.com/office/drawing/2014/main" id="{02930280-4912-8D13-AE9C-AB2FD9E4B6CD}"/>
              </a:ext>
            </a:extLst>
          </p:cNvPr>
          <p:cNvSpPr>
            <a:spLocks noGrp="1"/>
          </p:cNvSpPr>
          <p:nvPr>
            <p:ph type="dt" sz="half" idx="10"/>
          </p:nvPr>
        </p:nvSpPr>
        <p:spPr/>
        <p:txBody>
          <a:bodyPr/>
          <a:lstStyle/>
          <a:p>
            <a:fld id="{1BFFD505-4B95-5147-958A-315521935410}" type="datetime2">
              <a:rPr lang="en-US" smtClean="0"/>
              <a:t>Thursday, June 6, 2024</a:t>
            </a:fld>
            <a:endParaRPr lang="en-US"/>
          </a:p>
        </p:txBody>
      </p:sp>
      <p:sp>
        <p:nvSpPr>
          <p:cNvPr id="7" name="Footer Placeholder 6">
            <a:extLst>
              <a:ext uri="{FF2B5EF4-FFF2-40B4-BE49-F238E27FC236}">
                <a16:creationId xmlns:a16="http://schemas.microsoft.com/office/drawing/2014/main" id="{D90E3069-74D0-F7D4-7E5D-93A772698E4D}"/>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pic>
        <p:nvPicPr>
          <p:cNvPr id="8" name="Picture 7">
            <a:extLst>
              <a:ext uri="{FF2B5EF4-FFF2-40B4-BE49-F238E27FC236}">
                <a16:creationId xmlns:a16="http://schemas.microsoft.com/office/drawing/2014/main" id="{9854A9BB-8DD9-8089-866C-ED164F235D89}"/>
              </a:ext>
            </a:extLst>
          </p:cNvPr>
          <p:cNvPicPr>
            <a:picLocks noChangeAspect="1"/>
          </p:cNvPicPr>
          <p:nvPr/>
        </p:nvPicPr>
        <p:blipFill>
          <a:blip r:embed="rId3"/>
          <a:stretch>
            <a:fillRect/>
          </a:stretch>
        </p:blipFill>
        <p:spPr>
          <a:xfrm>
            <a:off x="9407237" y="6356350"/>
            <a:ext cx="1489363" cy="441176"/>
          </a:xfrm>
          <a:prstGeom prst="rect">
            <a:avLst/>
          </a:prstGeom>
        </p:spPr>
      </p:pic>
      <p:pic>
        <p:nvPicPr>
          <p:cNvPr id="9" name="Picture 8">
            <a:extLst>
              <a:ext uri="{FF2B5EF4-FFF2-40B4-BE49-F238E27FC236}">
                <a16:creationId xmlns:a16="http://schemas.microsoft.com/office/drawing/2014/main" id="{707E48F0-ED32-4685-C347-C12116E72FD5}"/>
              </a:ext>
            </a:extLst>
          </p:cNvPr>
          <p:cNvPicPr>
            <a:picLocks noChangeAspect="1"/>
          </p:cNvPicPr>
          <p:nvPr/>
        </p:nvPicPr>
        <p:blipFill>
          <a:blip r:embed="rId4"/>
          <a:stretch>
            <a:fillRect/>
          </a:stretch>
        </p:blipFill>
        <p:spPr>
          <a:xfrm>
            <a:off x="11135744" y="5959097"/>
            <a:ext cx="1056256" cy="858005"/>
          </a:xfrm>
          <a:prstGeom prst="rect">
            <a:avLst/>
          </a:prstGeom>
        </p:spPr>
      </p:pic>
    </p:spTree>
    <p:extLst>
      <p:ext uri="{BB962C8B-B14F-4D97-AF65-F5344CB8AC3E}">
        <p14:creationId xmlns:p14="http://schemas.microsoft.com/office/powerpoint/2010/main" val="3833934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2B119011-5CE5-F06A-040B-5C62EA5DB9A1}"/>
              </a:ext>
            </a:extLst>
          </p:cNvPr>
          <p:cNvPicPr>
            <a:picLocks noChangeAspect="1"/>
          </p:cNvPicPr>
          <p:nvPr/>
        </p:nvPicPr>
        <p:blipFill>
          <a:blip r:embed="rId2">
            <a:extLst>
              <a:ext uri="{28A0092B-C50C-407E-A947-70E740481C1C}">
                <a14:useLocalDpi xmlns:a14="http://schemas.microsoft.com/office/drawing/2010/main" val="0"/>
              </a:ext>
            </a:extLst>
          </a:blip>
          <a:srcRect l="14822" r="14822"/>
          <a:stretch/>
        </p:blipFill>
        <p:spPr>
          <a:xfrm>
            <a:off x="4267200" y="0"/>
            <a:ext cx="7924801" cy="7514408"/>
          </a:xfrm>
          <a:prstGeom prst="rect">
            <a:avLst/>
          </a:prstGeom>
        </p:spPr>
      </p:pic>
      <p:pic>
        <p:nvPicPr>
          <p:cNvPr id="10" name="Picture 9">
            <a:extLst>
              <a:ext uri="{FF2B5EF4-FFF2-40B4-BE49-F238E27FC236}">
                <a16:creationId xmlns:a16="http://schemas.microsoft.com/office/drawing/2014/main" id="{A6E021A4-7DDA-C4F7-923F-B20A18DE8D59}"/>
              </a:ext>
            </a:extLst>
          </p:cNvPr>
          <p:cNvPicPr>
            <a:picLocks noChangeAspect="1"/>
          </p:cNvPicPr>
          <p:nvPr/>
        </p:nvPicPr>
        <p:blipFill>
          <a:blip r:embed="rId3"/>
          <a:stretch>
            <a:fillRect/>
          </a:stretch>
        </p:blipFill>
        <p:spPr>
          <a:xfrm rot="4386441">
            <a:off x="-1239414" y="3697679"/>
            <a:ext cx="11649812" cy="2677434"/>
          </a:xfrm>
          <a:prstGeom prst="rect">
            <a:avLst/>
          </a:prstGeom>
        </p:spPr>
      </p:pic>
      <p:pic>
        <p:nvPicPr>
          <p:cNvPr id="8" name="Picture 7" descr="A black background with yellow lightning bolt&#10;&#10;Description automatically generated">
            <a:extLst>
              <a:ext uri="{FF2B5EF4-FFF2-40B4-BE49-F238E27FC236}">
                <a16:creationId xmlns:a16="http://schemas.microsoft.com/office/drawing/2014/main" id="{73473547-84BC-01F0-5700-EDB06112EE17}"/>
              </a:ext>
            </a:extLst>
          </p:cNvPr>
          <p:cNvPicPr>
            <a:picLocks noChangeAspect="1"/>
          </p:cNvPicPr>
          <p:nvPr/>
        </p:nvPicPr>
        <p:blipFill rotWithShape="1">
          <a:blip r:embed="rId4">
            <a:extLst>
              <a:ext uri="{28A0092B-C50C-407E-A947-70E740481C1C}">
                <a14:useLocalDpi xmlns:a14="http://schemas.microsoft.com/office/drawing/2010/main" val="0"/>
              </a:ext>
            </a:extLst>
          </a:blip>
          <a:srcRect t="61020"/>
          <a:stretch/>
        </p:blipFill>
        <p:spPr>
          <a:xfrm>
            <a:off x="0" y="2769079"/>
            <a:ext cx="5246140" cy="1067326"/>
          </a:xfrm>
          <a:prstGeom prst="rect">
            <a:avLst/>
          </a:prstGeom>
        </p:spPr>
      </p:pic>
      <p:sp>
        <p:nvSpPr>
          <p:cNvPr id="2" name="TextBox 1">
            <a:extLst>
              <a:ext uri="{FF2B5EF4-FFF2-40B4-BE49-F238E27FC236}">
                <a16:creationId xmlns:a16="http://schemas.microsoft.com/office/drawing/2014/main" id="{BE3B44AC-150E-BEE2-9A9D-6CF49FF74671}"/>
              </a:ext>
            </a:extLst>
          </p:cNvPr>
          <p:cNvSpPr txBox="1"/>
          <p:nvPr/>
        </p:nvSpPr>
        <p:spPr>
          <a:xfrm>
            <a:off x="311624" y="4132996"/>
            <a:ext cx="4619766" cy="8412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baseline="30000">
                <a:solidFill>
                  <a:srgbClr val="000000"/>
                </a:solidFill>
                <a:latin typeface="Montserrat"/>
              </a:rPr>
              <a:t>Grace Andrews, Project Coordinator</a:t>
            </a:r>
          </a:p>
          <a:p>
            <a:r>
              <a:rPr lang="en-US" sz="2200" baseline="30000">
                <a:solidFill>
                  <a:srgbClr val="000000"/>
                </a:solidFill>
                <a:latin typeface="Open Sans"/>
                <a:ea typeface="Open Sans"/>
                <a:cs typeface="Open Sans"/>
              </a:rPr>
              <a:t>Columbia-Willamette Clean Cities</a:t>
            </a:r>
          </a:p>
          <a:p>
            <a:endParaRPr lang="en-US"/>
          </a:p>
        </p:txBody>
      </p:sp>
      <p:sp>
        <p:nvSpPr>
          <p:cNvPr id="3" name="TextBox 2">
            <a:extLst>
              <a:ext uri="{FF2B5EF4-FFF2-40B4-BE49-F238E27FC236}">
                <a16:creationId xmlns:a16="http://schemas.microsoft.com/office/drawing/2014/main" id="{F6AD65CA-FF17-0B96-9B7A-4C43D72C6CCF}"/>
              </a:ext>
            </a:extLst>
          </p:cNvPr>
          <p:cNvSpPr txBox="1"/>
          <p:nvPr/>
        </p:nvSpPr>
        <p:spPr>
          <a:xfrm>
            <a:off x="448101" y="5031475"/>
            <a:ext cx="2743200" cy="533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baseline="30000" dirty="0">
                <a:solidFill>
                  <a:srgbClr val="000000"/>
                </a:solidFill>
                <a:latin typeface="Montserrat"/>
              </a:rPr>
              <a:t>June 6, 2024</a:t>
            </a:r>
          </a:p>
          <a:p>
            <a:endParaRPr lang="en-US" dirty="0"/>
          </a:p>
        </p:txBody>
      </p:sp>
    </p:spTree>
    <p:extLst>
      <p:ext uri="{BB962C8B-B14F-4D97-AF65-F5344CB8AC3E}">
        <p14:creationId xmlns:p14="http://schemas.microsoft.com/office/powerpoint/2010/main" val="59064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5C24-4DAE-4374-97E5-33BDCFCCB0D8}"/>
              </a:ext>
            </a:extLst>
          </p:cNvPr>
          <p:cNvSpPr>
            <a:spLocks noGrp="1"/>
          </p:cNvSpPr>
          <p:nvPr>
            <p:ph type="title"/>
          </p:nvPr>
        </p:nvSpPr>
        <p:spPr>
          <a:xfrm>
            <a:off x="653144" y="470766"/>
            <a:ext cx="5105400" cy="1325563"/>
          </a:xfrm>
        </p:spPr>
        <p:txBody>
          <a:bodyPr/>
          <a:lstStyle/>
          <a:p>
            <a:r>
              <a:rPr lang="en-US"/>
              <a:t>Today’s Roadmap</a:t>
            </a:r>
          </a:p>
        </p:txBody>
      </p:sp>
      <p:sp>
        <p:nvSpPr>
          <p:cNvPr id="3" name="Content Placeholder 2">
            <a:extLst>
              <a:ext uri="{FF2B5EF4-FFF2-40B4-BE49-F238E27FC236}">
                <a16:creationId xmlns:a16="http://schemas.microsoft.com/office/drawing/2014/main" id="{F90F4BD1-D8C9-414A-BC7E-10612C413FE8}"/>
              </a:ext>
            </a:extLst>
          </p:cNvPr>
          <p:cNvSpPr>
            <a:spLocks noGrp="1"/>
          </p:cNvSpPr>
          <p:nvPr>
            <p:ph sz="half" idx="2"/>
          </p:nvPr>
        </p:nvSpPr>
        <p:spPr>
          <a:xfrm>
            <a:off x="653144" y="2131052"/>
            <a:ext cx="5105400" cy="3131612"/>
          </a:xfrm>
        </p:spPr>
        <p:txBody>
          <a:bodyPr vert="horz" lIns="91440" tIns="45720" rIns="91440" bIns="45720" rtlCol="0" anchor="t">
            <a:normAutofit/>
          </a:bodyPr>
          <a:lstStyle/>
          <a:p>
            <a:r>
              <a:rPr lang="en-US" dirty="0">
                <a:solidFill>
                  <a:schemeClr val="bg2">
                    <a:lumMod val="10000"/>
                  </a:schemeClr>
                </a:solidFill>
              </a:rPr>
              <a:t>Why Workplace Charging?</a:t>
            </a:r>
          </a:p>
          <a:p>
            <a:r>
              <a:rPr lang="en-US" dirty="0"/>
              <a:t>EMPOWER Project</a:t>
            </a:r>
            <a:endParaRPr lang="en-US" dirty="0">
              <a:solidFill>
                <a:schemeClr val="bg2">
                  <a:lumMod val="10000"/>
                </a:schemeClr>
              </a:solidFill>
            </a:endParaRPr>
          </a:p>
          <a:p>
            <a:pPr lvl="1"/>
            <a:r>
              <a:rPr lang="en-US" dirty="0">
                <a:solidFill>
                  <a:schemeClr val="bg2">
                    <a:lumMod val="10000"/>
                  </a:schemeClr>
                </a:solidFill>
                <a:latin typeface="Open Sans"/>
                <a:ea typeface="Open Sans"/>
                <a:cs typeface="Open Sans"/>
              </a:rPr>
              <a:t>What is EMPOWER?</a:t>
            </a:r>
          </a:p>
          <a:p>
            <a:pPr lvl="1"/>
            <a:r>
              <a:rPr lang="en-US" dirty="0">
                <a:solidFill>
                  <a:schemeClr val="bg2">
                    <a:lumMod val="10000"/>
                  </a:schemeClr>
                </a:solidFill>
                <a:latin typeface="Open Sans"/>
                <a:ea typeface="Open Sans"/>
                <a:cs typeface="Open Sans"/>
              </a:rPr>
              <a:t>Why join</a:t>
            </a:r>
          </a:p>
          <a:p>
            <a:pPr lvl="1"/>
            <a:r>
              <a:rPr lang="en-US" dirty="0">
                <a:solidFill>
                  <a:schemeClr val="bg2">
                    <a:lumMod val="10000"/>
                  </a:schemeClr>
                </a:solidFill>
                <a:latin typeface="Open Sans"/>
                <a:ea typeface="Open Sans"/>
                <a:cs typeface="Open Sans"/>
              </a:rPr>
              <a:t>Next steps</a:t>
            </a:r>
          </a:p>
          <a:p>
            <a:r>
              <a:rPr lang="en-US" dirty="0">
                <a:solidFill>
                  <a:schemeClr val="bg2">
                    <a:lumMod val="10000"/>
                  </a:schemeClr>
                </a:solidFill>
                <a:latin typeface="Open Sans"/>
                <a:ea typeface="Open Sans"/>
                <a:cs typeface="Open Sans"/>
              </a:rPr>
              <a:t>Q&amp;A</a:t>
            </a:r>
          </a:p>
        </p:txBody>
      </p:sp>
      <p:pic>
        <p:nvPicPr>
          <p:cNvPr id="8" name="Picture Placeholder 7">
            <a:extLst>
              <a:ext uri="{FF2B5EF4-FFF2-40B4-BE49-F238E27FC236}">
                <a16:creationId xmlns:a16="http://schemas.microsoft.com/office/drawing/2014/main" id="{12581888-0FE6-3D25-569F-25F8C5E2B5F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34816"/>
          <a:stretch/>
        </p:blipFill>
        <p:spPr>
          <a:xfrm>
            <a:off x="6096000" y="0"/>
            <a:ext cx="7232544" cy="6858000"/>
          </a:xfrm>
        </p:spPr>
      </p:pic>
    </p:spTree>
    <p:extLst>
      <p:ext uri="{BB962C8B-B14F-4D97-AF65-F5344CB8AC3E}">
        <p14:creationId xmlns:p14="http://schemas.microsoft.com/office/powerpoint/2010/main" val="821263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5C92-A4A0-121F-1893-8C4861DC18FA}"/>
              </a:ext>
            </a:extLst>
          </p:cNvPr>
          <p:cNvSpPr>
            <a:spLocks noGrp="1"/>
          </p:cNvSpPr>
          <p:nvPr>
            <p:ph type="title"/>
          </p:nvPr>
        </p:nvSpPr>
        <p:spPr>
          <a:xfrm>
            <a:off x="839788" y="365125"/>
            <a:ext cx="4853090" cy="1325563"/>
          </a:xfrm>
        </p:spPr>
        <p:txBody>
          <a:bodyPr>
            <a:normAutofit/>
          </a:bodyPr>
          <a:lstStyle/>
          <a:p>
            <a:r>
              <a:rPr lang="en-US"/>
              <a:t>Why Workplace Charging?</a:t>
            </a:r>
          </a:p>
        </p:txBody>
      </p:sp>
      <p:sp>
        <p:nvSpPr>
          <p:cNvPr id="3" name="Content Placeholder 2">
            <a:extLst>
              <a:ext uri="{FF2B5EF4-FFF2-40B4-BE49-F238E27FC236}">
                <a16:creationId xmlns:a16="http://schemas.microsoft.com/office/drawing/2014/main" id="{DFE12793-5998-F353-F315-C8A9405BEDFB}"/>
              </a:ext>
            </a:extLst>
          </p:cNvPr>
          <p:cNvSpPr>
            <a:spLocks noGrp="1"/>
          </p:cNvSpPr>
          <p:nvPr>
            <p:ph sz="half" idx="2"/>
          </p:nvPr>
        </p:nvSpPr>
        <p:spPr>
          <a:xfrm>
            <a:off x="839788" y="1948543"/>
            <a:ext cx="4250686" cy="3407228"/>
          </a:xfrm>
        </p:spPr>
        <p:txBody>
          <a:bodyPr/>
          <a:lstStyle/>
          <a:p>
            <a:r>
              <a:rPr lang="en-US"/>
              <a:t>EV Market Demand</a:t>
            </a:r>
          </a:p>
          <a:p>
            <a:r>
              <a:rPr lang="en-US"/>
              <a:t>Corporate Sustainability Goals</a:t>
            </a:r>
          </a:p>
          <a:p>
            <a:r>
              <a:rPr lang="en-US"/>
              <a:t>Value to the Workplace	</a:t>
            </a:r>
          </a:p>
          <a:p>
            <a:endParaRPr lang="en-US"/>
          </a:p>
        </p:txBody>
      </p:sp>
      <p:pic>
        <p:nvPicPr>
          <p:cNvPr id="4" name="Picture 4" descr="Here's How Electric Cars Will Cause the Next Oil Crisis">
            <a:extLst>
              <a:ext uri="{FF2B5EF4-FFF2-40B4-BE49-F238E27FC236}">
                <a16:creationId xmlns:a16="http://schemas.microsoft.com/office/drawing/2014/main" id="{C7BB8812-A368-D9DC-F6BD-FA5F4FC402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1139" y="3255529"/>
            <a:ext cx="4651739" cy="3349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Placeholder 8" descr="A gold logo with white text&#10;&#10;Description automatically generated">
            <a:extLst>
              <a:ext uri="{FF2B5EF4-FFF2-40B4-BE49-F238E27FC236}">
                <a16:creationId xmlns:a16="http://schemas.microsoft.com/office/drawing/2014/main" id="{17E28886-CDB1-9E42-488D-9B4FF433DB2A}"/>
              </a:ext>
            </a:extLst>
          </p:cNvPr>
          <p:cNvPicPr>
            <a:picLocks noChangeAspect="1"/>
          </p:cNvPicPr>
          <p:nvPr/>
        </p:nvPicPr>
        <p:blipFill>
          <a:blip r:embed="rId4">
            <a:extLst>
              <a:ext uri="{28A0092B-C50C-407E-A947-70E740481C1C}">
                <a14:useLocalDpi xmlns:a14="http://schemas.microsoft.com/office/drawing/2010/main" val="0"/>
              </a:ext>
            </a:extLst>
          </a:blip>
          <a:srcRect l="21609" r="21609"/>
          <a:stretch>
            <a:fillRect/>
          </a:stretch>
        </p:blipFill>
        <p:spPr>
          <a:xfrm>
            <a:off x="9215654" y="125129"/>
            <a:ext cx="1939191" cy="1964998"/>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2F76133B-4768-518D-82A7-36E16346DA56}"/>
              </a:ext>
            </a:extLst>
          </p:cNvPr>
          <p:cNvGrpSpPr/>
          <p:nvPr/>
        </p:nvGrpSpPr>
        <p:grpSpPr>
          <a:xfrm>
            <a:off x="6096000" y="2355514"/>
            <a:ext cx="4718189" cy="3837685"/>
            <a:chOff x="5090473" y="1775940"/>
            <a:chExt cx="4718189" cy="3837685"/>
          </a:xfrm>
        </p:grpSpPr>
        <p:pic>
          <p:nvPicPr>
            <p:cNvPr id="5" name="Picture 4">
              <a:extLst>
                <a:ext uri="{FF2B5EF4-FFF2-40B4-BE49-F238E27FC236}">
                  <a16:creationId xmlns:a16="http://schemas.microsoft.com/office/drawing/2014/main" id="{0D2C34F9-E323-2E7F-B72D-44A8254BD2A2}"/>
                </a:ext>
              </a:extLst>
            </p:cNvPr>
            <p:cNvPicPr>
              <a:picLocks noChangeAspect="1"/>
            </p:cNvPicPr>
            <p:nvPr/>
          </p:nvPicPr>
          <p:blipFill>
            <a:blip r:embed="rId5"/>
            <a:stretch>
              <a:fillRect/>
            </a:stretch>
          </p:blipFill>
          <p:spPr>
            <a:xfrm>
              <a:off x="5156923" y="1775940"/>
              <a:ext cx="4651739" cy="383768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6848B25-9304-5B77-21B5-256D3831862E}"/>
                </a:ext>
              </a:extLst>
            </p:cNvPr>
            <p:cNvSpPr txBox="1"/>
            <p:nvPr/>
          </p:nvSpPr>
          <p:spPr>
            <a:xfrm>
              <a:off x="5090473" y="5392365"/>
              <a:ext cx="1321569" cy="184666"/>
            </a:xfrm>
            <a:prstGeom prst="rect">
              <a:avLst/>
            </a:prstGeom>
            <a:noFill/>
          </p:spPr>
          <p:txBody>
            <a:bodyPr wrap="square">
              <a:spAutoFit/>
            </a:bodyPr>
            <a:lstStyle/>
            <a:p>
              <a:r>
                <a:rPr lang="en-US" sz="600" b="1">
                  <a:solidFill>
                    <a:schemeClr val="bg1">
                      <a:lumMod val="50000"/>
                    </a:schemeClr>
                  </a:solidFill>
                </a:rPr>
                <a:t>Source: Climate Impact Partners:</a:t>
              </a:r>
              <a:endParaRPr lang="en-US" sz="600" b="1"/>
            </a:p>
          </p:txBody>
        </p:sp>
      </p:grpSp>
    </p:spTree>
    <p:extLst>
      <p:ext uri="{BB962C8B-B14F-4D97-AF65-F5344CB8AC3E}">
        <p14:creationId xmlns:p14="http://schemas.microsoft.com/office/powerpoint/2010/main" val="1353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F013B-B8B5-A0E6-93EF-987CBA0E3C1B}"/>
              </a:ext>
            </a:extLst>
          </p:cNvPr>
          <p:cNvPicPr>
            <a:picLocks noChangeAspect="1"/>
          </p:cNvPicPr>
          <p:nvPr/>
        </p:nvPicPr>
        <p:blipFill rotWithShape="1">
          <a:blip r:embed="rId3"/>
          <a:srcRect r="750" b="392"/>
          <a:stretch/>
        </p:blipFill>
        <p:spPr>
          <a:xfrm>
            <a:off x="2108994" y="3968972"/>
            <a:ext cx="3727550" cy="2877700"/>
          </a:xfrm>
          <a:prstGeom prst="rect">
            <a:avLst/>
          </a:prstGeom>
        </p:spPr>
      </p:pic>
      <p:sp>
        <p:nvSpPr>
          <p:cNvPr id="2" name="Title 1">
            <a:extLst>
              <a:ext uri="{FF2B5EF4-FFF2-40B4-BE49-F238E27FC236}">
                <a16:creationId xmlns:a16="http://schemas.microsoft.com/office/drawing/2014/main" id="{0FD95C92-A4A0-121F-1893-8C4861DC18FA}"/>
              </a:ext>
            </a:extLst>
          </p:cNvPr>
          <p:cNvSpPr>
            <a:spLocks noGrp="1"/>
          </p:cNvSpPr>
          <p:nvPr>
            <p:ph type="title"/>
          </p:nvPr>
        </p:nvSpPr>
        <p:spPr>
          <a:xfrm>
            <a:off x="673533" y="348846"/>
            <a:ext cx="10382395" cy="1325563"/>
          </a:xfrm>
        </p:spPr>
        <p:txBody>
          <a:bodyPr>
            <a:normAutofit/>
          </a:bodyPr>
          <a:lstStyle/>
          <a:p>
            <a:r>
              <a:rPr lang="en-US" sz="4000"/>
              <a:t>Why Workplace Charging? Value.</a:t>
            </a:r>
          </a:p>
        </p:txBody>
      </p:sp>
      <p:sp>
        <p:nvSpPr>
          <p:cNvPr id="3" name="Content Placeholder 2">
            <a:extLst>
              <a:ext uri="{FF2B5EF4-FFF2-40B4-BE49-F238E27FC236}">
                <a16:creationId xmlns:a16="http://schemas.microsoft.com/office/drawing/2014/main" id="{DFE12793-5998-F353-F315-C8A9405BEDFB}"/>
              </a:ext>
            </a:extLst>
          </p:cNvPr>
          <p:cNvSpPr>
            <a:spLocks noGrp="1"/>
          </p:cNvSpPr>
          <p:nvPr>
            <p:ph sz="half" idx="2"/>
          </p:nvPr>
        </p:nvSpPr>
        <p:spPr>
          <a:xfrm>
            <a:off x="806335" y="1674409"/>
            <a:ext cx="5256211" cy="4130139"/>
          </a:xfrm>
        </p:spPr>
        <p:txBody>
          <a:bodyPr>
            <a:normAutofit/>
          </a:bodyPr>
          <a:lstStyle/>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Boost your brand</a:t>
            </a:r>
          </a:p>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Demonstrate climate leadership</a:t>
            </a:r>
          </a:p>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Attract and retain top talent</a:t>
            </a:r>
          </a:p>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Improve employee satisfaction</a:t>
            </a:r>
          </a:p>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Earn certification points for local and national programs (e.g., LEED)</a:t>
            </a:r>
          </a:p>
          <a:p>
            <a:pPr marL="228600" marR="0" lvl="0" indent="-228600">
              <a:lnSpc>
                <a:spcPct val="90000"/>
              </a:lnSpc>
              <a:spcBef>
                <a:spcPts val="1000"/>
              </a:spcBef>
              <a:spcAft>
                <a:spcPts val="0"/>
              </a:spcAft>
              <a:buFont typeface="Arial" panose="020B0604020202020204" pitchFamily="34" charset="0"/>
              <a:buChar char="•"/>
              <a:tabLst>
                <a:tab pos="457200" algn="l"/>
              </a:tabLst>
            </a:pP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Offer employees coming back to the office a convenient and reliable place to charge their vehicle</a:t>
            </a:r>
          </a:p>
        </p:txBody>
      </p:sp>
      <p:pic>
        <p:nvPicPr>
          <p:cNvPr id="7" name="Picture 6">
            <a:extLst>
              <a:ext uri="{FF2B5EF4-FFF2-40B4-BE49-F238E27FC236}">
                <a16:creationId xmlns:a16="http://schemas.microsoft.com/office/drawing/2014/main" id="{3A575A0E-0C34-66EC-AE17-62083ECF3002}"/>
              </a:ext>
            </a:extLst>
          </p:cNvPr>
          <p:cNvPicPr>
            <a:picLocks noChangeAspect="1"/>
          </p:cNvPicPr>
          <p:nvPr/>
        </p:nvPicPr>
        <p:blipFill>
          <a:blip r:embed="rId4"/>
          <a:stretch>
            <a:fillRect/>
          </a:stretch>
        </p:blipFill>
        <p:spPr>
          <a:xfrm>
            <a:off x="6415864" y="1879218"/>
            <a:ext cx="5249008" cy="3534268"/>
          </a:xfrm>
          <a:prstGeom prst="rect">
            <a:avLst/>
          </a:prstGeom>
        </p:spPr>
      </p:pic>
    </p:spTree>
    <p:extLst>
      <p:ext uri="{BB962C8B-B14F-4D97-AF65-F5344CB8AC3E}">
        <p14:creationId xmlns:p14="http://schemas.microsoft.com/office/powerpoint/2010/main" val="1038348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239C76-5D8D-3B1A-15BA-CACAE8A1066B}"/>
              </a:ext>
            </a:extLst>
          </p:cNvPr>
          <p:cNvSpPr>
            <a:spLocks noGrp="1"/>
          </p:cNvSpPr>
          <p:nvPr>
            <p:ph type="title"/>
          </p:nvPr>
        </p:nvSpPr>
        <p:spPr>
          <a:xfrm>
            <a:off x="653143" y="365125"/>
            <a:ext cx="6610101" cy="1325563"/>
          </a:xfrm>
        </p:spPr>
        <p:txBody>
          <a:bodyPr/>
          <a:lstStyle/>
          <a:p>
            <a:r>
              <a:rPr lang="en-US">
                <a:solidFill>
                  <a:srgbClr val="006E97"/>
                </a:solidFill>
              </a:rPr>
              <a:t>What’s the Holdup?</a:t>
            </a:r>
          </a:p>
        </p:txBody>
      </p:sp>
      <p:sp>
        <p:nvSpPr>
          <p:cNvPr id="4" name="Content Placeholder 2">
            <a:extLst>
              <a:ext uri="{FF2B5EF4-FFF2-40B4-BE49-F238E27FC236}">
                <a16:creationId xmlns:a16="http://schemas.microsoft.com/office/drawing/2014/main" id="{29C1AC4F-98C2-4AC5-EF16-0879152BED5C}"/>
              </a:ext>
            </a:extLst>
          </p:cNvPr>
          <p:cNvSpPr txBox="1">
            <a:spLocks/>
          </p:cNvSpPr>
          <p:nvPr/>
        </p:nvSpPr>
        <p:spPr>
          <a:xfrm>
            <a:off x="653143" y="1690688"/>
            <a:ext cx="5284167" cy="4258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rgbClr val="006E97"/>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00AAE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457200" algn="l"/>
              </a:tabLst>
            </a:pPr>
            <a:r>
              <a:rPr lang="en-US"/>
              <a:t>What days and times will be most popular for charging?</a:t>
            </a:r>
          </a:p>
          <a:p>
            <a:pPr>
              <a:tabLst>
                <a:tab pos="457200" algn="l"/>
              </a:tabLst>
            </a:pPr>
            <a:r>
              <a:rPr lang="en-US"/>
              <a:t>How many charging stations are needed to meet anticipated demand?</a:t>
            </a:r>
          </a:p>
          <a:p>
            <a:pPr>
              <a:tabLst>
                <a:tab pos="457200" algn="l"/>
              </a:tabLst>
            </a:pPr>
            <a:r>
              <a:rPr lang="en-US"/>
              <a:t>Should employees pay a fee for workplace charging? How much?</a:t>
            </a:r>
          </a:p>
          <a:p>
            <a:pPr>
              <a:tabLst>
                <a:tab pos="457200" algn="l"/>
              </a:tabLst>
            </a:pPr>
            <a:r>
              <a:rPr lang="en-US"/>
              <a:t>Should charging stations be accessible to the public?</a:t>
            </a:r>
          </a:p>
          <a:p>
            <a:pPr>
              <a:tabLst>
                <a:tab pos="457200" algn="l"/>
              </a:tabLst>
            </a:pPr>
            <a:r>
              <a:rPr lang="en-US"/>
              <a:t>What will this cost?</a:t>
            </a:r>
          </a:p>
          <a:p>
            <a:pPr>
              <a:tabLst>
                <a:tab pos="457200" algn="l"/>
              </a:tabLst>
            </a:pPr>
            <a:r>
              <a:rPr lang="en-US"/>
              <a:t>How long will a project take?</a:t>
            </a:r>
          </a:p>
          <a:p>
            <a:pPr>
              <a:tabLst>
                <a:tab pos="457200" algn="l"/>
              </a:tabLst>
            </a:pPr>
            <a:r>
              <a:rPr lang="en-US"/>
              <a:t>What equipment should I consider purchasing?</a:t>
            </a:r>
          </a:p>
        </p:txBody>
      </p:sp>
      <p:grpSp>
        <p:nvGrpSpPr>
          <p:cNvPr id="14" name="Group 13">
            <a:extLst>
              <a:ext uri="{FF2B5EF4-FFF2-40B4-BE49-F238E27FC236}">
                <a16:creationId xmlns:a16="http://schemas.microsoft.com/office/drawing/2014/main" id="{746EE9CE-E347-191E-B282-F9B22E84077A}"/>
              </a:ext>
            </a:extLst>
          </p:cNvPr>
          <p:cNvGrpSpPr/>
          <p:nvPr/>
        </p:nvGrpSpPr>
        <p:grpSpPr>
          <a:xfrm>
            <a:off x="6064271" y="1585838"/>
            <a:ext cx="5898576" cy="4078039"/>
            <a:chOff x="6169371" y="1491248"/>
            <a:chExt cx="5898576" cy="4078039"/>
          </a:xfrm>
        </p:grpSpPr>
        <p:pic>
          <p:nvPicPr>
            <p:cNvPr id="12" name="Picture 11">
              <a:extLst>
                <a:ext uri="{FF2B5EF4-FFF2-40B4-BE49-F238E27FC236}">
                  <a16:creationId xmlns:a16="http://schemas.microsoft.com/office/drawing/2014/main" id="{73BAF224-C0B5-7713-D095-BA7555C43A5C}"/>
                </a:ext>
              </a:extLst>
            </p:cNvPr>
            <p:cNvPicPr>
              <a:picLocks noChangeAspect="1"/>
            </p:cNvPicPr>
            <p:nvPr/>
          </p:nvPicPr>
          <p:blipFill rotWithShape="1">
            <a:blip r:embed="rId3"/>
            <a:srcRect l="18295"/>
            <a:stretch/>
          </p:blipFill>
          <p:spPr>
            <a:xfrm>
              <a:off x="6169371" y="1637435"/>
              <a:ext cx="5898576" cy="378566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C6BD43D-2DC4-54A5-A989-C1F427E391BB}"/>
                </a:ext>
              </a:extLst>
            </p:cNvPr>
            <p:cNvSpPr txBox="1"/>
            <p:nvPr/>
          </p:nvSpPr>
          <p:spPr>
            <a:xfrm>
              <a:off x="8147108" y="1491248"/>
              <a:ext cx="1943101" cy="4078039"/>
            </a:xfrm>
            <a:prstGeom prst="rect">
              <a:avLst/>
            </a:prstGeom>
            <a:noFill/>
          </p:spPr>
          <p:txBody>
            <a:bodyPr wrap="square" rtlCol="0">
              <a:spAutoFit/>
            </a:bodyPr>
            <a:lstStyle/>
            <a:p>
              <a:r>
                <a:rPr kumimoji="0" lang="en-US" sz="25900" b="1" i="0" u="none" strike="noStrike" kern="1200" cap="none" spc="0" normalizeH="0" baseline="0" noProof="0">
                  <a:ln>
                    <a:noFill/>
                  </a:ln>
                  <a:solidFill>
                    <a:srgbClr val="FFC003"/>
                  </a:solidFill>
                  <a:effectLst>
                    <a:outerShdw blurRad="50800" dist="38100" dir="2700000" algn="tl" rotWithShape="0">
                      <a:prstClr val="black">
                        <a:alpha val="40000"/>
                      </a:prstClr>
                    </a:outerShdw>
                  </a:effectLst>
                  <a:uLnTx/>
                  <a:uFillTx/>
                  <a:latin typeface="Montserrat" panose="00000500000000000000" pitchFamily="2" charset="0"/>
                  <a:ea typeface="+mj-ea"/>
                  <a:cs typeface="+mj-cs"/>
                </a:rPr>
                <a:t>?</a:t>
              </a:r>
              <a:endParaRPr lang="en-US" sz="25900">
                <a:solidFill>
                  <a:srgbClr val="FFC003"/>
                </a:solidFill>
                <a:effectLst>
                  <a:outerShdw blurRad="50800" dist="38100" dir="2700000" algn="tl" rotWithShape="0">
                    <a:prstClr val="black">
                      <a:alpha val="40000"/>
                    </a:prstClr>
                  </a:outerShdw>
                </a:effectLst>
              </a:endParaRPr>
            </a:p>
          </p:txBody>
        </p:sp>
      </p:grpSp>
      <p:sp>
        <p:nvSpPr>
          <p:cNvPr id="2" name="TextBox 1">
            <a:extLst>
              <a:ext uri="{FF2B5EF4-FFF2-40B4-BE49-F238E27FC236}">
                <a16:creationId xmlns:a16="http://schemas.microsoft.com/office/drawing/2014/main" id="{81F67F66-545F-5742-0A82-3711C3445EE6}"/>
              </a:ext>
            </a:extLst>
          </p:cNvPr>
          <p:cNvSpPr txBox="1"/>
          <p:nvPr/>
        </p:nvSpPr>
        <p:spPr>
          <a:xfrm>
            <a:off x="0" y="3173627"/>
            <a:ext cx="12192000" cy="1015663"/>
          </a:xfrm>
          <a:prstGeom prst="rect">
            <a:avLst/>
          </a:prstGeom>
          <a:solidFill>
            <a:srgbClr val="FFC003"/>
          </a:solidFill>
        </p:spPr>
        <p:txBody>
          <a:bodyPr wrap="square" rtlCol="0">
            <a:spAutoFit/>
          </a:bodyPr>
          <a:lstStyle/>
          <a:p>
            <a:pPr algn="ct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Too many questions -</a:t>
            </a:r>
          </a:p>
          <a:p>
            <a:pPr algn="ctr"/>
            <a:r>
              <a:rPr lang="en-US" sz="2000">
                <a:solidFill>
                  <a:srgbClr val="000000"/>
                </a:solidFill>
                <a:latin typeface="Open Sans" panose="020B0606030504020204" pitchFamily="34" charset="0"/>
                <a:ea typeface="Open Sans" panose="020B0606030504020204" pitchFamily="34" charset="0"/>
                <a:cs typeface="Open Sans" panose="020B0606030504020204" pitchFamily="34" charset="0"/>
              </a:rPr>
              <a:t>and no clear paths to find answers!</a:t>
            </a:r>
          </a:p>
          <a:p>
            <a:pPr algn="ctr"/>
            <a:r>
              <a:rPr lang="en-US" sz="2000" b="1">
                <a:solidFill>
                  <a:srgbClr val="000000"/>
                </a:solidFill>
                <a:latin typeface="Open Sans" panose="020B0606030504020204" pitchFamily="34" charset="0"/>
                <a:ea typeface="Open Sans" panose="020B0606030504020204" pitchFamily="34" charset="0"/>
                <a:cs typeface="Open Sans" panose="020B0606030504020204" pitchFamily="34" charset="0"/>
              </a:rPr>
              <a:t>That’s where EMPOWER comes in.</a:t>
            </a:r>
          </a:p>
        </p:txBody>
      </p:sp>
    </p:spTree>
    <p:extLst>
      <p:ext uri="{BB962C8B-B14F-4D97-AF65-F5344CB8AC3E}">
        <p14:creationId xmlns:p14="http://schemas.microsoft.com/office/powerpoint/2010/main" val="5096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0BD3-6AAC-9299-BC63-49673A4A3469}"/>
              </a:ext>
            </a:extLst>
          </p:cNvPr>
          <p:cNvSpPr>
            <a:spLocks noGrp="1"/>
          </p:cNvSpPr>
          <p:nvPr>
            <p:ph type="title"/>
          </p:nvPr>
        </p:nvSpPr>
        <p:spPr>
          <a:xfrm>
            <a:off x="385763" y="502285"/>
            <a:ext cx="11806237" cy="1325563"/>
          </a:xfrm>
        </p:spPr>
        <p:txBody>
          <a:bodyPr>
            <a:normAutofit/>
          </a:bodyPr>
          <a:lstStyle/>
          <a:p>
            <a:r>
              <a:rPr lang="en-US" dirty="0">
                <a:latin typeface="Montserrat"/>
              </a:rPr>
              <a:t>The EMPOWER Workplace Charging Project</a:t>
            </a:r>
          </a:p>
        </p:txBody>
      </p:sp>
      <p:sp>
        <p:nvSpPr>
          <p:cNvPr id="3" name="Content Placeholder 2">
            <a:extLst>
              <a:ext uri="{FF2B5EF4-FFF2-40B4-BE49-F238E27FC236}">
                <a16:creationId xmlns:a16="http://schemas.microsoft.com/office/drawing/2014/main" id="{06646D8C-6B33-D7BC-CAE9-5645D4BB97F1}"/>
              </a:ext>
            </a:extLst>
          </p:cNvPr>
          <p:cNvSpPr>
            <a:spLocks noGrp="1"/>
          </p:cNvSpPr>
          <p:nvPr>
            <p:ph sz="half" idx="2"/>
          </p:nvPr>
        </p:nvSpPr>
        <p:spPr>
          <a:xfrm>
            <a:off x="640268" y="2111183"/>
            <a:ext cx="4360861" cy="3241962"/>
          </a:xfrm>
        </p:spPr>
        <p:txBody>
          <a:bodyPr>
            <a:normAutofit/>
          </a:bodyPr>
          <a:lstStyle/>
          <a:p>
            <a:pPr>
              <a:lnSpc>
                <a:spcPct val="100000"/>
              </a:lnSpc>
            </a:pPr>
            <a:r>
              <a:rPr lang="en-US" sz="1800" dirty="0">
                <a:solidFill>
                  <a:srgbClr val="000000"/>
                </a:solidFill>
              </a:rPr>
              <a:t>US Department of Energy-funded, nationwide project</a:t>
            </a:r>
          </a:p>
          <a:p>
            <a:pPr>
              <a:lnSpc>
                <a:spcPct val="100000"/>
              </a:lnSpc>
            </a:pPr>
            <a:r>
              <a:rPr lang="en-US" sz="1800" dirty="0">
                <a:solidFill>
                  <a:srgbClr val="000000"/>
                </a:solidFill>
              </a:rPr>
              <a:t>30+ regional Clean Cities Coalition partners participating nationwide</a:t>
            </a:r>
          </a:p>
          <a:p>
            <a:pPr>
              <a:lnSpc>
                <a:spcPct val="100000"/>
              </a:lnSpc>
            </a:pPr>
            <a:r>
              <a:rPr lang="en-US" sz="1800" dirty="0">
                <a:solidFill>
                  <a:srgbClr val="000000"/>
                </a:solidFill>
              </a:rPr>
              <a:t>Helping workplaces </a:t>
            </a:r>
            <a:r>
              <a:rPr lang="en-US" sz="1800" b="1" dirty="0">
                <a:solidFill>
                  <a:srgbClr val="000000"/>
                </a:solidFill>
              </a:rPr>
              <a:t>realize benefits </a:t>
            </a:r>
            <a:r>
              <a:rPr lang="en-US" sz="1800" dirty="0">
                <a:solidFill>
                  <a:srgbClr val="000000"/>
                </a:solidFill>
              </a:rPr>
              <a:t>and </a:t>
            </a:r>
            <a:r>
              <a:rPr lang="en-US" sz="1800" b="1" dirty="0">
                <a:solidFill>
                  <a:srgbClr val="000000"/>
                </a:solidFill>
              </a:rPr>
              <a:t>tackle barriers </a:t>
            </a:r>
            <a:r>
              <a:rPr lang="en-US" sz="1800" dirty="0">
                <a:solidFill>
                  <a:srgbClr val="000000"/>
                </a:solidFill>
              </a:rPr>
              <a:t>to installing workplace charging!</a:t>
            </a:r>
          </a:p>
        </p:txBody>
      </p:sp>
      <p:sp>
        <p:nvSpPr>
          <p:cNvPr id="8" name="TextBox 7">
            <a:extLst>
              <a:ext uri="{FF2B5EF4-FFF2-40B4-BE49-F238E27FC236}">
                <a16:creationId xmlns:a16="http://schemas.microsoft.com/office/drawing/2014/main" id="{DB4D8E78-473E-5FE4-E11C-936D111476A0}"/>
              </a:ext>
            </a:extLst>
          </p:cNvPr>
          <p:cNvSpPr txBox="1"/>
          <p:nvPr/>
        </p:nvSpPr>
        <p:spPr>
          <a:xfrm>
            <a:off x="6828123" y="5417023"/>
            <a:ext cx="3024186" cy="369332"/>
          </a:xfrm>
          <a:prstGeom prst="rect">
            <a:avLst/>
          </a:prstGeom>
          <a:noFill/>
        </p:spPr>
        <p:txBody>
          <a:bodyPr wrap="square">
            <a:spAutoFit/>
          </a:bodyPr>
          <a:lstStyle/>
          <a:p>
            <a:pPr marL="0" indent="0" algn="ctr">
              <a:buNone/>
            </a:pPr>
            <a:r>
              <a:rPr lang="en-US" sz="1800">
                <a:solidFill>
                  <a:srgbClr val="000000"/>
                </a:solidFill>
                <a:hlinkClick r:id="rId3"/>
              </a:rPr>
              <a:t>www.workplacecharging.com</a:t>
            </a:r>
            <a:r>
              <a:rPr lang="en-US" sz="1800">
                <a:solidFill>
                  <a:srgbClr val="000000"/>
                </a:solidFill>
              </a:rPr>
              <a:t> </a:t>
            </a:r>
          </a:p>
        </p:txBody>
      </p:sp>
      <p:pic>
        <p:nvPicPr>
          <p:cNvPr id="7" name="Picture 6">
            <a:extLst>
              <a:ext uri="{FF2B5EF4-FFF2-40B4-BE49-F238E27FC236}">
                <a16:creationId xmlns:a16="http://schemas.microsoft.com/office/drawing/2014/main" id="{34D8097C-FBBD-D483-BC72-0E30E693DADC}"/>
              </a:ext>
            </a:extLst>
          </p:cNvPr>
          <p:cNvPicPr>
            <a:picLocks noChangeAspect="1"/>
          </p:cNvPicPr>
          <p:nvPr/>
        </p:nvPicPr>
        <p:blipFill>
          <a:blip r:embed="rId4"/>
          <a:stretch>
            <a:fillRect/>
          </a:stretch>
        </p:blipFill>
        <p:spPr>
          <a:xfrm>
            <a:off x="5281271" y="1690688"/>
            <a:ext cx="6630587" cy="3717221"/>
          </a:xfrm>
          <a:prstGeom prst="rect">
            <a:avLst/>
          </a:prstGeom>
        </p:spPr>
      </p:pic>
      <p:pic>
        <p:nvPicPr>
          <p:cNvPr id="10" name="Picture 9">
            <a:extLst>
              <a:ext uri="{FF2B5EF4-FFF2-40B4-BE49-F238E27FC236}">
                <a16:creationId xmlns:a16="http://schemas.microsoft.com/office/drawing/2014/main" id="{9971B80C-F60D-F3DB-663E-7D7168E690A0}"/>
              </a:ext>
            </a:extLst>
          </p:cNvPr>
          <p:cNvPicPr>
            <a:picLocks noChangeAspect="1"/>
          </p:cNvPicPr>
          <p:nvPr/>
        </p:nvPicPr>
        <p:blipFill>
          <a:blip r:embed="rId5"/>
          <a:stretch>
            <a:fillRect/>
          </a:stretch>
        </p:blipFill>
        <p:spPr>
          <a:xfrm>
            <a:off x="9852309" y="4082926"/>
            <a:ext cx="2140171" cy="1783475"/>
          </a:xfrm>
          <a:prstGeom prst="rect">
            <a:avLst/>
          </a:prstGeom>
        </p:spPr>
      </p:pic>
      <p:pic>
        <p:nvPicPr>
          <p:cNvPr id="1026" name="Picture 2" descr="Smart Electric Power Alliance | SEPA">
            <a:extLst>
              <a:ext uri="{FF2B5EF4-FFF2-40B4-BE49-F238E27FC236}">
                <a16:creationId xmlns:a16="http://schemas.microsoft.com/office/drawing/2014/main" id="{56F8CE81-E553-B3B4-99F6-BA5255F7E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895" y="6026571"/>
            <a:ext cx="965200" cy="809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F International - Wikipedia">
            <a:extLst>
              <a:ext uri="{FF2B5EF4-FFF2-40B4-BE49-F238E27FC236}">
                <a16:creationId xmlns:a16="http://schemas.microsoft.com/office/drawing/2014/main" id="{5726FE86-33A5-C74E-B118-A91ADDEAB5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6619" y="6172191"/>
            <a:ext cx="802996" cy="517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deo Group">
            <a:extLst>
              <a:ext uri="{FF2B5EF4-FFF2-40B4-BE49-F238E27FC236}">
                <a16:creationId xmlns:a16="http://schemas.microsoft.com/office/drawing/2014/main" id="{04C1D93D-D892-BB5B-1F0B-EBD55F8D05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345" b="22806"/>
          <a:stretch/>
        </p:blipFill>
        <p:spPr bwMode="auto">
          <a:xfrm>
            <a:off x="6332137" y="6124255"/>
            <a:ext cx="1380841" cy="597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mley-Horn - Intelligent Transportation Society of Georgia">
            <a:extLst>
              <a:ext uri="{FF2B5EF4-FFF2-40B4-BE49-F238E27FC236}">
                <a16:creationId xmlns:a16="http://schemas.microsoft.com/office/drawing/2014/main" id="{502280C7-539F-F57A-89FB-1C261ADA6D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5504" y="6378932"/>
            <a:ext cx="1016193" cy="2852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kka Kukkonen | LinkedIn">
            <a:extLst>
              <a:ext uri="{FF2B5EF4-FFF2-40B4-BE49-F238E27FC236}">
                <a16:creationId xmlns:a16="http://schemas.microsoft.com/office/drawing/2014/main" id="{19E94CE5-5E58-6A46-75E3-AC2AD1A61D9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250" t="15673" r="5521" b="20500"/>
          <a:stretch/>
        </p:blipFill>
        <p:spPr bwMode="auto">
          <a:xfrm>
            <a:off x="3007836" y="6279502"/>
            <a:ext cx="1324619"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enter for Sustainable Energy | Clean Energy Nonprofit">
            <a:extLst>
              <a:ext uri="{FF2B5EF4-FFF2-40B4-BE49-F238E27FC236}">
                <a16:creationId xmlns:a16="http://schemas.microsoft.com/office/drawing/2014/main" id="{4939BB71-7CC3-E4CA-31BC-5B663124F3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0109" y="6172191"/>
            <a:ext cx="1231287" cy="591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images of buildings and mountains&#10;&#10;Description automatically generated">
            <a:extLst>
              <a:ext uri="{FF2B5EF4-FFF2-40B4-BE49-F238E27FC236}">
                <a16:creationId xmlns:a16="http://schemas.microsoft.com/office/drawing/2014/main" id="{CEB6AE7B-EA3F-745B-5E9A-7DEF26EF06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744" y="6172191"/>
            <a:ext cx="1380842" cy="637901"/>
          </a:xfrm>
          <a:prstGeom prst="rect">
            <a:avLst/>
          </a:prstGeom>
        </p:spPr>
      </p:pic>
      <p:pic>
        <p:nvPicPr>
          <p:cNvPr id="1038" name="Picture 14" descr="Cerritos College - YouTube">
            <a:extLst>
              <a:ext uri="{FF2B5EF4-FFF2-40B4-BE49-F238E27FC236}">
                <a16:creationId xmlns:a16="http://schemas.microsoft.com/office/drawing/2014/main" id="{DF12BF84-BF67-9265-E80F-C6075BB948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68775" y="6137801"/>
            <a:ext cx="630777" cy="6307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oicing Opposition: Coalition Seeks to Save DOE Clean Cities Program - NGT  News">
            <a:extLst>
              <a:ext uri="{FF2B5EF4-FFF2-40B4-BE49-F238E27FC236}">
                <a16:creationId xmlns:a16="http://schemas.microsoft.com/office/drawing/2014/main" id="{AFB9526F-F0B1-BB91-734B-3410822AAD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5737" y="6211659"/>
            <a:ext cx="653144" cy="43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59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0BD3-6AAC-9299-BC63-49673A4A3469}"/>
              </a:ext>
            </a:extLst>
          </p:cNvPr>
          <p:cNvSpPr>
            <a:spLocks noGrp="1"/>
          </p:cNvSpPr>
          <p:nvPr>
            <p:ph type="title"/>
          </p:nvPr>
        </p:nvSpPr>
        <p:spPr>
          <a:xfrm>
            <a:off x="385763" y="365125"/>
            <a:ext cx="11806237" cy="1325563"/>
          </a:xfrm>
        </p:spPr>
        <p:txBody>
          <a:bodyPr>
            <a:normAutofit/>
          </a:bodyPr>
          <a:lstStyle/>
          <a:p>
            <a:r>
              <a:rPr lang="en-US" dirty="0">
                <a:latin typeface="Montserrat"/>
              </a:rPr>
              <a:t>Energy and Environmental Justice</a:t>
            </a:r>
          </a:p>
        </p:txBody>
      </p:sp>
      <p:sp>
        <p:nvSpPr>
          <p:cNvPr id="3" name="Content Placeholder 2">
            <a:extLst>
              <a:ext uri="{FF2B5EF4-FFF2-40B4-BE49-F238E27FC236}">
                <a16:creationId xmlns:a16="http://schemas.microsoft.com/office/drawing/2014/main" id="{06646D8C-6B33-D7BC-CAE9-5645D4BB97F1}"/>
              </a:ext>
            </a:extLst>
          </p:cNvPr>
          <p:cNvSpPr>
            <a:spLocks noGrp="1"/>
          </p:cNvSpPr>
          <p:nvPr>
            <p:ph sz="half" idx="2"/>
          </p:nvPr>
        </p:nvSpPr>
        <p:spPr>
          <a:xfrm>
            <a:off x="490916" y="1969790"/>
            <a:ext cx="5605084" cy="3720658"/>
          </a:xfrm>
        </p:spPr>
        <p:txBody>
          <a:bodyPr>
            <a:normAutofit/>
          </a:bodyPr>
          <a:lstStyle/>
          <a:p>
            <a:pPr>
              <a:lnSpc>
                <a:spcPct val="100000"/>
              </a:lnSpc>
            </a:pPr>
            <a:r>
              <a:rPr lang="en-US" sz="2200" dirty="0">
                <a:solidFill>
                  <a:srgbClr val="000000"/>
                </a:solidFill>
              </a:rPr>
              <a:t>EMPOWER is the first and only equity-focused, nationwide charging project</a:t>
            </a:r>
          </a:p>
          <a:p>
            <a:pPr>
              <a:lnSpc>
                <a:spcPct val="100000"/>
              </a:lnSpc>
            </a:pPr>
            <a:r>
              <a:rPr lang="en-US" sz="2200" dirty="0"/>
              <a:t>Our EEJ Action plan a</a:t>
            </a:r>
            <a:r>
              <a:rPr lang="en-US" sz="2200" dirty="0">
                <a:solidFill>
                  <a:srgbClr val="000000"/>
                </a:solidFill>
              </a:rPr>
              <a:t>ligns with the White House’s Justice40 Initiative</a:t>
            </a:r>
          </a:p>
          <a:p>
            <a:pPr>
              <a:lnSpc>
                <a:spcPct val="100000"/>
              </a:lnSpc>
            </a:pPr>
            <a:r>
              <a:rPr lang="en-US" sz="2200" dirty="0"/>
              <a:t>Our goal: </a:t>
            </a:r>
            <a:r>
              <a:rPr lang="en-US" sz="2200" b="0" i="0" u="none" strike="noStrike" dirty="0">
                <a:solidFill>
                  <a:srgbClr val="242424"/>
                </a:solidFill>
                <a:effectLst/>
                <a:latin typeface="Open Sans" panose="020B0606030504020204" pitchFamily="34" charset="0"/>
              </a:rPr>
              <a:t>Direct </a:t>
            </a:r>
            <a:r>
              <a:rPr lang="en-US" sz="2200" b="1" i="0" u="none" strike="noStrike" dirty="0">
                <a:solidFill>
                  <a:srgbClr val="242424"/>
                </a:solidFill>
                <a:effectLst/>
                <a:latin typeface="Open Sans" panose="020B0606030504020204" pitchFamily="34" charset="0"/>
              </a:rPr>
              <a:t>at least 40%</a:t>
            </a:r>
            <a:r>
              <a:rPr lang="en-US" sz="2200" b="0" i="0" u="none" strike="noStrike" dirty="0">
                <a:solidFill>
                  <a:srgbClr val="242424"/>
                </a:solidFill>
                <a:effectLst/>
                <a:latin typeface="Open Sans" panose="020B0606030504020204" pitchFamily="34" charset="0"/>
              </a:rPr>
              <a:t> of all project benefits to workplaces located in, or employing members of, historically disinvested or pollution-overburdened communities.</a:t>
            </a:r>
            <a:endParaRPr lang="en-US" sz="2200" dirty="0">
              <a:solidFill>
                <a:srgbClr val="000000"/>
              </a:solidFill>
            </a:endParaRPr>
          </a:p>
        </p:txBody>
      </p:sp>
      <p:pic>
        <p:nvPicPr>
          <p:cNvPr id="5" name="Picture 4">
            <a:extLst>
              <a:ext uri="{FF2B5EF4-FFF2-40B4-BE49-F238E27FC236}">
                <a16:creationId xmlns:a16="http://schemas.microsoft.com/office/drawing/2014/main" id="{A13F713A-7E3E-534D-8FC3-1EFFED4B0445}"/>
              </a:ext>
            </a:extLst>
          </p:cNvPr>
          <p:cNvPicPr>
            <a:picLocks noChangeAspect="1"/>
          </p:cNvPicPr>
          <p:nvPr/>
        </p:nvPicPr>
        <p:blipFill>
          <a:blip r:embed="rId3"/>
          <a:stretch>
            <a:fillRect/>
          </a:stretch>
        </p:blipFill>
        <p:spPr>
          <a:xfrm>
            <a:off x="6461289" y="1969790"/>
            <a:ext cx="5090443" cy="3394689"/>
          </a:xfrm>
          <a:prstGeom prst="rect">
            <a:avLst/>
          </a:prstGeom>
        </p:spPr>
      </p:pic>
    </p:spTree>
    <p:extLst>
      <p:ext uri="{BB962C8B-B14F-4D97-AF65-F5344CB8AC3E}">
        <p14:creationId xmlns:p14="http://schemas.microsoft.com/office/powerpoint/2010/main" val="3089594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27C7-67EB-3E08-0D46-D37ECC1B30F1}"/>
              </a:ext>
            </a:extLst>
          </p:cNvPr>
          <p:cNvSpPr>
            <a:spLocks noGrp="1"/>
          </p:cNvSpPr>
          <p:nvPr>
            <p:ph type="title"/>
          </p:nvPr>
        </p:nvSpPr>
        <p:spPr>
          <a:xfrm>
            <a:off x="839787" y="365125"/>
            <a:ext cx="10865886" cy="1325563"/>
          </a:xfrm>
        </p:spPr>
        <p:txBody>
          <a:bodyPr>
            <a:normAutofit/>
          </a:bodyPr>
          <a:lstStyle/>
          <a:p>
            <a:r>
              <a:rPr lang="en-US">
                <a:latin typeface="Montserrat"/>
              </a:rPr>
              <a:t>Why Join EMPOWER? Resources.</a:t>
            </a:r>
            <a:endParaRPr lang="en-US"/>
          </a:p>
        </p:txBody>
      </p:sp>
      <p:sp>
        <p:nvSpPr>
          <p:cNvPr id="3" name="Content Placeholder 2">
            <a:extLst>
              <a:ext uri="{FF2B5EF4-FFF2-40B4-BE49-F238E27FC236}">
                <a16:creationId xmlns:a16="http://schemas.microsoft.com/office/drawing/2014/main" id="{151C34BD-9730-66E9-65B5-2AE32E44201F}"/>
              </a:ext>
            </a:extLst>
          </p:cNvPr>
          <p:cNvSpPr>
            <a:spLocks noGrp="1"/>
          </p:cNvSpPr>
          <p:nvPr>
            <p:ph sz="half" idx="2"/>
          </p:nvPr>
        </p:nvSpPr>
        <p:spPr>
          <a:xfrm>
            <a:off x="839787" y="1873567"/>
            <a:ext cx="5698173" cy="4865561"/>
          </a:xfrm>
        </p:spPr>
        <p:txBody>
          <a:bodyPr vert="horz" lIns="91440" tIns="45720" rIns="91440" bIns="45720" rtlCol="0" anchor="t">
            <a:normAutofit/>
          </a:bodyPr>
          <a:lstStyle/>
          <a:p>
            <a:r>
              <a:rPr lang="en-US" sz="2200" dirty="0">
                <a:latin typeface="Open Sans"/>
                <a:ea typeface="Open Sans"/>
                <a:cs typeface="Open Sans"/>
              </a:rPr>
              <a:t>Access to personalized workplace charging coaching from our Clean Cities Coaches </a:t>
            </a:r>
            <a:endParaRPr lang="en-US" sz="2200" dirty="0"/>
          </a:p>
          <a:p>
            <a:r>
              <a:rPr lang="en-US" sz="2200" dirty="0">
                <a:latin typeface="Open Sans"/>
                <a:ea typeface="Open Sans"/>
                <a:cs typeface="Open Sans"/>
              </a:rPr>
              <a:t>Learn about incentives both local and nationwide to help fund your project</a:t>
            </a:r>
            <a:endParaRPr lang="en-US" sz="2200" dirty="0"/>
          </a:p>
          <a:p>
            <a:r>
              <a:rPr lang="en-US" sz="2200" dirty="0">
                <a:latin typeface="Open Sans"/>
                <a:ea typeface="Open Sans"/>
                <a:cs typeface="Open Sans"/>
              </a:rPr>
              <a:t>Your local Clean Cities Coalition Coach will be there with you every step of the way.</a:t>
            </a:r>
          </a:p>
          <a:p>
            <a:r>
              <a:rPr lang="en-US" sz="2200" dirty="0">
                <a:latin typeface="Open Sans"/>
                <a:ea typeface="Open Sans"/>
                <a:cs typeface="Open Sans"/>
              </a:rPr>
              <a:t>Access to project resources and tools:</a:t>
            </a:r>
          </a:p>
          <a:p>
            <a:pPr lvl="1"/>
            <a:r>
              <a:rPr lang="en-US" sz="2200" dirty="0">
                <a:latin typeface="Open Sans"/>
                <a:ea typeface="Open Sans"/>
                <a:cs typeface="Open Sans"/>
              </a:rPr>
              <a:t>Workplace charging pocket guide</a:t>
            </a:r>
          </a:p>
          <a:p>
            <a:pPr lvl="1"/>
            <a:r>
              <a:rPr lang="en-US" sz="2200" dirty="0">
                <a:latin typeface="Open Sans"/>
                <a:ea typeface="Open Sans"/>
                <a:cs typeface="Open Sans"/>
              </a:rPr>
              <a:t>Equipment selection guides</a:t>
            </a:r>
          </a:p>
          <a:p>
            <a:pPr lvl="1"/>
            <a:r>
              <a:rPr lang="en-US" sz="2200" dirty="0">
                <a:latin typeface="Open Sans"/>
                <a:ea typeface="Open Sans"/>
                <a:cs typeface="Open Sans"/>
              </a:rPr>
              <a:t>How to handle metering and payment</a:t>
            </a:r>
          </a:p>
        </p:txBody>
      </p:sp>
      <p:pic>
        <p:nvPicPr>
          <p:cNvPr id="11" name="Picture 10">
            <a:extLst>
              <a:ext uri="{FF2B5EF4-FFF2-40B4-BE49-F238E27FC236}">
                <a16:creationId xmlns:a16="http://schemas.microsoft.com/office/drawing/2014/main" id="{25DBC511-793A-76CE-15BD-5D4F1424E40C}"/>
              </a:ext>
            </a:extLst>
          </p:cNvPr>
          <p:cNvPicPr>
            <a:picLocks noChangeAspect="1"/>
          </p:cNvPicPr>
          <p:nvPr/>
        </p:nvPicPr>
        <p:blipFill rotWithShape="1">
          <a:blip r:embed="rId3"/>
          <a:srcRect r="21085"/>
          <a:stretch/>
        </p:blipFill>
        <p:spPr>
          <a:xfrm>
            <a:off x="6665976" y="1974151"/>
            <a:ext cx="5202936" cy="3646655"/>
          </a:xfrm>
          <a:prstGeom prst="rect">
            <a:avLst/>
          </a:prstGeom>
        </p:spPr>
      </p:pic>
    </p:spTree>
    <p:extLst>
      <p:ext uri="{BB962C8B-B14F-4D97-AF65-F5344CB8AC3E}">
        <p14:creationId xmlns:p14="http://schemas.microsoft.com/office/powerpoint/2010/main" val="342018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0BD3-6AAC-9299-BC63-49673A4A3469}"/>
              </a:ext>
            </a:extLst>
          </p:cNvPr>
          <p:cNvSpPr>
            <a:spLocks noGrp="1"/>
          </p:cNvSpPr>
          <p:nvPr>
            <p:ph type="title"/>
          </p:nvPr>
        </p:nvSpPr>
        <p:spPr>
          <a:xfrm>
            <a:off x="598570" y="488484"/>
            <a:ext cx="5930385" cy="1325563"/>
          </a:xfrm>
        </p:spPr>
        <p:txBody>
          <a:bodyPr>
            <a:normAutofit/>
          </a:bodyPr>
          <a:lstStyle/>
          <a:p>
            <a:r>
              <a:rPr lang="en-US"/>
              <a:t>Gain access to useful resources</a:t>
            </a:r>
            <a:endParaRPr lang="en-US" sz="2000" b="0"/>
          </a:p>
        </p:txBody>
      </p:sp>
      <p:pic>
        <p:nvPicPr>
          <p:cNvPr id="5" name="Picture 4">
            <a:extLst>
              <a:ext uri="{FF2B5EF4-FFF2-40B4-BE49-F238E27FC236}">
                <a16:creationId xmlns:a16="http://schemas.microsoft.com/office/drawing/2014/main" id="{CF438012-8BA8-9067-B37C-74112DE45374}"/>
              </a:ext>
            </a:extLst>
          </p:cNvPr>
          <p:cNvPicPr>
            <a:picLocks noChangeAspect="1"/>
          </p:cNvPicPr>
          <p:nvPr/>
        </p:nvPicPr>
        <p:blipFill>
          <a:blip r:embed="rId3"/>
          <a:stretch>
            <a:fillRect/>
          </a:stretch>
        </p:blipFill>
        <p:spPr>
          <a:xfrm>
            <a:off x="8534401" y="213608"/>
            <a:ext cx="3179868" cy="6179151"/>
          </a:xfrm>
          <a:prstGeom prst="rect">
            <a:avLst/>
          </a:prstGeom>
        </p:spPr>
      </p:pic>
      <p:pic>
        <p:nvPicPr>
          <p:cNvPr id="4" name="Picture 3">
            <a:extLst>
              <a:ext uri="{FF2B5EF4-FFF2-40B4-BE49-F238E27FC236}">
                <a16:creationId xmlns:a16="http://schemas.microsoft.com/office/drawing/2014/main" id="{3E838ED3-40D5-61EC-87AD-4D1D7BA69E8B}"/>
              </a:ext>
            </a:extLst>
          </p:cNvPr>
          <p:cNvPicPr>
            <a:picLocks noChangeAspect="1"/>
          </p:cNvPicPr>
          <p:nvPr/>
        </p:nvPicPr>
        <p:blipFill rotWithShape="1">
          <a:blip r:embed="rId4"/>
          <a:srcRect b="23338"/>
          <a:stretch/>
        </p:blipFill>
        <p:spPr>
          <a:xfrm>
            <a:off x="550606" y="1814047"/>
            <a:ext cx="7498080" cy="2811818"/>
          </a:xfrm>
          <a:prstGeom prst="rect">
            <a:avLst/>
          </a:prstGeom>
        </p:spPr>
      </p:pic>
      <p:sp>
        <p:nvSpPr>
          <p:cNvPr id="6" name="Content Placeholder 2">
            <a:extLst>
              <a:ext uri="{FF2B5EF4-FFF2-40B4-BE49-F238E27FC236}">
                <a16:creationId xmlns:a16="http://schemas.microsoft.com/office/drawing/2014/main" id="{2357FF9B-978F-3337-C9B6-33D8F70163D2}"/>
              </a:ext>
            </a:extLst>
          </p:cNvPr>
          <p:cNvSpPr>
            <a:spLocks noGrp="1"/>
          </p:cNvSpPr>
          <p:nvPr>
            <p:ph sz="half" idx="2"/>
          </p:nvPr>
        </p:nvSpPr>
        <p:spPr>
          <a:xfrm>
            <a:off x="875515" y="4901184"/>
            <a:ext cx="6384821" cy="1709928"/>
          </a:xfrm>
        </p:spPr>
        <p:txBody>
          <a:bodyPr vert="horz" lIns="91440" tIns="45720" rIns="91440" bIns="45720" rtlCol="0" anchor="t">
            <a:normAutofit/>
          </a:bodyPr>
          <a:lstStyle/>
          <a:p>
            <a:pPr marL="0" indent="0">
              <a:buNone/>
            </a:pPr>
            <a:r>
              <a:rPr lang="en-US" sz="2400" dirty="0">
                <a:latin typeface="Open Sans"/>
                <a:ea typeface="Open Sans"/>
                <a:cs typeface="Open Sans"/>
              </a:rPr>
              <a:t>Visit our Resource Hub to learn more about our detailed, approachable resources that will help you become a workplace charging expert!</a:t>
            </a:r>
          </a:p>
        </p:txBody>
      </p:sp>
    </p:spTree>
    <p:extLst>
      <p:ext uri="{BB962C8B-B14F-4D97-AF65-F5344CB8AC3E}">
        <p14:creationId xmlns:p14="http://schemas.microsoft.com/office/powerpoint/2010/main" val="2957727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27C7-67EB-3E08-0D46-D37ECC1B30F1}"/>
              </a:ext>
            </a:extLst>
          </p:cNvPr>
          <p:cNvSpPr>
            <a:spLocks noGrp="1"/>
          </p:cNvSpPr>
          <p:nvPr>
            <p:ph type="title"/>
          </p:nvPr>
        </p:nvSpPr>
        <p:spPr>
          <a:xfrm>
            <a:off x="839787" y="365125"/>
            <a:ext cx="10865886" cy="1325563"/>
          </a:xfrm>
        </p:spPr>
        <p:txBody>
          <a:bodyPr>
            <a:normAutofit/>
          </a:bodyPr>
          <a:lstStyle/>
          <a:p>
            <a:r>
              <a:rPr lang="en-US">
                <a:latin typeface="Montserrat"/>
              </a:rPr>
              <a:t>Why Join EMPOWER? Recognition.</a:t>
            </a:r>
            <a:endParaRPr lang="en-US"/>
          </a:p>
        </p:txBody>
      </p:sp>
      <p:sp>
        <p:nvSpPr>
          <p:cNvPr id="3" name="Content Placeholder 2">
            <a:extLst>
              <a:ext uri="{FF2B5EF4-FFF2-40B4-BE49-F238E27FC236}">
                <a16:creationId xmlns:a16="http://schemas.microsoft.com/office/drawing/2014/main" id="{151C34BD-9730-66E9-65B5-2AE32E44201F}"/>
              </a:ext>
            </a:extLst>
          </p:cNvPr>
          <p:cNvSpPr>
            <a:spLocks noGrp="1"/>
          </p:cNvSpPr>
          <p:nvPr>
            <p:ph sz="half" idx="2"/>
          </p:nvPr>
        </p:nvSpPr>
        <p:spPr>
          <a:xfrm>
            <a:off x="632648" y="1918299"/>
            <a:ext cx="5640082" cy="4701640"/>
          </a:xfrm>
        </p:spPr>
        <p:txBody>
          <a:bodyPr>
            <a:normAutofit/>
          </a:bodyPr>
          <a:lstStyle/>
          <a:p>
            <a:r>
              <a:rPr lang="en-US" sz="2400" dirty="0"/>
              <a:t>Recognition locally and nationally for workplace EV success stories</a:t>
            </a:r>
          </a:p>
          <a:p>
            <a:pPr lvl="1"/>
            <a:r>
              <a:rPr lang="en-US" sz="2400" dirty="0"/>
              <a:t>Your logo featured on our website</a:t>
            </a:r>
          </a:p>
          <a:p>
            <a:pPr lvl="1"/>
            <a:r>
              <a:rPr lang="en-US" sz="2400" dirty="0"/>
              <a:t>A certificate to display in your office</a:t>
            </a:r>
          </a:p>
          <a:p>
            <a:pPr lvl="1"/>
            <a:r>
              <a:rPr lang="en-US" sz="2400" dirty="0"/>
              <a:t>Get your story featured on social media or other media outlets</a:t>
            </a:r>
          </a:p>
          <a:p>
            <a:pPr lvl="1"/>
            <a:endParaRPr lang="en-US" dirty="0"/>
          </a:p>
        </p:txBody>
      </p:sp>
      <p:sp>
        <p:nvSpPr>
          <p:cNvPr id="5" name="Rectangle 4">
            <a:extLst>
              <a:ext uri="{FF2B5EF4-FFF2-40B4-BE49-F238E27FC236}">
                <a16:creationId xmlns:a16="http://schemas.microsoft.com/office/drawing/2014/main" id="{ACAACABC-EAEE-D5D9-CB33-B51BFE86318F}"/>
              </a:ext>
            </a:extLst>
          </p:cNvPr>
          <p:cNvSpPr/>
          <p:nvPr/>
        </p:nvSpPr>
        <p:spPr>
          <a:xfrm>
            <a:off x="8128746" y="3107516"/>
            <a:ext cx="1852614" cy="14192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4369D49-9AAA-F83C-0F4E-40FF9EC3D474}"/>
              </a:ext>
            </a:extLst>
          </p:cNvPr>
          <p:cNvPicPr>
            <a:picLocks noChangeAspect="1"/>
          </p:cNvPicPr>
          <p:nvPr/>
        </p:nvPicPr>
        <p:blipFill>
          <a:blip r:embed="rId3"/>
          <a:stretch>
            <a:fillRect/>
          </a:stretch>
        </p:blipFill>
        <p:spPr>
          <a:xfrm>
            <a:off x="7369596" y="3275660"/>
            <a:ext cx="1722037" cy="246221"/>
          </a:xfrm>
          <a:prstGeom prst="rect">
            <a:avLst/>
          </a:prstGeom>
        </p:spPr>
      </p:pic>
      <p:pic>
        <p:nvPicPr>
          <p:cNvPr id="9" name="Picture 8">
            <a:extLst>
              <a:ext uri="{FF2B5EF4-FFF2-40B4-BE49-F238E27FC236}">
                <a16:creationId xmlns:a16="http://schemas.microsoft.com/office/drawing/2014/main" id="{EEB318EF-CDB8-8E70-FC66-CFF48D16CF3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Lst>
          </a:blip>
          <a:srcRect t="1178"/>
          <a:stretch/>
        </p:blipFill>
        <p:spPr>
          <a:xfrm>
            <a:off x="6383651" y="1690688"/>
            <a:ext cx="5415963" cy="3987104"/>
          </a:xfrm>
          <a:prstGeom prst="rect">
            <a:avLst/>
          </a:prstGeom>
          <a:effectLst/>
        </p:spPr>
      </p:pic>
    </p:spTree>
    <p:extLst>
      <p:ext uri="{BB962C8B-B14F-4D97-AF65-F5344CB8AC3E}">
        <p14:creationId xmlns:p14="http://schemas.microsoft.com/office/powerpoint/2010/main" val="254825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 Diagonal Corner Rectangle 37">
            <a:extLst>
              <a:ext uri="{FF2B5EF4-FFF2-40B4-BE49-F238E27FC236}">
                <a16:creationId xmlns:a16="http://schemas.microsoft.com/office/drawing/2014/main" id="{E766B1BB-4FFF-C888-5B9F-66382DD8118F}"/>
              </a:ext>
            </a:extLst>
          </p:cNvPr>
          <p:cNvSpPr/>
          <p:nvPr/>
        </p:nvSpPr>
        <p:spPr>
          <a:xfrm>
            <a:off x="6722146" y="1843079"/>
            <a:ext cx="2150918" cy="4491903"/>
          </a:xfrm>
          <a:prstGeom prst="round2DiagRect">
            <a:avLst/>
          </a:prstGeom>
          <a:solidFill>
            <a:schemeClr val="accent2">
              <a:alpha val="308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a:extLst>
              <a:ext uri="{FF2B5EF4-FFF2-40B4-BE49-F238E27FC236}">
                <a16:creationId xmlns:a16="http://schemas.microsoft.com/office/drawing/2014/main" id="{0E71EE87-7DFC-6966-4242-E427CE967616}"/>
              </a:ext>
            </a:extLst>
          </p:cNvPr>
          <p:cNvSpPr/>
          <p:nvPr/>
        </p:nvSpPr>
        <p:spPr>
          <a:xfrm>
            <a:off x="3738314" y="1843079"/>
            <a:ext cx="2150918" cy="4491903"/>
          </a:xfrm>
          <a:prstGeom prst="round2DiagRect">
            <a:avLst/>
          </a:prstGeom>
          <a:solidFill>
            <a:schemeClr val="accent2">
              <a:alpha val="308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 Diagonal Corner Rectangle 34">
            <a:extLst>
              <a:ext uri="{FF2B5EF4-FFF2-40B4-BE49-F238E27FC236}">
                <a16:creationId xmlns:a16="http://schemas.microsoft.com/office/drawing/2014/main" id="{2CD284FD-949A-9F97-2D2D-1691FEFC6680}"/>
              </a:ext>
            </a:extLst>
          </p:cNvPr>
          <p:cNvSpPr/>
          <p:nvPr/>
        </p:nvSpPr>
        <p:spPr>
          <a:xfrm>
            <a:off x="558734" y="1843080"/>
            <a:ext cx="2150918" cy="4491903"/>
          </a:xfrm>
          <a:prstGeom prst="round2DiagRect">
            <a:avLst/>
          </a:prstGeom>
          <a:solidFill>
            <a:schemeClr val="accent2">
              <a:alpha val="308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A4D9F-195D-139D-EF3E-58F191C1A401}"/>
              </a:ext>
            </a:extLst>
          </p:cNvPr>
          <p:cNvSpPr>
            <a:spLocks noGrp="1"/>
          </p:cNvSpPr>
          <p:nvPr>
            <p:ph type="title"/>
          </p:nvPr>
        </p:nvSpPr>
        <p:spPr/>
        <p:txBody>
          <a:bodyPr/>
          <a:lstStyle/>
          <a:p>
            <a:r>
              <a:rPr lang="en-US" dirty="0"/>
              <a:t>Welcome to our Speakers</a:t>
            </a:r>
          </a:p>
        </p:txBody>
      </p:sp>
      <p:sp>
        <p:nvSpPr>
          <p:cNvPr id="5" name="Round Diagonal Corner Rectangle 4">
            <a:extLst>
              <a:ext uri="{FF2B5EF4-FFF2-40B4-BE49-F238E27FC236}">
                <a16:creationId xmlns:a16="http://schemas.microsoft.com/office/drawing/2014/main" id="{A815FF7A-056A-1D13-D236-396DC4D3BE97}"/>
              </a:ext>
            </a:extLst>
          </p:cNvPr>
          <p:cNvSpPr/>
          <p:nvPr/>
        </p:nvSpPr>
        <p:spPr>
          <a:xfrm>
            <a:off x="406334" y="1690680"/>
            <a:ext cx="2150918" cy="4491903"/>
          </a:xfrm>
          <a:prstGeom prst="round2DiagRect">
            <a:avLst/>
          </a:prstGeom>
          <a:solidFill>
            <a:schemeClr val="accent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200F29E-7464-5F4E-6A07-D8E7DA0C6330}"/>
              </a:ext>
            </a:extLst>
          </p:cNvPr>
          <p:cNvGrpSpPr/>
          <p:nvPr/>
        </p:nvGrpSpPr>
        <p:grpSpPr>
          <a:xfrm>
            <a:off x="406334" y="4343372"/>
            <a:ext cx="2150918" cy="1244385"/>
            <a:chOff x="406334" y="4062844"/>
            <a:chExt cx="2150918" cy="1244385"/>
          </a:xfrm>
        </p:grpSpPr>
        <p:sp>
          <p:nvSpPr>
            <p:cNvPr id="15" name="Rectangle 14">
              <a:extLst>
                <a:ext uri="{FF2B5EF4-FFF2-40B4-BE49-F238E27FC236}">
                  <a16:creationId xmlns:a16="http://schemas.microsoft.com/office/drawing/2014/main" id="{9DECDF9B-EF93-C984-668A-9D8EDE70ACC0}"/>
                </a:ext>
              </a:extLst>
            </p:cNvPr>
            <p:cNvSpPr/>
            <p:nvPr/>
          </p:nvSpPr>
          <p:spPr>
            <a:xfrm>
              <a:off x="406334" y="4062844"/>
              <a:ext cx="2150918" cy="1244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E47825D-B69C-E992-8550-9880235250D7}"/>
                </a:ext>
              </a:extLst>
            </p:cNvPr>
            <p:cNvPicPr>
              <a:picLocks noChangeAspect="1"/>
            </p:cNvPicPr>
            <p:nvPr/>
          </p:nvPicPr>
          <p:blipFill>
            <a:blip r:embed="rId2"/>
            <a:stretch>
              <a:fillRect/>
            </a:stretch>
          </p:blipFill>
          <p:spPr>
            <a:xfrm>
              <a:off x="573513" y="4104408"/>
              <a:ext cx="1739900" cy="1155700"/>
            </a:xfrm>
            <a:prstGeom prst="rect">
              <a:avLst/>
            </a:prstGeom>
            <a:ln>
              <a:noFill/>
            </a:ln>
          </p:spPr>
        </p:pic>
      </p:grpSp>
      <p:sp>
        <p:nvSpPr>
          <p:cNvPr id="6" name="Round Diagonal Corner Rectangle 5">
            <a:extLst>
              <a:ext uri="{FF2B5EF4-FFF2-40B4-BE49-F238E27FC236}">
                <a16:creationId xmlns:a16="http://schemas.microsoft.com/office/drawing/2014/main" id="{4A1D7CE4-EC7C-7369-EF77-84EE3A49B94A}"/>
              </a:ext>
            </a:extLst>
          </p:cNvPr>
          <p:cNvSpPr/>
          <p:nvPr/>
        </p:nvSpPr>
        <p:spPr>
          <a:xfrm>
            <a:off x="3582108" y="1690681"/>
            <a:ext cx="2150918" cy="4491903"/>
          </a:xfrm>
          <a:prstGeom prst="round2DiagRect">
            <a:avLst/>
          </a:prstGeom>
          <a:solidFill>
            <a:schemeClr val="accent2">
              <a:alpha val="850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CC060845-F10D-2E7C-8B02-C2C77A85A8E0}"/>
              </a:ext>
            </a:extLst>
          </p:cNvPr>
          <p:cNvGrpSpPr/>
          <p:nvPr/>
        </p:nvGrpSpPr>
        <p:grpSpPr>
          <a:xfrm>
            <a:off x="3582108" y="4524850"/>
            <a:ext cx="2150918" cy="875872"/>
            <a:chOff x="3582108" y="4291443"/>
            <a:chExt cx="2150918" cy="875872"/>
          </a:xfrm>
        </p:grpSpPr>
        <p:sp>
          <p:nvSpPr>
            <p:cNvPr id="14" name="Rectangle 13">
              <a:extLst>
                <a:ext uri="{FF2B5EF4-FFF2-40B4-BE49-F238E27FC236}">
                  <a16:creationId xmlns:a16="http://schemas.microsoft.com/office/drawing/2014/main" id="{D01EC390-25AA-C84E-8458-71C7A68881FE}"/>
                </a:ext>
              </a:extLst>
            </p:cNvPr>
            <p:cNvSpPr/>
            <p:nvPr/>
          </p:nvSpPr>
          <p:spPr>
            <a:xfrm>
              <a:off x="3582108" y="4291443"/>
              <a:ext cx="2150918" cy="875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6F5802-AA06-A531-9183-198985289F23}"/>
                </a:ext>
              </a:extLst>
            </p:cNvPr>
            <p:cNvPicPr>
              <a:picLocks noChangeAspect="1"/>
            </p:cNvPicPr>
            <p:nvPr/>
          </p:nvPicPr>
          <p:blipFill>
            <a:blip r:embed="rId3"/>
            <a:stretch>
              <a:fillRect/>
            </a:stretch>
          </p:blipFill>
          <p:spPr>
            <a:xfrm>
              <a:off x="3801818" y="4493192"/>
              <a:ext cx="1711497" cy="472373"/>
            </a:xfrm>
            <a:prstGeom prst="rect">
              <a:avLst/>
            </a:prstGeom>
            <a:ln>
              <a:noFill/>
            </a:ln>
          </p:spPr>
        </p:pic>
      </p:grpSp>
      <p:grpSp>
        <p:nvGrpSpPr>
          <p:cNvPr id="22" name="Group 21">
            <a:extLst>
              <a:ext uri="{FF2B5EF4-FFF2-40B4-BE49-F238E27FC236}">
                <a16:creationId xmlns:a16="http://schemas.microsoft.com/office/drawing/2014/main" id="{28674F39-CAF1-90F0-33AB-99F4756051C5}"/>
              </a:ext>
            </a:extLst>
          </p:cNvPr>
          <p:cNvGrpSpPr/>
          <p:nvPr/>
        </p:nvGrpSpPr>
        <p:grpSpPr>
          <a:xfrm>
            <a:off x="6581088" y="1690681"/>
            <a:ext cx="2150918" cy="4491903"/>
            <a:chOff x="7479509" y="1586774"/>
            <a:chExt cx="2150918" cy="4491903"/>
          </a:xfrm>
        </p:grpSpPr>
        <p:sp>
          <p:nvSpPr>
            <p:cNvPr id="8" name="Round Diagonal Corner Rectangle 7">
              <a:extLst>
                <a:ext uri="{FF2B5EF4-FFF2-40B4-BE49-F238E27FC236}">
                  <a16:creationId xmlns:a16="http://schemas.microsoft.com/office/drawing/2014/main" id="{05A44FBA-5814-55B8-3998-04C6ADA7B73A}"/>
                </a:ext>
              </a:extLst>
            </p:cNvPr>
            <p:cNvSpPr/>
            <p:nvPr/>
          </p:nvSpPr>
          <p:spPr>
            <a:xfrm>
              <a:off x="7479509" y="1586774"/>
              <a:ext cx="2150918" cy="4491903"/>
            </a:xfrm>
            <a:prstGeom prst="round2DiagRect">
              <a:avLst/>
            </a:prstGeom>
            <a:solidFill>
              <a:schemeClr val="accent2">
                <a:alpha val="852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0249A4-92D8-1B37-F795-523C561037FB}"/>
                </a:ext>
              </a:extLst>
            </p:cNvPr>
            <p:cNvSpPr/>
            <p:nvPr/>
          </p:nvSpPr>
          <p:spPr>
            <a:xfrm>
              <a:off x="7479509" y="2234472"/>
              <a:ext cx="2150918" cy="1103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E570927-E9E8-FD52-984B-A48C17FC3780}"/>
                </a:ext>
              </a:extLst>
            </p:cNvPr>
            <p:cNvPicPr>
              <a:picLocks noChangeAspect="1"/>
            </p:cNvPicPr>
            <p:nvPr/>
          </p:nvPicPr>
          <p:blipFill>
            <a:blip r:embed="rId4"/>
            <a:stretch>
              <a:fillRect/>
            </a:stretch>
          </p:blipFill>
          <p:spPr>
            <a:xfrm>
              <a:off x="7569199" y="2289676"/>
              <a:ext cx="1971538" cy="1027845"/>
            </a:xfrm>
            <a:prstGeom prst="rect">
              <a:avLst/>
            </a:prstGeom>
            <a:ln>
              <a:noFill/>
            </a:ln>
          </p:spPr>
        </p:pic>
      </p:grpSp>
      <p:sp>
        <p:nvSpPr>
          <p:cNvPr id="31" name="TextBox 30">
            <a:extLst>
              <a:ext uri="{FF2B5EF4-FFF2-40B4-BE49-F238E27FC236}">
                <a16:creationId xmlns:a16="http://schemas.microsoft.com/office/drawing/2014/main" id="{8E9BE99A-5BE2-E557-F105-5ADF48028A44}"/>
              </a:ext>
            </a:extLst>
          </p:cNvPr>
          <p:cNvSpPr txBox="1"/>
          <p:nvPr/>
        </p:nvSpPr>
        <p:spPr>
          <a:xfrm>
            <a:off x="3597256" y="2606136"/>
            <a:ext cx="2113565" cy="923330"/>
          </a:xfrm>
          <a:prstGeom prst="rect">
            <a:avLst/>
          </a:prstGeom>
          <a:noFill/>
        </p:spPr>
        <p:txBody>
          <a:bodyPr wrap="square" rtlCol="0">
            <a:spAutoFit/>
          </a:bodyPr>
          <a:lstStyle/>
          <a:p>
            <a:pPr algn="ctr"/>
            <a:r>
              <a:rPr lang="en-US" dirty="0"/>
              <a:t>Jessica Stoll</a:t>
            </a:r>
          </a:p>
          <a:p>
            <a:pPr algn="ctr"/>
            <a:endParaRPr lang="en-US" dirty="0"/>
          </a:p>
          <a:p>
            <a:pPr algn="ctr"/>
            <a:r>
              <a:rPr lang="en-US" dirty="0"/>
              <a:t>Program Manager</a:t>
            </a:r>
          </a:p>
        </p:txBody>
      </p:sp>
      <p:grpSp>
        <p:nvGrpSpPr>
          <p:cNvPr id="45" name="Group 44">
            <a:extLst>
              <a:ext uri="{FF2B5EF4-FFF2-40B4-BE49-F238E27FC236}">
                <a16:creationId xmlns:a16="http://schemas.microsoft.com/office/drawing/2014/main" id="{C6777A54-74D2-9122-53B2-B0891D74A285}"/>
              </a:ext>
            </a:extLst>
          </p:cNvPr>
          <p:cNvGrpSpPr/>
          <p:nvPr/>
        </p:nvGrpSpPr>
        <p:grpSpPr>
          <a:xfrm>
            <a:off x="9498795" y="1690679"/>
            <a:ext cx="2316769" cy="4644303"/>
            <a:chOff x="6458976" y="1690679"/>
            <a:chExt cx="2316769" cy="4644303"/>
          </a:xfrm>
        </p:grpSpPr>
        <p:sp>
          <p:nvSpPr>
            <p:cNvPr id="37" name="Round Diagonal Corner Rectangle 36">
              <a:extLst>
                <a:ext uri="{FF2B5EF4-FFF2-40B4-BE49-F238E27FC236}">
                  <a16:creationId xmlns:a16="http://schemas.microsoft.com/office/drawing/2014/main" id="{FC94474F-F8E1-E502-3A52-E09C801EE4E2}"/>
                </a:ext>
              </a:extLst>
            </p:cNvPr>
            <p:cNvSpPr/>
            <p:nvPr/>
          </p:nvSpPr>
          <p:spPr>
            <a:xfrm>
              <a:off x="6624827" y="1843079"/>
              <a:ext cx="2150918" cy="4491903"/>
            </a:xfrm>
            <a:prstGeom prst="round2DiagRect">
              <a:avLst/>
            </a:prstGeom>
            <a:solidFill>
              <a:schemeClr val="accent2">
                <a:alpha val="308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86A146C-602A-9A0B-0341-61488A89FF82}"/>
                </a:ext>
              </a:extLst>
            </p:cNvPr>
            <p:cNvGrpSpPr/>
            <p:nvPr/>
          </p:nvGrpSpPr>
          <p:grpSpPr>
            <a:xfrm>
              <a:off x="6468621" y="1690679"/>
              <a:ext cx="2150918" cy="4491903"/>
              <a:chOff x="4917284" y="1690683"/>
              <a:chExt cx="2150918" cy="4491903"/>
            </a:xfrm>
          </p:grpSpPr>
          <p:sp>
            <p:nvSpPr>
              <p:cNvPr id="23" name="Round Diagonal Corner Rectangle 22">
                <a:extLst>
                  <a:ext uri="{FF2B5EF4-FFF2-40B4-BE49-F238E27FC236}">
                    <a16:creationId xmlns:a16="http://schemas.microsoft.com/office/drawing/2014/main" id="{4FC0649A-9682-B971-A8E5-CAA9AC926FC5}"/>
                  </a:ext>
                </a:extLst>
              </p:cNvPr>
              <p:cNvSpPr/>
              <p:nvPr/>
            </p:nvSpPr>
            <p:spPr>
              <a:xfrm>
                <a:off x="4917284" y="1690683"/>
                <a:ext cx="2150918" cy="4491903"/>
              </a:xfrm>
              <a:prstGeom prst="round2DiagRect">
                <a:avLst/>
              </a:prstGeom>
              <a:solidFill>
                <a:schemeClr val="accent2">
                  <a:alpha val="8499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D1A9DB4-07ED-4922-5076-AC658E6CE66E}"/>
                  </a:ext>
                </a:extLst>
              </p:cNvPr>
              <p:cNvSpPr/>
              <p:nvPr/>
            </p:nvSpPr>
            <p:spPr>
              <a:xfrm>
                <a:off x="4917284" y="2365663"/>
                <a:ext cx="2150918" cy="875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EB720EA-E3CE-43EC-A60F-332F8A12E707}"/>
                  </a:ext>
                </a:extLst>
              </p:cNvPr>
              <p:cNvPicPr>
                <a:picLocks noChangeAspect="1"/>
              </p:cNvPicPr>
              <p:nvPr/>
            </p:nvPicPr>
            <p:blipFill>
              <a:blip r:embed="rId5"/>
              <a:stretch>
                <a:fillRect/>
              </a:stretch>
            </p:blipFill>
            <p:spPr>
              <a:xfrm>
                <a:off x="5018489" y="2606140"/>
                <a:ext cx="1948508" cy="541252"/>
              </a:xfrm>
              <a:prstGeom prst="rect">
                <a:avLst/>
              </a:prstGeom>
              <a:ln>
                <a:noFill/>
              </a:ln>
            </p:spPr>
          </p:pic>
        </p:grpSp>
        <p:sp>
          <p:nvSpPr>
            <p:cNvPr id="32" name="TextBox 31">
              <a:extLst>
                <a:ext uri="{FF2B5EF4-FFF2-40B4-BE49-F238E27FC236}">
                  <a16:creationId xmlns:a16="http://schemas.microsoft.com/office/drawing/2014/main" id="{2FF98B98-075F-5059-CA87-864FA8696957}"/>
                </a:ext>
              </a:extLst>
            </p:cNvPr>
            <p:cNvSpPr txBox="1"/>
            <p:nvPr/>
          </p:nvSpPr>
          <p:spPr>
            <a:xfrm>
              <a:off x="6458976" y="3828421"/>
              <a:ext cx="2150918" cy="1477328"/>
            </a:xfrm>
            <a:prstGeom prst="rect">
              <a:avLst/>
            </a:prstGeom>
            <a:noFill/>
          </p:spPr>
          <p:txBody>
            <a:bodyPr wrap="square" rtlCol="0">
              <a:spAutoFit/>
            </a:bodyPr>
            <a:lstStyle/>
            <a:p>
              <a:pPr algn="ctr"/>
              <a:r>
                <a:rPr lang="en-US" dirty="0"/>
                <a:t>Andrew Byrne</a:t>
              </a:r>
            </a:p>
            <a:p>
              <a:pPr algn="ctr"/>
              <a:endParaRPr lang="en-US" dirty="0"/>
            </a:p>
            <a:p>
              <a:pPr algn="ctr"/>
              <a:r>
                <a:rPr lang="en-US" dirty="0"/>
                <a:t>Director of EV Products and Marketing</a:t>
              </a:r>
            </a:p>
          </p:txBody>
        </p:sp>
      </p:grpSp>
      <p:sp>
        <p:nvSpPr>
          <p:cNvPr id="33" name="TextBox 32">
            <a:extLst>
              <a:ext uri="{FF2B5EF4-FFF2-40B4-BE49-F238E27FC236}">
                <a16:creationId xmlns:a16="http://schemas.microsoft.com/office/drawing/2014/main" id="{DDB7C51F-7CF9-6E8B-C9A0-50CCC9069236}"/>
              </a:ext>
            </a:extLst>
          </p:cNvPr>
          <p:cNvSpPr txBox="1"/>
          <p:nvPr/>
        </p:nvSpPr>
        <p:spPr>
          <a:xfrm>
            <a:off x="6556295" y="3781271"/>
            <a:ext cx="2150916" cy="2308324"/>
          </a:xfrm>
          <a:prstGeom prst="rect">
            <a:avLst/>
          </a:prstGeom>
          <a:noFill/>
        </p:spPr>
        <p:txBody>
          <a:bodyPr wrap="square" rtlCol="0">
            <a:spAutoFit/>
          </a:bodyPr>
          <a:lstStyle/>
          <a:p>
            <a:pPr algn="ctr"/>
            <a:r>
              <a:rPr lang="en-US" dirty="0"/>
              <a:t>Grace Andrews</a:t>
            </a:r>
          </a:p>
          <a:p>
            <a:endParaRPr lang="en-US" dirty="0"/>
          </a:p>
          <a:p>
            <a:pPr algn="ctr"/>
            <a:r>
              <a:rPr lang="en-US" dirty="0"/>
              <a:t>Project Coordinator</a:t>
            </a:r>
          </a:p>
          <a:p>
            <a:pPr algn="ctr"/>
            <a:endParaRPr lang="en-US" dirty="0"/>
          </a:p>
          <a:p>
            <a:pPr algn="ctr"/>
            <a:r>
              <a:rPr lang="en-US" dirty="0"/>
              <a:t>Columbia-Willamette and Western Washington Clean Cities Coalition</a:t>
            </a:r>
          </a:p>
        </p:txBody>
      </p:sp>
      <p:sp>
        <p:nvSpPr>
          <p:cNvPr id="34" name="TextBox 33">
            <a:extLst>
              <a:ext uri="{FF2B5EF4-FFF2-40B4-BE49-F238E27FC236}">
                <a16:creationId xmlns:a16="http://schemas.microsoft.com/office/drawing/2014/main" id="{3E02DB6B-82DA-4FF5-7114-B8AA6643E388}"/>
              </a:ext>
            </a:extLst>
          </p:cNvPr>
          <p:cNvSpPr txBox="1"/>
          <p:nvPr/>
        </p:nvSpPr>
        <p:spPr>
          <a:xfrm>
            <a:off x="376436" y="2049925"/>
            <a:ext cx="2127152" cy="2031325"/>
          </a:xfrm>
          <a:prstGeom prst="rect">
            <a:avLst/>
          </a:prstGeom>
          <a:noFill/>
        </p:spPr>
        <p:txBody>
          <a:bodyPr wrap="square" rtlCol="0">
            <a:spAutoFit/>
          </a:bodyPr>
          <a:lstStyle/>
          <a:p>
            <a:pPr algn="ctr"/>
            <a:r>
              <a:rPr lang="en-US" dirty="0"/>
              <a:t>Anthony </a:t>
            </a:r>
            <a:r>
              <a:rPr lang="en-US" dirty="0" err="1"/>
              <a:t>Maietta</a:t>
            </a:r>
            <a:endParaRPr lang="en-US" dirty="0"/>
          </a:p>
          <a:p>
            <a:pPr algn="ctr"/>
            <a:endParaRPr lang="en-US" dirty="0"/>
          </a:p>
          <a:p>
            <a:pPr algn="ctr"/>
            <a:r>
              <a:rPr lang="en-US" dirty="0"/>
              <a:t>Life Scientist</a:t>
            </a:r>
          </a:p>
          <a:p>
            <a:pPr algn="ctr"/>
            <a:endParaRPr lang="en-US" dirty="0"/>
          </a:p>
          <a:p>
            <a:pPr algn="ctr"/>
            <a:r>
              <a:rPr lang="en-US" dirty="0"/>
              <a:t>Region 5 U.S. EPA’s Air and Radiation Division</a:t>
            </a:r>
          </a:p>
        </p:txBody>
      </p:sp>
      <p:sp>
        <p:nvSpPr>
          <p:cNvPr id="39" name="Date Placeholder 38">
            <a:extLst>
              <a:ext uri="{FF2B5EF4-FFF2-40B4-BE49-F238E27FC236}">
                <a16:creationId xmlns:a16="http://schemas.microsoft.com/office/drawing/2014/main" id="{58852153-0BA0-3DA1-4613-2917B733B003}"/>
              </a:ext>
            </a:extLst>
          </p:cNvPr>
          <p:cNvSpPr>
            <a:spLocks noGrp="1"/>
          </p:cNvSpPr>
          <p:nvPr>
            <p:ph type="dt" sz="half" idx="10"/>
          </p:nvPr>
        </p:nvSpPr>
        <p:spPr/>
        <p:txBody>
          <a:bodyPr/>
          <a:lstStyle/>
          <a:p>
            <a:fld id="{278C0FCE-1816-5546-B995-E63261341CDC}" type="datetime2">
              <a:rPr lang="en-US" smtClean="0"/>
              <a:t>Thursday, June 6, 2024</a:t>
            </a:fld>
            <a:endParaRPr lang="en-US"/>
          </a:p>
        </p:txBody>
      </p:sp>
      <p:sp>
        <p:nvSpPr>
          <p:cNvPr id="40" name="Footer Placeholder 39">
            <a:extLst>
              <a:ext uri="{FF2B5EF4-FFF2-40B4-BE49-F238E27FC236}">
                <a16:creationId xmlns:a16="http://schemas.microsoft.com/office/drawing/2014/main" id="{AA1D586A-1B0A-6299-8485-759A283BD4C2}"/>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pic>
        <p:nvPicPr>
          <p:cNvPr id="43" name="Picture 42">
            <a:extLst>
              <a:ext uri="{FF2B5EF4-FFF2-40B4-BE49-F238E27FC236}">
                <a16:creationId xmlns:a16="http://schemas.microsoft.com/office/drawing/2014/main" id="{20816B3D-D6A7-2DF6-9229-77F0357A87C9}"/>
              </a:ext>
            </a:extLst>
          </p:cNvPr>
          <p:cNvPicPr>
            <a:picLocks noChangeAspect="1"/>
          </p:cNvPicPr>
          <p:nvPr/>
        </p:nvPicPr>
        <p:blipFill>
          <a:blip r:embed="rId6"/>
          <a:stretch>
            <a:fillRect/>
          </a:stretch>
        </p:blipFill>
        <p:spPr>
          <a:xfrm>
            <a:off x="9407237" y="403333"/>
            <a:ext cx="1489363" cy="441176"/>
          </a:xfrm>
          <a:prstGeom prst="rect">
            <a:avLst/>
          </a:prstGeom>
        </p:spPr>
      </p:pic>
      <p:pic>
        <p:nvPicPr>
          <p:cNvPr id="44" name="Picture 43">
            <a:extLst>
              <a:ext uri="{FF2B5EF4-FFF2-40B4-BE49-F238E27FC236}">
                <a16:creationId xmlns:a16="http://schemas.microsoft.com/office/drawing/2014/main" id="{CB5D58DE-39E3-FB63-FBEB-3DEF8864D0AD}"/>
              </a:ext>
            </a:extLst>
          </p:cNvPr>
          <p:cNvPicPr>
            <a:picLocks noChangeAspect="1"/>
          </p:cNvPicPr>
          <p:nvPr/>
        </p:nvPicPr>
        <p:blipFill>
          <a:blip r:embed="rId7"/>
          <a:stretch>
            <a:fillRect/>
          </a:stretch>
        </p:blipFill>
        <p:spPr>
          <a:xfrm>
            <a:off x="11135744" y="6080"/>
            <a:ext cx="1056256" cy="858005"/>
          </a:xfrm>
          <a:prstGeom prst="rect">
            <a:avLst/>
          </a:prstGeom>
        </p:spPr>
      </p:pic>
    </p:spTree>
    <p:extLst>
      <p:ext uri="{BB962C8B-B14F-4D97-AF65-F5344CB8AC3E}">
        <p14:creationId xmlns:p14="http://schemas.microsoft.com/office/powerpoint/2010/main" val="3779641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9D0D96-8D42-A348-4D82-F70674663CB4}"/>
              </a:ext>
            </a:extLst>
          </p:cNvPr>
          <p:cNvPicPr>
            <a:picLocks noChangeAspect="1"/>
          </p:cNvPicPr>
          <p:nvPr/>
        </p:nvPicPr>
        <p:blipFill rotWithShape="1">
          <a:blip r:embed="rId3"/>
          <a:srcRect l="55784" b="54020"/>
          <a:stretch/>
        </p:blipFill>
        <p:spPr>
          <a:xfrm>
            <a:off x="9597784" y="5131453"/>
            <a:ext cx="2055071" cy="1366968"/>
          </a:xfrm>
          <a:prstGeom prst="rect">
            <a:avLst/>
          </a:prstGeom>
        </p:spPr>
      </p:pic>
      <p:pic>
        <p:nvPicPr>
          <p:cNvPr id="9" name="Picture 8">
            <a:extLst>
              <a:ext uri="{FF2B5EF4-FFF2-40B4-BE49-F238E27FC236}">
                <a16:creationId xmlns:a16="http://schemas.microsoft.com/office/drawing/2014/main" id="{8FAE781C-A5AC-708C-CC9D-2E0E9BB17D6B}"/>
              </a:ext>
            </a:extLst>
          </p:cNvPr>
          <p:cNvPicPr>
            <a:picLocks noChangeAspect="1"/>
          </p:cNvPicPr>
          <p:nvPr/>
        </p:nvPicPr>
        <p:blipFill>
          <a:blip r:embed="rId4"/>
          <a:stretch>
            <a:fillRect/>
          </a:stretch>
        </p:blipFill>
        <p:spPr>
          <a:xfrm>
            <a:off x="7183732" y="0"/>
            <a:ext cx="5008268" cy="2361328"/>
          </a:xfrm>
          <a:prstGeom prst="rect">
            <a:avLst/>
          </a:prstGeom>
        </p:spPr>
      </p:pic>
      <p:sp>
        <p:nvSpPr>
          <p:cNvPr id="2" name="Title 1">
            <a:extLst>
              <a:ext uri="{FF2B5EF4-FFF2-40B4-BE49-F238E27FC236}">
                <a16:creationId xmlns:a16="http://schemas.microsoft.com/office/drawing/2014/main" id="{F57E0BD3-6AAC-9299-BC63-49673A4A3469}"/>
              </a:ext>
            </a:extLst>
          </p:cNvPr>
          <p:cNvSpPr>
            <a:spLocks noGrp="1"/>
          </p:cNvSpPr>
          <p:nvPr>
            <p:ph type="title"/>
          </p:nvPr>
        </p:nvSpPr>
        <p:spPr>
          <a:xfrm>
            <a:off x="508000" y="415507"/>
            <a:ext cx="6177973" cy="1325563"/>
          </a:xfrm>
        </p:spPr>
        <p:txBody>
          <a:bodyPr>
            <a:normAutofit/>
          </a:bodyPr>
          <a:lstStyle/>
          <a:p>
            <a:r>
              <a:rPr lang="en-US" dirty="0"/>
              <a:t>Join our growing list of Pledged Employers</a:t>
            </a:r>
            <a:endParaRPr lang="en-US" sz="2000" b="0" dirty="0"/>
          </a:p>
        </p:txBody>
      </p:sp>
      <p:pic>
        <p:nvPicPr>
          <p:cNvPr id="4" name="Picture 3">
            <a:extLst>
              <a:ext uri="{FF2B5EF4-FFF2-40B4-BE49-F238E27FC236}">
                <a16:creationId xmlns:a16="http://schemas.microsoft.com/office/drawing/2014/main" id="{2F19A1BA-8507-5F3B-F32F-63AFA224E39F}"/>
              </a:ext>
            </a:extLst>
          </p:cNvPr>
          <p:cNvPicPr>
            <a:picLocks noChangeAspect="1"/>
          </p:cNvPicPr>
          <p:nvPr/>
        </p:nvPicPr>
        <p:blipFill>
          <a:blip r:embed="rId5"/>
          <a:stretch>
            <a:fillRect/>
          </a:stretch>
        </p:blipFill>
        <p:spPr>
          <a:xfrm>
            <a:off x="136526" y="2143487"/>
            <a:ext cx="4221626" cy="3347545"/>
          </a:xfrm>
          <a:prstGeom prst="rect">
            <a:avLst/>
          </a:prstGeom>
        </p:spPr>
      </p:pic>
      <p:pic>
        <p:nvPicPr>
          <p:cNvPr id="6" name="Picture 5">
            <a:extLst>
              <a:ext uri="{FF2B5EF4-FFF2-40B4-BE49-F238E27FC236}">
                <a16:creationId xmlns:a16="http://schemas.microsoft.com/office/drawing/2014/main" id="{B15C3144-D65B-C768-9D86-AC3017786075}"/>
              </a:ext>
            </a:extLst>
          </p:cNvPr>
          <p:cNvPicPr>
            <a:picLocks noChangeAspect="1"/>
          </p:cNvPicPr>
          <p:nvPr/>
        </p:nvPicPr>
        <p:blipFill>
          <a:blip r:embed="rId6"/>
          <a:stretch>
            <a:fillRect/>
          </a:stretch>
        </p:blipFill>
        <p:spPr>
          <a:xfrm>
            <a:off x="4428318" y="2266378"/>
            <a:ext cx="4727608" cy="3453266"/>
          </a:xfrm>
          <a:prstGeom prst="rect">
            <a:avLst/>
          </a:prstGeom>
        </p:spPr>
      </p:pic>
      <p:sp>
        <p:nvSpPr>
          <p:cNvPr id="7" name="Google Shape;374;g13fcb816acb_0_825">
            <a:extLst>
              <a:ext uri="{FF2B5EF4-FFF2-40B4-BE49-F238E27FC236}">
                <a16:creationId xmlns:a16="http://schemas.microsoft.com/office/drawing/2014/main" id="{5D431527-22D5-9311-150B-984F3661DE1F}"/>
              </a:ext>
            </a:extLst>
          </p:cNvPr>
          <p:cNvSpPr txBox="1">
            <a:spLocks/>
          </p:cNvSpPr>
          <p:nvPr/>
        </p:nvSpPr>
        <p:spPr>
          <a:xfrm>
            <a:off x="1717644" y="6244952"/>
            <a:ext cx="8756711" cy="39822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a:solidFill>
                  <a:srgbClr val="130F0B"/>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rgbClr val="A3CEF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a:solidFill>
                  <a:srgbClr val="FFCF00"/>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130F0B"/>
              </a:buClr>
              <a:buSzPts val="2400"/>
              <a:buFont typeface="Arial"/>
              <a:buNone/>
            </a:pPr>
            <a:r>
              <a:rPr lang="en-US" sz="1800" dirty="0">
                <a:latin typeface="Open Sans" panose="020B0606030504020204" pitchFamily="34" charset="0"/>
                <a:ea typeface="Open Sans" panose="020B0606030504020204" pitchFamily="34" charset="0"/>
                <a:cs typeface="Open Sans" panose="020B0606030504020204" pitchFamily="34" charset="0"/>
                <a:sym typeface="Corbel"/>
              </a:rPr>
              <a:t>300+ employers pledged	70+ successful installations so far</a:t>
            </a:r>
          </a:p>
        </p:txBody>
      </p:sp>
      <p:pic>
        <p:nvPicPr>
          <p:cNvPr id="5" name="Picture 4">
            <a:extLst>
              <a:ext uri="{FF2B5EF4-FFF2-40B4-BE49-F238E27FC236}">
                <a16:creationId xmlns:a16="http://schemas.microsoft.com/office/drawing/2014/main" id="{5661E2A9-6B71-B83D-66B7-793AB4FEC5D7}"/>
              </a:ext>
            </a:extLst>
          </p:cNvPr>
          <p:cNvPicPr>
            <a:picLocks noChangeAspect="1"/>
          </p:cNvPicPr>
          <p:nvPr/>
        </p:nvPicPr>
        <p:blipFill rotWithShape="1">
          <a:blip r:embed="rId3"/>
          <a:srcRect r="39803"/>
          <a:stretch/>
        </p:blipFill>
        <p:spPr>
          <a:xfrm>
            <a:off x="9257654" y="2313801"/>
            <a:ext cx="2797820" cy="2972974"/>
          </a:xfrm>
          <a:prstGeom prst="rect">
            <a:avLst/>
          </a:prstGeom>
        </p:spPr>
      </p:pic>
      <p:pic>
        <p:nvPicPr>
          <p:cNvPr id="11" name="Picture 10">
            <a:extLst>
              <a:ext uri="{FF2B5EF4-FFF2-40B4-BE49-F238E27FC236}">
                <a16:creationId xmlns:a16="http://schemas.microsoft.com/office/drawing/2014/main" id="{6B1E7B2B-B348-B04E-40A0-285F81AC07D3}"/>
              </a:ext>
            </a:extLst>
          </p:cNvPr>
          <p:cNvPicPr>
            <a:picLocks noChangeAspect="1"/>
          </p:cNvPicPr>
          <p:nvPr/>
        </p:nvPicPr>
        <p:blipFill rotWithShape="1">
          <a:blip r:embed="rId3"/>
          <a:srcRect l="62796" t="54020" r="-1"/>
          <a:stretch/>
        </p:blipFill>
        <p:spPr>
          <a:xfrm>
            <a:off x="66360" y="5491032"/>
            <a:ext cx="1729196" cy="1366968"/>
          </a:xfrm>
          <a:prstGeom prst="rect">
            <a:avLst/>
          </a:prstGeom>
        </p:spPr>
      </p:pic>
      <p:pic>
        <p:nvPicPr>
          <p:cNvPr id="13" name="Picture 12">
            <a:extLst>
              <a:ext uri="{FF2B5EF4-FFF2-40B4-BE49-F238E27FC236}">
                <a16:creationId xmlns:a16="http://schemas.microsoft.com/office/drawing/2014/main" id="{E98961D7-598A-A4EF-9507-DCE0A6CF7CF0}"/>
              </a:ext>
            </a:extLst>
          </p:cNvPr>
          <p:cNvPicPr>
            <a:picLocks noChangeAspect="1"/>
          </p:cNvPicPr>
          <p:nvPr/>
        </p:nvPicPr>
        <p:blipFill>
          <a:blip r:embed="rId7"/>
          <a:stretch>
            <a:fillRect/>
          </a:stretch>
        </p:blipFill>
        <p:spPr>
          <a:xfrm>
            <a:off x="11781852" y="2479976"/>
            <a:ext cx="689009" cy="450506"/>
          </a:xfrm>
          <a:prstGeom prst="rect">
            <a:avLst/>
          </a:prstGeom>
        </p:spPr>
      </p:pic>
    </p:spTree>
    <p:extLst>
      <p:ext uri="{BB962C8B-B14F-4D97-AF65-F5344CB8AC3E}">
        <p14:creationId xmlns:p14="http://schemas.microsoft.com/office/powerpoint/2010/main" val="3502576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27C7-67EB-3E08-0D46-D37ECC1B30F1}"/>
              </a:ext>
            </a:extLst>
          </p:cNvPr>
          <p:cNvSpPr>
            <a:spLocks noGrp="1"/>
          </p:cNvSpPr>
          <p:nvPr>
            <p:ph type="title"/>
          </p:nvPr>
        </p:nvSpPr>
        <p:spPr>
          <a:xfrm>
            <a:off x="839787" y="365125"/>
            <a:ext cx="10865886" cy="1325563"/>
          </a:xfrm>
        </p:spPr>
        <p:txBody>
          <a:bodyPr>
            <a:normAutofit/>
          </a:bodyPr>
          <a:lstStyle/>
          <a:p>
            <a:r>
              <a:rPr lang="en-US">
                <a:latin typeface="Montserrat"/>
              </a:rPr>
              <a:t>Next Steps</a:t>
            </a:r>
            <a:endParaRPr lang="en-US"/>
          </a:p>
        </p:txBody>
      </p:sp>
      <p:sp>
        <p:nvSpPr>
          <p:cNvPr id="3" name="Content Placeholder 2">
            <a:extLst>
              <a:ext uri="{FF2B5EF4-FFF2-40B4-BE49-F238E27FC236}">
                <a16:creationId xmlns:a16="http://schemas.microsoft.com/office/drawing/2014/main" id="{151C34BD-9730-66E9-65B5-2AE32E44201F}"/>
              </a:ext>
            </a:extLst>
          </p:cNvPr>
          <p:cNvSpPr>
            <a:spLocks noGrp="1"/>
          </p:cNvSpPr>
          <p:nvPr>
            <p:ph sz="half" idx="2"/>
          </p:nvPr>
        </p:nvSpPr>
        <p:spPr>
          <a:xfrm>
            <a:off x="683491" y="1690688"/>
            <a:ext cx="6405386" cy="4516148"/>
          </a:xfrm>
        </p:spPr>
        <p:txBody>
          <a:bodyPr vert="horz" lIns="91440" tIns="45720" rIns="91440" bIns="45720" rtlCol="0" anchor="t">
            <a:normAutofit/>
          </a:bodyPr>
          <a:lstStyle/>
          <a:p>
            <a:pPr marL="457200" indent="-457200">
              <a:buAutoNum type="arabicPeriod"/>
            </a:pPr>
            <a:r>
              <a:rPr lang="en-US" sz="2800" dirty="0">
                <a:latin typeface="Open Sans"/>
                <a:ea typeface="Open Sans"/>
                <a:cs typeface="Open Sans"/>
              </a:rPr>
              <a:t>Sign our EMPOWER Pledge on workplacecharging.com</a:t>
            </a:r>
          </a:p>
          <a:p>
            <a:pPr marL="457200" indent="-457200">
              <a:buAutoNum type="arabicPeriod"/>
            </a:pPr>
            <a:r>
              <a:rPr lang="en-US" sz="2800" dirty="0">
                <a:latin typeface="Open Sans"/>
                <a:ea typeface="Open Sans"/>
                <a:cs typeface="Open Sans"/>
              </a:rPr>
              <a:t>A Clean Cities Coalition coach will reach out to you</a:t>
            </a:r>
          </a:p>
          <a:p>
            <a:pPr marL="457200" indent="-457200">
              <a:buAutoNum type="arabicPeriod"/>
            </a:pPr>
            <a:r>
              <a:rPr lang="en-US" sz="2800" dirty="0">
                <a:latin typeface="Open Sans"/>
                <a:ea typeface="Open Sans"/>
                <a:cs typeface="Open Sans"/>
              </a:rPr>
              <a:t>Receive personalized coaching and resources</a:t>
            </a:r>
            <a:endParaRPr lang="en-US" sz="2800" dirty="0"/>
          </a:p>
          <a:p>
            <a:pPr marL="457200" indent="-457200">
              <a:buAutoNum type="arabicPeriod"/>
            </a:pPr>
            <a:r>
              <a:rPr lang="en-US" sz="2800" dirty="0">
                <a:latin typeface="Open Sans"/>
                <a:ea typeface="Open Sans"/>
                <a:cs typeface="Open Sans"/>
              </a:rPr>
              <a:t>Receive recognition for your WPC accomplishments!</a:t>
            </a:r>
          </a:p>
        </p:txBody>
      </p:sp>
      <p:pic>
        <p:nvPicPr>
          <p:cNvPr id="13" name="Picture 12" descr="A black background with yellow lightning bolt&#10;&#10;Description automatically generated">
            <a:extLst>
              <a:ext uri="{FF2B5EF4-FFF2-40B4-BE49-F238E27FC236}">
                <a16:creationId xmlns:a16="http://schemas.microsoft.com/office/drawing/2014/main" id="{34D28FEC-55ED-7667-3B3E-C7D40EE65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974" y="848886"/>
            <a:ext cx="4815495" cy="2513350"/>
          </a:xfrm>
          <a:prstGeom prst="rect">
            <a:avLst/>
          </a:prstGeom>
        </p:spPr>
      </p:pic>
      <p:pic>
        <p:nvPicPr>
          <p:cNvPr id="4" name="Picture 3">
            <a:extLst>
              <a:ext uri="{FF2B5EF4-FFF2-40B4-BE49-F238E27FC236}">
                <a16:creationId xmlns:a16="http://schemas.microsoft.com/office/drawing/2014/main" id="{48B14208-6AC9-634E-4303-74542F485B8A}"/>
              </a:ext>
            </a:extLst>
          </p:cNvPr>
          <p:cNvPicPr>
            <a:picLocks noChangeAspect="1"/>
          </p:cNvPicPr>
          <p:nvPr/>
        </p:nvPicPr>
        <p:blipFill rotWithShape="1">
          <a:blip r:embed="rId4"/>
          <a:srcRect l="1876"/>
          <a:stretch/>
        </p:blipFill>
        <p:spPr>
          <a:xfrm>
            <a:off x="7245173" y="3362236"/>
            <a:ext cx="4655098" cy="2381582"/>
          </a:xfrm>
          <a:prstGeom prst="rect">
            <a:avLst/>
          </a:prstGeom>
        </p:spPr>
      </p:pic>
    </p:spTree>
    <p:extLst>
      <p:ext uri="{BB962C8B-B14F-4D97-AF65-F5344CB8AC3E}">
        <p14:creationId xmlns:p14="http://schemas.microsoft.com/office/powerpoint/2010/main" val="901300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27C7-67EB-3E08-0D46-D37ECC1B30F1}"/>
              </a:ext>
            </a:extLst>
          </p:cNvPr>
          <p:cNvSpPr>
            <a:spLocks noGrp="1"/>
          </p:cNvSpPr>
          <p:nvPr>
            <p:ph type="title"/>
          </p:nvPr>
        </p:nvSpPr>
        <p:spPr>
          <a:xfrm>
            <a:off x="963773" y="357216"/>
            <a:ext cx="10865886" cy="1325563"/>
          </a:xfrm>
        </p:spPr>
        <p:txBody>
          <a:bodyPr>
            <a:normAutofit/>
          </a:bodyPr>
          <a:lstStyle/>
          <a:p>
            <a:r>
              <a:rPr lang="en-US" dirty="0">
                <a:latin typeface="Montserrat"/>
              </a:rPr>
              <a:t>Join us for our next webinar!</a:t>
            </a:r>
            <a:endParaRPr lang="en-US" dirty="0"/>
          </a:p>
        </p:txBody>
      </p:sp>
      <p:sp>
        <p:nvSpPr>
          <p:cNvPr id="10" name="TextBox 9">
            <a:extLst>
              <a:ext uri="{FF2B5EF4-FFF2-40B4-BE49-F238E27FC236}">
                <a16:creationId xmlns:a16="http://schemas.microsoft.com/office/drawing/2014/main" id="{44AFE677-B2A4-1F95-9BFA-E18CAE05F680}"/>
              </a:ext>
            </a:extLst>
          </p:cNvPr>
          <p:cNvSpPr txBox="1"/>
          <p:nvPr/>
        </p:nvSpPr>
        <p:spPr>
          <a:xfrm>
            <a:off x="1200361" y="4937470"/>
            <a:ext cx="366258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81717"/>
                </a:solidFill>
                <a:latin typeface="Open Sans"/>
                <a:ea typeface="Open Sans"/>
                <a:cs typeface="Open Sans"/>
              </a:rPr>
              <a:t>Webinar: Successful Workplace Charging Initiatives</a:t>
            </a:r>
          </a:p>
          <a:p>
            <a:endParaRPr lang="en-US" dirty="0">
              <a:solidFill>
                <a:srgbClr val="181717"/>
              </a:solidFill>
              <a:latin typeface="Open Sans"/>
              <a:ea typeface="Open Sans"/>
              <a:cs typeface="Open Sans"/>
            </a:endParaRPr>
          </a:p>
          <a:p>
            <a:r>
              <a:rPr lang="en-US" dirty="0">
                <a:solidFill>
                  <a:srgbClr val="181717"/>
                </a:solidFill>
                <a:latin typeface="Open Sans"/>
                <a:ea typeface="Open Sans"/>
                <a:cs typeface="Open Sans"/>
              </a:rPr>
              <a:t>Thursday, June 20</a:t>
            </a:r>
            <a:r>
              <a:rPr lang="en-US" baseline="30000" dirty="0">
                <a:solidFill>
                  <a:srgbClr val="181717"/>
                </a:solidFill>
                <a:latin typeface="Open Sans"/>
                <a:ea typeface="Open Sans"/>
                <a:cs typeface="Open Sans"/>
              </a:rPr>
              <a:t>th</a:t>
            </a:r>
            <a:r>
              <a:rPr lang="en-US" dirty="0">
                <a:solidFill>
                  <a:srgbClr val="181717"/>
                </a:solidFill>
                <a:latin typeface="Open Sans"/>
                <a:ea typeface="Open Sans"/>
                <a:cs typeface="Open Sans"/>
              </a:rPr>
              <a:t> at 11am PT</a:t>
            </a:r>
            <a:endParaRPr lang="en-US" dirty="0">
              <a:latin typeface="Open Sans"/>
              <a:ea typeface="Open Sans"/>
              <a:cs typeface="Open Sans"/>
            </a:endParaRPr>
          </a:p>
        </p:txBody>
      </p:sp>
      <p:sp>
        <p:nvSpPr>
          <p:cNvPr id="11" name="Title 1">
            <a:extLst>
              <a:ext uri="{FF2B5EF4-FFF2-40B4-BE49-F238E27FC236}">
                <a16:creationId xmlns:a16="http://schemas.microsoft.com/office/drawing/2014/main" id="{B8210128-2FD0-75C6-65C8-A7B76F734085}"/>
              </a:ext>
            </a:extLst>
          </p:cNvPr>
          <p:cNvSpPr txBox="1">
            <a:spLocks/>
          </p:cNvSpPr>
          <p:nvPr/>
        </p:nvSpPr>
        <p:spPr>
          <a:xfrm>
            <a:off x="4714093" y="2516169"/>
            <a:ext cx="2763814" cy="40350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lang="en-US" sz="4400" b="1" kern="1200">
                <a:solidFill>
                  <a:srgbClr val="F7941E"/>
                </a:solidFill>
                <a:latin typeface="Montserrat" panose="00000500000000000000" pitchFamily="2" charset="0"/>
                <a:ea typeface="+mj-ea"/>
                <a:cs typeface="+mj-cs"/>
              </a:defRPr>
            </a:lvl1pPr>
          </a:lstStyle>
          <a:p>
            <a:r>
              <a:rPr lang="en-US" dirty="0">
                <a:latin typeface="Montserrat"/>
              </a:rPr>
              <a:t>SIGN UP TODAY!</a:t>
            </a:r>
            <a:endParaRPr lang="en-US" dirty="0"/>
          </a:p>
        </p:txBody>
      </p:sp>
      <p:pic>
        <p:nvPicPr>
          <p:cNvPr id="14" name="Picture 13" descr="A yellow lightning bolt on a black background&#10;&#10;Description automatically generated">
            <a:extLst>
              <a:ext uri="{FF2B5EF4-FFF2-40B4-BE49-F238E27FC236}">
                <a16:creationId xmlns:a16="http://schemas.microsoft.com/office/drawing/2014/main" id="{5E8F0868-F99D-D68F-8408-824751A27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826" y="2919677"/>
            <a:ext cx="1818136" cy="1444755"/>
          </a:xfrm>
          <a:prstGeom prst="rect">
            <a:avLst/>
          </a:prstGeom>
        </p:spPr>
      </p:pic>
      <p:pic>
        <p:nvPicPr>
          <p:cNvPr id="3" name="Picture 2">
            <a:extLst>
              <a:ext uri="{FF2B5EF4-FFF2-40B4-BE49-F238E27FC236}">
                <a16:creationId xmlns:a16="http://schemas.microsoft.com/office/drawing/2014/main" id="{F2A47832-A2CC-2E38-4E10-2D4581D99744}"/>
              </a:ext>
            </a:extLst>
          </p:cNvPr>
          <p:cNvPicPr>
            <a:picLocks noChangeAspect="1"/>
          </p:cNvPicPr>
          <p:nvPr/>
        </p:nvPicPr>
        <p:blipFill>
          <a:blip r:embed="rId4"/>
          <a:stretch>
            <a:fillRect/>
          </a:stretch>
        </p:blipFill>
        <p:spPr>
          <a:xfrm>
            <a:off x="1200514" y="1925128"/>
            <a:ext cx="2993367" cy="3007744"/>
          </a:xfrm>
          <a:prstGeom prst="rect">
            <a:avLst/>
          </a:prstGeom>
        </p:spPr>
      </p:pic>
    </p:spTree>
    <p:extLst>
      <p:ext uri="{BB962C8B-B14F-4D97-AF65-F5344CB8AC3E}">
        <p14:creationId xmlns:p14="http://schemas.microsoft.com/office/powerpoint/2010/main" val="4186592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502DA3-9211-E215-6769-68183485EF93}"/>
              </a:ext>
            </a:extLst>
          </p:cNvPr>
          <p:cNvPicPr>
            <a:picLocks noChangeAspect="1"/>
          </p:cNvPicPr>
          <p:nvPr/>
        </p:nvPicPr>
        <p:blipFill>
          <a:blip r:embed="rId3">
            <a:alphaModFix amt="45000"/>
            <a:extLst>
              <a:ext uri="{BEBA8EAE-BF5A-486C-A8C5-ECC9F3942E4B}">
                <a14:imgProps xmlns:a14="http://schemas.microsoft.com/office/drawing/2010/main">
                  <a14:imgLayer r:embed="rId4">
                    <a14:imgEffect>
                      <a14:sharpenSoften amount="-79000"/>
                    </a14:imgEffect>
                  </a14:imgLayer>
                </a14:imgProps>
              </a:ext>
            </a:extLst>
          </a:blip>
          <a:stretch>
            <a:fillRect/>
          </a:stretch>
        </p:blipFill>
        <p:spPr>
          <a:xfrm>
            <a:off x="-9655" y="-51176"/>
            <a:ext cx="12196713" cy="6868274"/>
          </a:xfrm>
          <a:prstGeom prst="rect">
            <a:avLst/>
          </a:prstGeom>
          <a:effectLst>
            <a:outerShdw dist="50800" dir="5400000" algn="ctr" rotWithShape="0">
              <a:srgbClr val="000000"/>
            </a:outerShdw>
          </a:effectLst>
        </p:spPr>
      </p:pic>
      <p:sp>
        <p:nvSpPr>
          <p:cNvPr id="2" name="Title 1">
            <a:extLst>
              <a:ext uri="{FF2B5EF4-FFF2-40B4-BE49-F238E27FC236}">
                <a16:creationId xmlns:a16="http://schemas.microsoft.com/office/drawing/2014/main" id="{42B4E6D2-2981-8648-8742-5B769B44E6C4}"/>
              </a:ext>
            </a:extLst>
          </p:cNvPr>
          <p:cNvSpPr>
            <a:spLocks noGrp="1"/>
          </p:cNvSpPr>
          <p:nvPr>
            <p:ph type="title"/>
          </p:nvPr>
        </p:nvSpPr>
        <p:spPr>
          <a:xfrm>
            <a:off x="621540" y="365125"/>
            <a:ext cx="10948921" cy="1325563"/>
          </a:xfrm>
          <a:effectLst>
            <a:outerShdw blurRad="50800" dist="38100" dir="2700000" algn="tl" rotWithShape="0">
              <a:prstClr val="black">
                <a:alpha val="40000"/>
              </a:prstClr>
            </a:outerShdw>
          </a:effectLst>
        </p:spPr>
        <p:txBody>
          <a:bodyPr/>
          <a:lstStyle/>
          <a:p>
            <a:pPr algn="ctr"/>
            <a:r>
              <a:rPr lang="en-US">
                <a:solidFill>
                  <a:srgbClr val="000000"/>
                </a:solidFill>
              </a:rPr>
              <a:t>Questions?</a:t>
            </a:r>
          </a:p>
        </p:txBody>
      </p:sp>
      <p:pic>
        <p:nvPicPr>
          <p:cNvPr id="17" name="Picture 16" descr="A group of images of buildings and mountains&#10;&#10;Description automatically generated">
            <a:extLst>
              <a:ext uri="{FF2B5EF4-FFF2-40B4-BE49-F238E27FC236}">
                <a16:creationId xmlns:a16="http://schemas.microsoft.com/office/drawing/2014/main" id="{20F02A3F-20E8-6ADC-AE87-957BE327B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96812"/>
            <a:ext cx="2535822" cy="1171462"/>
          </a:xfrm>
          <a:prstGeom prst="rect">
            <a:avLst/>
          </a:prstGeom>
        </p:spPr>
      </p:pic>
      <p:sp>
        <p:nvSpPr>
          <p:cNvPr id="18" name="TextBox 17">
            <a:extLst>
              <a:ext uri="{FF2B5EF4-FFF2-40B4-BE49-F238E27FC236}">
                <a16:creationId xmlns:a16="http://schemas.microsoft.com/office/drawing/2014/main" id="{79C7176B-C36C-16FD-21FD-798A8E3129FA}"/>
              </a:ext>
            </a:extLst>
          </p:cNvPr>
          <p:cNvSpPr txBox="1"/>
          <p:nvPr/>
        </p:nvSpPr>
        <p:spPr>
          <a:xfrm>
            <a:off x="2459771" y="6083756"/>
            <a:ext cx="3736584" cy="646331"/>
          </a:xfrm>
          <a:prstGeom prst="rect">
            <a:avLst/>
          </a:prstGeom>
          <a:noFill/>
        </p:spPr>
        <p:txBody>
          <a:bodyPr wrap="square" lIns="91440" tIns="45720" rIns="91440" bIns="45720" anchor="t">
            <a:spAutoFit/>
          </a:bodyPr>
          <a:lstStyle/>
          <a:p>
            <a:pPr marL="0" indent="0">
              <a:buNone/>
            </a:pPr>
            <a:r>
              <a:rPr lang="en-US" sz="1800">
                <a:solidFill>
                  <a:srgbClr val="000000"/>
                </a:solidFill>
                <a:latin typeface="Open Sans"/>
                <a:ea typeface="Open Sans"/>
                <a:cs typeface="Open Sans"/>
              </a:rPr>
              <a:t>Grace Andrews, grace@nwcleancities.org</a:t>
            </a:r>
            <a:endParaRPr lang="en-US" sz="1800">
              <a:solidFill>
                <a:srgbClr val="00AAE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A black background with yellow lightning bolt&#10;&#10;Description automatically generated">
            <a:extLst>
              <a:ext uri="{FF2B5EF4-FFF2-40B4-BE49-F238E27FC236}">
                <a16:creationId xmlns:a16="http://schemas.microsoft.com/office/drawing/2014/main" id="{F851B8FC-619E-3F18-9C2A-DC76D432D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3016" y="1818690"/>
            <a:ext cx="5820345" cy="300495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7EF8E99-3999-5EA9-0460-BB6B173EE63A}"/>
              </a:ext>
            </a:extLst>
          </p:cNvPr>
          <p:cNvSpPr txBox="1"/>
          <p:nvPr/>
        </p:nvSpPr>
        <p:spPr>
          <a:xfrm>
            <a:off x="6762737" y="6083755"/>
            <a:ext cx="3517335" cy="646331"/>
          </a:xfrm>
          <a:prstGeom prst="rect">
            <a:avLst/>
          </a:prstGeom>
          <a:noFill/>
        </p:spPr>
        <p:txBody>
          <a:bodyPr wrap="square">
            <a:spAutoFit/>
          </a:bodyPr>
          <a:lstStyle/>
          <a:p>
            <a:pPr marL="0" indent="0">
              <a:buNone/>
            </a:pPr>
            <a:endParaRPr lang="en-US" sz="1800">
              <a:solidFill>
                <a:schemeClr val="bg2">
                  <a:lumMod val="10000"/>
                </a:schemeClr>
              </a:solidFill>
              <a:latin typeface="Open Sans"/>
              <a:ea typeface="Open Sans"/>
              <a:cs typeface="Open Sans"/>
              <a:hlinkClick r:id="" action="ppaction://noaction">
                <a:extLst>
                  <a:ext uri="{A12FA001-AC4F-418D-AE19-62706E023703}">
                    <ahyp:hlinkClr xmlns:ahyp="http://schemas.microsoft.com/office/drawing/2018/hyperlinkcolor" val="tx"/>
                  </a:ext>
                </a:extLst>
              </a:hlinkClick>
            </a:endParaRPr>
          </a:p>
          <a:p>
            <a:pPr marL="0" indent="0">
              <a:buNone/>
            </a:pPr>
            <a:r>
              <a:rPr lang="en-US" sz="18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www.workplacecharging.com</a:t>
            </a:r>
            <a:r>
              <a:rPr lang="en-US" sz="18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4224E3C3-C6F1-85EF-461D-D785B12A11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9316" y="5285955"/>
            <a:ext cx="1531143" cy="1531143"/>
          </a:xfrm>
          <a:prstGeom prst="rect">
            <a:avLst/>
          </a:prstGeom>
        </p:spPr>
      </p:pic>
    </p:spTree>
    <p:extLst>
      <p:ext uri="{BB962C8B-B14F-4D97-AF65-F5344CB8AC3E}">
        <p14:creationId xmlns:p14="http://schemas.microsoft.com/office/powerpoint/2010/main" val="724777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A7CBE1D9-27CD-895A-0F89-4D8032D3B3E4}"/>
              </a:ext>
            </a:extLst>
          </p:cNvPr>
          <p:cNvSpPr/>
          <p:nvPr/>
        </p:nvSpPr>
        <p:spPr>
          <a:xfrm rot="5400000">
            <a:off x="5172940" y="2039407"/>
            <a:ext cx="2150918" cy="4491903"/>
          </a:xfrm>
          <a:prstGeom prst="round2DiagRect">
            <a:avLst/>
          </a:prstGeom>
          <a:solidFill>
            <a:schemeClr val="accent2">
              <a:alpha val="31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D09F8466-D4BF-2A2C-3611-FF486B53454A}"/>
              </a:ext>
            </a:extLst>
          </p:cNvPr>
          <p:cNvSpPr/>
          <p:nvPr/>
        </p:nvSpPr>
        <p:spPr>
          <a:xfrm rot="5400000">
            <a:off x="5020540" y="1887007"/>
            <a:ext cx="2150918" cy="4491903"/>
          </a:xfrm>
          <a:prstGeom prst="round2DiagRect">
            <a:avLst/>
          </a:prstGeom>
          <a:solidFill>
            <a:schemeClr val="accent2">
              <a:alpha val="863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AE4BC-463E-82F2-9F28-95A155D4EA29}"/>
              </a:ext>
            </a:extLst>
          </p:cNvPr>
          <p:cNvSpPr>
            <a:spLocks noGrp="1"/>
          </p:cNvSpPr>
          <p:nvPr>
            <p:ph type="title"/>
          </p:nvPr>
        </p:nvSpPr>
        <p:spPr>
          <a:xfrm>
            <a:off x="3543300" y="3254835"/>
            <a:ext cx="5105400" cy="1325563"/>
          </a:xfrm>
        </p:spPr>
        <p:txBody>
          <a:bodyPr/>
          <a:lstStyle/>
          <a:p>
            <a:pPr algn="ctr"/>
            <a:r>
              <a:rPr lang="en-US" dirty="0"/>
              <a:t>Andrew Byrne</a:t>
            </a:r>
          </a:p>
        </p:txBody>
      </p:sp>
      <p:sp>
        <p:nvSpPr>
          <p:cNvPr id="3" name="Content Placeholder 2">
            <a:extLst>
              <a:ext uri="{FF2B5EF4-FFF2-40B4-BE49-F238E27FC236}">
                <a16:creationId xmlns:a16="http://schemas.microsoft.com/office/drawing/2014/main" id="{B7AEA8D3-5518-16F5-0A26-3ED76B8FA50A}"/>
              </a:ext>
            </a:extLst>
          </p:cNvPr>
          <p:cNvSpPr>
            <a:spLocks noGrp="1"/>
          </p:cNvSpPr>
          <p:nvPr>
            <p:ph sz="half" idx="2"/>
          </p:nvPr>
        </p:nvSpPr>
        <p:spPr>
          <a:xfrm>
            <a:off x="3543300" y="4363089"/>
            <a:ext cx="5105400" cy="434617"/>
          </a:xfrm>
        </p:spPr>
        <p:txBody>
          <a:bodyPr/>
          <a:lstStyle/>
          <a:p>
            <a:pPr marL="0" indent="0" algn="ctr">
              <a:buNone/>
            </a:pPr>
            <a:r>
              <a:rPr lang="en-US" dirty="0"/>
              <a:t>Director of EV Products</a:t>
            </a:r>
          </a:p>
        </p:txBody>
      </p:sp>
      <p:pic>
        <p:nvPicPr>
          <p:cNvPr id="7" name="Picture 6">
            <a:extLst>
              <a:ext uri="{FF2B5EF4-FFF2-40B4-BE49-F238E27FC236}">
                <a16:creationId xmlns:a16="http://schemas.microsoft.com/office/drawing/2014/main" id="{ACF463AE-0DA4-D6FA-68A5-29150252F478}"/>
              </a:ext>
            </a:extLst>
          </p:cNvPr>
          <p:cNvPicPr>
            <a:picLocks noChangeAspect="1"/>
          </p:cNvPicPr>
          <p:nvPr/>
        </p:nvPicPr>
        <p:blipFill>
          <a:blip r:embed="rId2"/>
          <a:stretch>
            <a:fillRect/>
          </a:stretch>
        </p:blipFill>
        <p:spPr>
          <a:xfrm>
            <a:off x="786692" y="728486"/>
            <a:ext cx="6359130" cy="1766425"/>
          </a:xfrm>
          <a:prstGeom prst="rect">
            <a:avLst/>
          </a:prstGeom>
        </p:spPr>
      </p:pic>
      <p:pic>
        <p:nvPicPr>
          <p:cNvPr id="10" name="Picture 9">
            <a:extLst>
              <a:ext uri="{FF2B5EF4-FFF2-40B4-BE49-F238E27FC236}">
                <a16:creationId xmlns:a16="http://schemas.microsoft.com/office/drawing/2014/main" id="{2F847BA3-3D04-A4A6-59E1-56D244AA287B}"/>
              </a:ext>
            </a:extLst>
          </p:cNvPr>
          <p:cNvPicPr>
            <a:picLocks noChangeAspect="1"/>
          </p:cNvPicPr>
          <p:nvPr/>
        </p:nvPicPr>
        <p:blipFill>
          <a:blip r:embed="rId3"/>
          <a:stretch>
            <a:fillRect/>
          </a:stretch>
        </p:blipFill>
        <p:spPr>
          <a:xfrm>
            <a:off x="9407237" y="6356350"/>
            <a:ext cx="1489363" cy="441176"/>
          </a:xfrm>
          <a:prstGeom prst="rect">
            <a:avLst/>
          </a:prstGeom>
        </p:spPr>
      </p:pic>
      <p:pic>
        <p:nvPicPr>
          <p:cNvPr id="11" name="Picture 10">
            <a:extLst>
              <a:ext uri="{FF2B5EF4-FFF2-40B4-BE49-F238E27FC236}">
                <a16:creationId xmlns:a16="http://schemas.microsoft.com/office/drawing/2014/main" id="{CDD62C04-979F-165C-B08F-068D5317AEE9}"/>
              </a:ext>
            </a:extLst>
          </p:cNvPr>
          <p:cNvPicPr>
            <a:picLocks noChangeAspect="1"/>
          </p:cNvPicPr>
          <p:nvPr/>
        </p:nvPicPr>
        <p:blipFill>
          <a:blip r:embed="rId4"/>
          <a:stretch>
            <a:fillRect/>
          </a:stretch>
        </p:blipFill>
        <p:spPr>
          <a:xfrm>
            <a:off x="11135744" y="5959097"/>
            <a:ext cx="1056256" cy="858005"/>
          </a:xfrm>
          <a:prstGeom prst="rect">
            <a:avLst/>
          </a:prstGeom>
        </p:spPr>
      </p:pic>
    </p:spTree>
    <p:extLst>
      <p:ext uri="{BB962C8B-B14F-4D97-AF65-F5344CB8AC3E}">
        <p14:creationId xmlns:p14="http://schemas.microsoft.com/office/powerpoint/2010/main" val="3390493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E9E8-2FFB-207C-9F40-01C0D83B3B87}"/>
              </a:ext>
            </a:extLst>
          </p:cNvPr>
          <p:cNvSpPr>
            <a:spLocks noGrp="1"/>
          </p:cNvSpPr>
          <p:nvPr>
            <p:ph type="title"/>
          </p:nvPr>
        </p:nvSpPr>
        <p:spPr/>
        <p:txBody>
          <a:bodyPr/>
          <a:lstStyle/>
          <a:p>
            <a:r>
              <a:rPr lang="en-US" dirty="0"/>
              <a:t>Participant Question</a:t>
            </a:r>
          </a:p>
        </p:txBody>
      </p:sp>
      <p:sp>
        <p:nvSpPr>
          <p:cNvPr id="3" name="Content Placeholder 2">
            <a:extLst>
              <a:ext uri="{FF2B5EF4-FFF2-40B4-BE49-F238E27FC236}">
                <a16:creationId xmlns:a16="http://schemas.microsoft.com/office/drawing/2014/main" id="{147CCE87-AF28-7DBA-D2A3-363D8B903F24}"/>
              </a:ext>
            </a:extLst>
          </p:cNvPr>
          <p:cNvSpPr>
            <a:spLocks noGrp="1"/>
          </p:cNvSpPr>
          <p:nvPr>
            <p:ph idx="1"/>
          </p:nvPr>
        </p:nvSpPr>
        <p:spPr/>
        <p:txBody>
          <a:bodyPr/>
          <a:lstStyle/>
          <a:p>
            <a:r>
              <a:rPr lang="en-US" dirty="0"/>
              <a:t>*Participate by entering in the chat*</a:t>
            </a:r>
          </a:p>
          <a:p>
            <a:endParaRPr lang="en-US" dirty="0"/>
          </a:p>
          <a:p>
            <a:pPr marL="0" indent="0">
              <a:buNone/>
            </a:pPr>
            <a:endParaRPr lang="en-US" dirty="0"/>
          </a:p>
          <a:p>
            <a:pPr lvl="1"/>
            <a:r>
              <a:rPr lang="en-US" dirty="0"/>
              <a:t>Are you interested in signing the pledge for Workplace EV Charging? Y/N</a:t>
            </a:r>
          </a:p>
        </p:txBody>
      </p:sp>
      <p:sp>
        <p:nvSpPr>
          <p:cNvPr id="4" name="Date Placeholder 3">
            <a:extLst>
              <a:ext uri="{FF2B5EF4-FFF2-40B4-BE49-F238E27FC236}">
                <a16:creationId xmlns:a16="http://schemas.microsoft.com/office/drawing/2014/main" id="{10C624A8-12DC-9A33-5A07-99A53A90C96B}"/>
              </a:ext>
            </a:extLst>
          </p:cNvPr>
          <p:cNvSpPr>
            <a:spLocks noGrp="1"/>
          </p:cNvSpPr>
          <p:nvPr>
            <p:ph type="dt" sz="half" idx="10"/>
          </p:nvPr>
        </p:nvSpPr>
        <p:spPr/>
        <p:txBody>
          <a:bodyPr/>
          <a:lstStyle/>
          <a:p>
            <a:fld id="{3DD22A9D-2106-614B-93D7-2FE5493042F9}" type="datetime2">
              <a:rPr lang="en-US" smtClean="0"/>
              <a:t>Thursday, June 6, 2024</a:t>
            </a:fld>
            <a:endParaRPr lang="en-US"/>
          </a:p>
        </p:txBody>
      </p:sp>
      <p:sp>
        <p:nvSpPr>
          <p:cNvPr id="5" name="Footer Placeholder 4">
            <a:extLst>
              <a:ext uri="{FF2B5EF4-FFF2-40B4-BE49-F238E27FC236}">
                <a16:creationId xmlns:a16="http://schemas.microsoft.com/office/drawing/2014/main" id="{6A608F8F-0FB8-FD5E-9277-FE478F4E5FFD}"/>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pic>
        <p:nvPicPr>
          <p:cNvPr id="6" name="Picture 5">
            <a:extLst>
              <a:ext uri="{FF2B5EF4-FFF2-40B4-BE49-F238E27FC236}">
                <a16:creationId xmlns:a16="http://schemas.microsoft.com/office/drawing/2014/main" id="{783AF95E-1D2B-E77F-FCCF-263FD55436A8}"/>
              </a:ext>
            </a:extLst>
          </p:cNvPr>
          <p:cNvPicPr>
            <a:picLocks noChangeAspect="1"/>
          </p:cNvPicPr>
          <p:nvPr/>
        </p:nvPicPr>
        <p:blipFill>
          <a:blip r:embed="rId2"/>
          <a:stretch>
            <a:fillRect/>
          </a:stretch>
        </p:blipFill>
        <p:spPr>
          <a:xfrm rot="15503201">
            <a:off x="-3866813" y="388097"/>
            <a:ext cx="7772400" cy="2875057"/>
          </a:xfrm>
          <a:prstGeom prst="rect">
            <a:avLst/>
          </a:prstGeom>
        </p:spPr>
      </p:pic>
      <p:pic>
        <p:nvPicPr>
          <p:cNvPr id="7" name="Picture 6">
            <a:extLst>
              <a:ext uri="{FF2B5EF4-FFF2-40B4-BE49-F238E27FC236}">
                <a16:creationId xmlns:a16="http://schemas.microsoft.com/office/drawing/2014/main" id="{84E82D4B-9DCD-064A-56AE-2665067A0F57}"/>
              </a:ext>
            </a:extLst>
          </p:cNvPr>
          <p:cNvPicPr>
            <a:picLocks noChangeAspect="1"/>
          </p:cNvPicPr>
          <p:nvPr/>
        </p:nvPicPr>
        <p:blipFill>
          <a:blip r:embed="rId3"/>
          <a:stretch>
            <a:fillRect/>
          </a:stretch>
        </p:blipFill>
        <p:spPr>
          <a:xfrm rot="9727171">
            <a:off x="3766092" y="475199"/>
            <a:ext cx="9646530" cy="3568309"/>
          </a:xfrm>
          <a:prstGeom prst="rect">
            <a:avLst/>
          </a:prstGeom>
        </p:spPr>
      </p:pic>
      <p:pic>
        <p:nvPicPr>
          <p:cNvPr id="9" name="Picture 8">
            <a:extLst>
              <a:ext uri="{FF2B5EF4-FFF2-40B4-BE49-F238E27FC236}">
                <a16:creationId xmlns:a16="http://schemas.microsoft.com/office/drawing/2014/main" id="{DCC4686D-0B93-A18A-1961-D4010273A58F}"/>
              </a:ext>
            </a:extLst>
          </p:cNvPr>
          <p:cNvPicPr>
            <a:picLocks noChangeAspect="1"/>
          </p:cNvPicPr>
          <p:nvPr/>
        </p:nvPicPr>
        <p:blipFill rotWithShape="1">
          <a:blip r:embed="rId4"/>
          <a:srcRect r="61695"/>
          <a:stretch/>
        </p:blipFill>
        <p:spPr>
          <a:xfrm>
            <a:off x="2840552" y="4006751"/>
            <a:ext cx="2008539" cy="1939630"/>
          </a:xfrm>
          <a:prstGeom prst="rect">
            <a:avLst/>
          </a:prstGeom>
        </p:spPr>
      </p:pic>
      <p:sp>
        <p:nvSpPr>
          <p:cNvPr id="10" name="TextBox 9">
            <a:extLst>
              <a:ext uri="{FF2B5EF4-FFF2-40B4-BE49-F238E27FC236}">
                <a16:creationId xmlns:a16="http://schemas.microsoft.com/office/drawing/2014/main" id="{1405CDB8-03D6-E0C6-43E9-69E2B0E71922}"/>
              </a:ext>
            </a:extLst>
          </p:cNvPr>
          <p:cNvSpPr txBox="1"/>
          <p:nvPr/>
        </p:nvSpPr>
        <p:spPr>
          <a:xfrm>
            <a:off x="4849091" y="4473275"/>
            <a:ext cx="3754582" cy="923330"/>
          </a:xfrm>
          <a:prstGeom prst="rect">
            <a:avLst/>
          </a:prstGeom>
          <a:noFill/>
        </p:spPr>
        <p:txBody>
          <a:bodyPr wrap="square" rtlCol="0">
            <a:spAutoFit/>
          </a:bodyPr>
          <a:lstStyle/>
          <a:p>
            <a:r>
              <a:rPr lang="en-US" dirty="0"/>
              <a:t>Drive Clean Indiana: EMPOWER 7</a:t>
            </a:r>
          </a:p>
          <a:p>
            <a:endParaRPr lang="en-US" dirty="0"/>
          </a:p>
          <a:p>
            <a:r>
              <a:rPr lang="en-US" dirty="0"/>
              <a:t>Wisconsin Clean Cities: EMPOWER 29</a:t>
            </a:r>
          </a:p>
        </p:txBody>
      </p:sp>
    </p:spTree>
    <p:extLst>
      <p:ext uri="{BB962C8B-B14F-4D97-AF65-F5344CB8AC3E}">
        <p14:creationId xmlns:p14="http://schemas.microsoft.com/office/powerpoint/2010/main" val="262838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426FDDE1-CA29-20EB-1734-BC6311B9085B}"/>
              </a:ext>
            </a:extLst>
          </p:cNvPr>
          <p:cNvSpPr/>
          <p:nvPr/>
        </p:nvSpPr>
        <p:spPr>
          <a:xfrm>
            <a:off x="8688321" y="1837460"/>
            <a:ext cx="2665479" cy="4491903"/>
          </a:xfrm>
          <a:prstGeom prst="round2DiagRect">
            <a:avLst/>
          </a:prstGeom>
          <a:solidFill>
            <a:schemeClr val="accent2">
              <a:alpha val="308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a:extLst>
              <a:ext uri="{FF2B5EF4-FFF2-40B4-BE49-F238E27FC236}">
                <a16:creationId xmlns:a16="http://schemas.microsoft.com/office/drawing/2014/main" id="{C2C5FBF9-AF3F-5B67-9943-D0092A8296F7}"/>
              </a:ext>
            </a:extLst>
          </p:cNvPr>
          <p:cNvSpPr/>
          <p:nvPr/>
        </p:nvSpPr>
        <p:spPr>
          <a:xfrm>
            <a:off x="8535921" y="1685060"/>
            <a:ext cx="2665479" cy="4491903"/>
          </a:xfrm>
          <a:prstGeom prst="round2DiagRect">
            <a:avLst/>
          </a:prstGeom>
          <a:solidFill>
            <a:schemeClr val="accent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D006C7-11D3-4143-42CF-779E103BEB8E}"/>
              </a:ext>
            </a:extLst>
          </p:cNvPr>
          <p:cNvSpPr>
            <a:spLocks noGrp="1"/>
          </p:cNvSpPr>
          <p:nvPr>
            <p:ph type="title"/>
          </p:nvPr>
        </p:nvSpPr>
        <p:spPr/>
        <p:txBody>
          <a:bodyPr>
            <a:normAutofit/>
          </a:bodyPr>
          <a:lstStyle/>
          <a:p>
            <a:r>
              <a:rPr lang="en-US" sz="3600" dirty="0"/>
              <a:t>Wisconsin Clean Cities &amp; Drive Clean Indiana</a:t>
            </a:r>
          </a:p>
        </p:txBody>
      </p:sp>
      <p:sp>
        <p:nvSpPr>
          <p:cNvPr id="3" name="Content Placeholder 2">
            <a:extLst>
              <a:ext uri="{FF2B5EF4-FFF2-40B4-BE49-F238E27FC236}">
                <a16:creationId xmlns:a16="http://schemas.microsoft.com/office/drawing/2014/main" id="{557C69E3-1AA0-2C0D-D036-9A9148A7CAA5}"/>
              </a:ext>
            </a:extLst>
          </p:cNvPr>
          <p:cNvSpPr>
            <a:spLocks noGrp="1"/>
          </p:cNvSpPr>
          <p:nvPr>
            <p:ph idx="1"/>
          </p:nvPr>
        </p:nvSpPr>
        <p:spPr>
          <a:xfrm>
            <a:off x="838200" y="1825625"/>
            <a:ext cx="6991350" cy="4351338"/>
          </a:xfrm>
        </p:spPr>
        <p:txBody>
          <a:bodyPr>
            <a:normAutofit/>
          </a:bodyPr>
          <a:lstStyle/>
          <a:p>
            <a:r>
              <a:rPr lang="en-US" sz="2400" dirty="0"/>
              <a:t>Coalition goals</a:t>
            </a:r>
          </a:p>
          <a:p>
            <a:pPr lvl="1">
              <a:buFont typeface="Wingdings" pitchFamily="2" charset="2"/>
              <a:buChar char="ü"/>
            </a:pPr>
            <a:r>
              <a:rPr lang="en-US" sz="2000" dirty="0"/>
              <a:t>Advancement of alternative fuels, vehicles &amp; technology</a:t>
            </a:r>
          </a:p>
          <a:p>
            <a:pPr lvl="1">
              <a:buFont typeface="Wingdings" pitchFamily="2" charset="2"/>
              <a:buChar char="ü"/>
            </a:pPr>
            <a:r>
              <a:rPr lang="en-US" sz="2000" dirty="0"/>
              <a:t>Reduce the nation’s dependance on imported oil</a:t>
            </a:r>
          </a:p>
          <a:p>
            <a:pPr lvl="1">
              <a:buFont typeface="Wingdings" pitchFamily="2" charset="2"/>
              <a:buChar char="ü"/>
            </a:pPr>
            <a:r>
              <a:rPr lang="en-US" sz="2000" dirty="0"/>
              <a:t>Support local jobs</a:t>
            </a:r>
          </a:p>
          <a:p>
            <a:pPr lvl="1">
              <a:buFont typeface="Wingdings" pitchFamily="2" charset="2"/>
              <a:buChar char="ü"/>
            </a:pPr>
            <a:r>
              <a:rPr lang="en-US" sz="2000" dirty="0"/>
              <a:t>Drive economic development</a:t>
            </a:r>
          </a:p>
          <a:p>
            <a:pPr lvl="1">
              <a:buFont typeface="Wingdings" pitchFamily="2" charset="2"/>
              <a:buChar char="ü"/>
            </a:pPr>
            <a:r>
              <a:rPr lang="en-US" sz="2000" dirty="0"/>
              <a:t>Improve air quality</a:t>
            </a:r>
          </a:p>
          <a:p>
            <a:pPr lvl="1">
              <a:buFont typeface="Wingdings" pitchFamily="2" charset="2"/>
              <a:buChar char="ü"/>
            </a:pPr>
            <a:r>
              <a:rPr lang="en-US" sz="2000" dirty="0"/>
              <a:t>Improve the quality of life</a:t>
            </a:r>
          </a:p>
        </p:txBody>
      </p:sp>
      <p:sp>
        <p:nvSpPr>
          <p:cNvPr id="4" name="TextBox 3">
            <a:extLst>
              <a:ext uri="{FF2B5EF4-FFF2-40B4-BE49-F238E27FC236}">
                <a16:creationId xmlns:a16="http://schemas.microsoft.com/office/drawing/2014/main" id="{37ABBCED-BBE8-7312-42C7-7AC8475045BB}"/>
              </a:ext>
            </a:extLst>
          </p:cNvPr>
          <p:cNvSpPr txBox="1"/>
          <p:nvPr/>
        </p:nvSpPr>
        <p:spPr>
          <a:xfrm>
            <a:off x="8339137" y="2066150"/>
            <a:ext cx="3014663" cy="830997"/>
          </a:xfrm>
          <a:prstGeom prst="rect">
            <a:avLst/>
          </a:prstGeom>
          <a:noFill/>
        </p:spPr>
        <p:txBody>
          <a:bodyPr wrap="square" rtlCol="0">
            <a:spAutoFit/>
          </a:bodyPr>
          <a:lstStyle/>
          <a:p>
            <a:pPr algn="ctr"/>
            <a:r>
              <a:rPr lang="en-US" sz="2400" dirty="0"/>
              <a:t>Become a member today!</a:t>
            </a:r>
          </a:p>
        </p:txBody>
      </p:sp>
      <p:pic>
        <p:nvPicPr>
          <p:cNvPr id="8" name="Picture 7">
            <a:extLst>
              <a:ext uri="{FF2B5EF4-FFF2-40B4-BE49-F238E27FC236}">
                <a16:creationId xmlns:a16="http://schemas.microsoft.com/office/drawing/2014/main" id="{F63EF144-9442-DEED-8C63-BD8E816A47B7}"/>
              </a:ext>
            </a:extLst>
          </p:cNvPr>
          <p:cNvPicPr>
            <a:picLocks noChangeAspect="1"/>
          </p:cNvPicPr>
          <p:nvPr/>
        </p:nvPicPr>
        <p:blipFill rotWithShape="1">
          <a:blip r:embed="rId2"/>
          <a:srcRect l="53437"/>
          <a:stretch/>
        </p:blipFill>
        <p:spPr>
          <a:xfrm>
            <a:off x="8811491" y="3043919"/>
            <a:ext cx="1668586" cy="1325563"/>
          </a:xfrm>
          <a:prstGeom prst="rect">
            <a:avLst/>
          </a:prstGeom>
        </p:spPr>
      </p:pic>
      <p:pic>
        <p:nvPicPr>
          <p:cNvPr id="9" name="Picture 8">
            <a:extLst>
              <a:ext uri="{FF2B5EF4-FFF2-40B4-BE49-F238E27FC236}">
                <a16:creationId xmlns:a16="http://schemas.microsoft.com/office/drawing/2014/main" id="{68D38852-BBBD-2931-3FBD-8F153E46DE5A}"/>
              </a:ext>
            </a:extLst>
          </p:cNvPr>
          <p:cNvPicPr>
            <a:picLocks noChangeAspect="1"/>
          </p:cNvPicPr>
          <p:nvPr/>
        </p:nvPicPr>
        <p:blipFill rotWithShape="1">
          <a:blip r:embed="rId2"/>
          <a:srcRect r="53272"/>
          <a:stretch/>
        </p:blipFill>
        <p:spPr>
          <a:xfrm rot="10800000">
            <a:off x="8811491" y="4656959"/>
            <a:ext cx="1679632" cy="1325563"/>
          </a:xfrm>
          <a:prstGeom prst="rect">
            <a:avLst/>
          </a:prstGeom>
        </p:spPr>
      </p:pic>
      <p:sp>
        <p:nvSpPr>
          <p:cNvPr id="10" name="Down Arrow 9">
            <a:extLst>
              <a:ext uri="{FF2B5EF4-FFF2-40B4-BE49-F238E27FC236}">
                <a16:creationId xmlns:a16="http://schemas.microsoft.com/office/drawing/2014/main" id="{3FF571CC-69F2-4500-B266-4C944955A07A}"/>
              </a:ext>
            </a:extLst>
          </p:cNvPr>
          <p:cNvSpPr/>
          <p:nvPr/>
        </p:nvSpPr>
        <p:spPr>
          <a:xfrm rot="16384783">
            <a:off x="8398136" y="3262632"/>
            <a:ext cx="275570" cy="809553"/>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81F9204F-AF4D-235E-912B-1F5BECD05E37}"/>
              </a:ext>
            </a:extLst>
          </p:cNvPr>
          <p:cNvSpPr/>
          <p:nvPr/>
        </p:nvSpPr>
        <p:spPr>
          <a:xfrm rot="15467774">
            <a:off x="8323846" y="5284641"/>
            <a:ext cx="275570" cy="809553"/>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8E169C-81A8-FE07-820C-E9AD7C848873}"/>
              </a:ext>
            </a:extLst>
          </p:cNvPr>
          <p:cNvPicPr>
            <a:picLocks noChangeAspect="1"/>
          </p:cNvPicPr>
          <p:nvPr/>
        </p:nvPicPr>
        <p:blipFill>
          <a:blip r:embed="rId3"/>
          <a:stretch>
            <a:fillRect/>
          </a:stretch>
        </p:blipFill>
        <p:spPr>
          <a:xfrm>
            <a:off x="6096000" y="3343976"/>
            <a:ext cx="1856720" cy="549994"/>
          </a:xfrm>
          <a:prstGeom prst="rect">
            <a:avLst/>
          </a:prstGeom>
        </p:spPr>
      </p:pic>
      <p:pic>
        <p:nvPicPr>
          <p:cNvPr id="15" name="Picture 14">
            <a:extLst>
              <a:ext uri="{FF2B5EF4-FFF2-40B4-BE49-F238E27FC236}">
                <a16:creationId xmlns:a16="http://schemas.microsoft.com/office/drawing/2014/main" id="{68AB77F9-4304-2114-3A86-E3686D54257B}"/>
              </a:ext>
            </a:extLst>
          </p:cNvPr>
          <p:cNvPicPr>
            <a:picLocks noChangeAspect="1"/>
          </p:cNvPicPr>
          <p:nvPr/>
        </p:nvPicPr>
        <p:blipFill>
          <a:blip r:embed="rId4"/>
          <a:stretch>
            <a:fillRect/>
          </a:stretch>
        </p:blipFill>
        <p:spPr>
          <a:xfrm>
            <a:off x="6462350" y="5319741"/>
            <a:ext cx="1316786" cy="1069635"/>
          </a:xfrm>
          <a:prstGeom prst="rect">
            <a:avLst/>
          </a:prstGeom>
        </p:spPr>
      </p:pic>
      <p:sp>
        <p:nvSpPr>
          <p:cNvPr id="16" name="Date Placeholder 15">
            <a:extLst>
              <a:ext uri="{FF2B5EF4-FFF2-40B4-BE49-F238E27FC236}">
                <a16:creationId xmlns:a16="http://schemas.microsoft.com/office/drawing/2014/main" id="{3A2935AB-A7A1-1084-0493-BEA90E5966BD}"/>
              </a:ext>
            </a:extLst>
          </p:cNvPr>
          <p:cNvSpPr>
            <a:spLocks noGrp="1"/>
          </p:cNvSpPr>
          <p:nvPr>
            <p:ph type="dt" sz="half" idx="10"/>
          </p:nvPr>
        </p:nvSpPr>
        <p:spPr/>
        <p:txBody>
          <a:bodyPr/>
          <a:lstStyle/>
          <a:p>
            <a:fld id="{9CF6C615-621E-D440-899E-5B3CA6B27D4D}" type="datetime2">
              <a:rPr lang="en-US" smtClean="0"/>
              <a:t>Thursday, June 6, 2024</a:t>
            </a:fld>
            <a:endParaRPr lang="en-US"/>
          </a:p>
        </p:txBody>
      </p:sp>
      <p:sp>
        <p:nvSpPr>
          <p:cNvPr id="17" name="Footer Placeholder 16">
            <a:extLst>
              <a:ext uri="{FF2B5EF4-FFF2-40B4-BE49-F238E27FC236}">
                <a16:creationId xmlns:a16="http://schemas.microsoft.com/office/drawing/2014/main" id="{9F87B372-9B84-12D4-3BFC-598B74CE4ED2}"/>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Tree>
    <p:extLst>
      <p:ext uri="{BB962C8B-B14F-4D97-AF65-F5344CB8AC3E}">
        <p14:creationId xmlns:p14="http://schemas.microsoft.com/office/powerpoint/2010/main" val="354000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A7CBE1D9-27CD-895A-0F89-4D8032D3B3E4}"/>
              </a:ext>
            </a:extLst>
          </p:cNvPr>
          <p:cNvSpPr/>
          <p:nvPr/>
        </p:nvSpPr>
        <p:spPr>
          <a:xfrm rot="5400000">
            <a:off x="5172940" y="2039407"/>
            <a:ext cx="2150918" cy="4491903"/>
          </a:xfrm>
          <a:prstGeom prst="round2DiagRect">
            <a:avLst/>
          </a:prstGeom>
          <a:solidFill>
            <a:schemeClr val="accent2">
              <a:alpha val="311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D09F8466-D4BF-2A2C-3611-FF486B53454A}"/>
              </a:ext>
            </a:extLst>
          </p:cNvPr>
          <p:cNvSpPr/>
          <p:nvPr/>
        </p:nvSpPr>
        <p:spPr>
          <a:xfrm rot="5400000">
            <a:off x="5020540" y="1887007"/>
            <a:ext cx="2150918" cy="4491903"/>
          </a:xfrm>
          <a:prstGeom prst="round2DiagRect">
            <a:avLst/>
          </a:prstGeom>
          <a:solidFill>
            <a:schemeClr val="accent2">
              <a:alpha val="863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AE4BC-463E-82F2-9F28-95A155D4EA29}"/>
              </a:ext>
            </a:extLst>
          </p:cNvPr>
          <p:cNvSpPr>
            <a:spLocks noGrp="1"/>
          </p:cNvSpPr>
          <p:nvPr>
            <p:ph type="title"/>
          </p:nvPr>
        </p:nvSpPr>
        <p:spPr>
          <a:xfrm>
            <a:off x="3543299" y="2911710"/>
            <a:ext cx="5105400" cy="1325563"/>
          </a:xfrm>
        </p:spPr>
        <p:txBody>
          <a:bodyPr/>
          <a:lstStyle/>
          <a:p>
            <a:pPr algn="ctr"/>
            <a:r>
              <a:rPr lang="en-US" dirty="0"/>
              <a:t>Anthony </a:t>
            </a:r>
            <a:r>
              <a:rPr lang="en-US" dirty="0" err="1"/>
              <a:t>Maietta</a:t>
            </a:r>
            <a:endParaRPr lang="en-US" dirty="0"/>
          </a:p>
        </p:txBody>
      </p:sp>
      <p:sp>
        <p:nvSpPr>
          <p:cNvPr id="3" name="Content Placeholder 2">
            <a:extLst>
              <a:ext uri="{FF2B5EF4-FFF2-40B4-BE49-F238E27FC236}">
                <a16:creationId xmlns:a16="http://schemas.microsoft.com/office/drawing/2014/main" id="{B7AEA8D3-5518-16F5-0A26-3ED76B8FA50A}"/>
              </a:ext>
            </a:extLst>
          </p:cNvPr>
          <p:cNvSpPr>
            <a:spLocks noGrp="1"/>
          </p:cNvSpPr>
          <p:nvPr>
            <p:ph sz="half" idx="2"/>
          </p:nvPr>
        </p:nvSpPr>
        <p:spPr>
          <a:xfrm>
            <a:off x="3543299" y="3946406"/>
            <a:ext cx="5105400" cy="434617"/>
          </a:xfrm>
        </p:spPr>
        <p:txBody>
          <a:bodyPr>
            <a:noAutofit/>
          </a:bodyPr>
          <a:lstStyle/>
          <a:p>
            <a:pPr marL="0" indent="0" algn="ctr">
              <a:buNone/>
            </a:pPr>
            <a:r>
              <a:rPr lang="en-US" dirty="0"/>
              <a:t>Region 5 </a:t>
            </a:r>
          </a:p>
          <a:p>
            <a:pPr marL="0" indent="0" algn="ctr">
              <a:buNone/>
            </a:pPr>
            <a:r>
              <a:rPr lang="en-US" dirty="0"/>
              <a:t>U.S. </a:t>
            </a:r>
            <a:r>
              <a:rPr lang="en-US" dirty="0" err="1"/>
              <a:t>Envioronmental</a:t>
            </a:r>
            <a:r>
              <a:rPr lang="en-US" dirty="0"/>
              <a:t> Protection Agency’s </a:t>
            </a:r>
          </a:p>
          <a:p>
            <a:pPr marL="0" indent="0" algn="ctr">
              <a:buNone/>
            </a:pPr>
            <a:r>
              <a:rPr lang="en-US" dirty="0"/>
              <a:t>Air and Radiation Division</a:t>
            </a:r>
          </a:p>
        </p:txBody>
      </p:sp>
      <p:pic>
        <p:nvPicPr>
          <p:cNvPr id="5" name="Picture 4">
            <a:extLst>
              <a:ext uri="{FF2B5EF4-FFF2-40B4-BE49-F238E27FC236}">
                <a16:creationId xmlns:a16="http://schemas.microsoft.com/office/drawing/2014/main" id="{6A5F9F35-A8F7-9045-8C86-59B087CEB15E}"/>
              </a:ext>
            </a:extLst>
          </p:cNvPr>
          <p:cNvPicPr>
            <a:picLocks noChangeAspect="1"/>
          </p:cNvPicPr>
          <p:nvPr/>
        </p:nvPicPr>
        <p:blipFill>
          <a:blip r:embed="rId2"/>
          <a:stretch>
            <a:fillRect/>
          </a:stretch>
        </p:blipFill>
        <p:spPr>
          <a:xfrm>
            <a:off x="694257" y="565335"/>
            <a:ext cx="3522502" cy="2339764"/>
          </a:xfrm>
          <a:prstGeom prst="rect">
            <a:avLst/>
          </a:prstGeom>
        </p:spPr>
      </p:pic>
      <p:pic>
        <p:nvPicPr>
          <p:cNvPr id="6" name="Picture 5">
            <a:extLst>
              <a:ext uri="{FF2B5EF4-FFF2-40B4-BE49-F238E27FC236}">
                <a16:creationId xmlns:a16="http://schemas.microsoft.com/office/drawing/2014/main" id="{AEF17AFE-5158-5ACE-DE61-745ED483F4C9}"/>
              </a:ext>
            </a:extLst>
          </p:cNvPr>
          <p:cNvPicPr>
            <a:picLocks noChangeAspect="1"/>
          </p:cNvPicPr>
          <p:nvPr/>
        </p:nvPicPr>
        <p:blipFill>
          <a:blip r:embed="rId3"/>
          <a:stretch>
            <a:fillRect/>
          </a:stretch>
        </p:blipFill>
        <p:spPr>
          <a:xfrm>
            <a:off x="9407237" y="6356350"/>
            <a:ext cx="1489363" cy="441176"/>
          </a:xfrm>
          <a:prstGeom prst="rect">
            <a:avLst/>
          </a:prstGeom>
        </p:spPr>
      </p:pic>
      <p:pic>
        <p:nvPicPr>
          <p:cNvPr id="10" name="Picture 9">
            <a:extLst>
              <a:ext uri="{FF2B5EF4-FFF2-40B4-BE49-F238E27FC236}">
                <a16:creationId xmlns:a16="http://schemas.microsoft.com/office/drawing/2014/main" id="{3996A49C-DEB4-024C-48C7-D004BF25B64F}"/>
              </a:ext>
            </a:extLst>
          </p:cNvPr>
          <p:cNvPicPr>
            <a:picLocks noChangeAspect="1"/>
          </p:cNvPicPr>
          <p:nvPr/>
        </p:nvPicPr>
        <p:blipFill>
          <a:blip r:embed="rId4"/>
          <a:stretch>
            <a:fillRect/>
          </a:stretch>
        </p:blipFill>
        <p:spPr>
          <a:xfrm>
            <a:off x="11135744" y="5959097"/>
            <a:ext cx="1056256" cy="858005"/>
          </a:xfrm>
          <a:prstGeom prst="rect">
            <a:avLst/>
          </a:prstGeom>
        </p:spPr>
      </p:pic>
    </p:spTree>
    <p:extLst>
      <p:ext uri="{BB962C8B-B14F-4D97-AF65-F5344CB8AC3E}">
        <p14:creationId xmlns:p14="http://schemas.microsoft.com/office/powerpoint/2010/main" val="1227502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E9E8-2FFB-207C-9F40-01C0D83B3B87}"/>
              </a:ext>
            </a:extLst>
          </p:cNvPr>
          <p:cNvSpPr>
            <a:spLocks noGrp="1"/>
          </p:cNvSpPr>
          <p:nvPr>
            <p:ph type="title"/>
          </p:nvPr>
        </p:nvSpPr>
        <p:spPr/>
        <p:txBody>
          <a:bodyPr/>
          <a:lstStyle/>
          <a:p>
            <a:r>
              <a:rPr lang="en-US" dirty="0"/>
              <a:t>Participant Poll</a:t>
            </a:r>
          </a:p>
        </p:txBody>
      </p:sp>
      <p:sp>
        <p:nvSpPr>
          <p:cNvPr id="3" name="Content Placeholder 2">
            <a:extLst>
              <a:ext uri="{FF2B5EF4-FFF2-40B4-BE49-F238E27FC236}">
                <a16:creationId xmlns:a16="http://schemas.microsoft.com/office/drawing/2014/main" id="{147CCE87-AF28-7DBA-D2A3-363D8B903F24}"/>
              </a:ext>
            </a:extLst>
          </p:cNvPr>
          <p:cNvSpPr>
            <a:spLocks noGrp="1"/>
          </p:cNvSpPr>
          <p:nvPr>
            <p:ph idx="1"/>
          </p:nvPr>
        </p:nvSpPr>
        <p:spPr/>
        <p:txBody>
          <a:bodyPr/>
          <a:lstStyle/>
          <a:p>
            <a:r>
              <a:rPr lang="en-US" dirty="0"/>
              <a:t>*Participate by entering in the chat*</a:t>
            </a:r>
          </a:p>
          <a:p>
            <a:endParaRPr lang="en-US" dirty="0"/>
          </a:p>
          <a:p>
            <a:endParaRPr lang="en-US" dirty="0"/>
          </a:p>
          <a:p>
            <a:endParaRPr lang="en-US" dirty="0"/>
          </a:p>
          <a:p>
            <a:pPr lvl="1"/>
            <a:r>
              <a:rPr lang="en-US" dirty="0"/>
              <a:t>Are you or your company interested in the 2024 EPA Clean Heavy-Duty Vehicles Grant? Y/N</a:t>
            </a:r>
          </a:p>
        </p:txBody>
      </p:sp>
      <p:sp>
        <p:nvSpPr>
          <p:cNvPr id="4" name="Date Placeholder 3">
            <a:extLst>
              <a:ext uri="{FF2B5EF4-FFF2-40B4-BE49-F238E27FC236}">
                <a16:creationId xmlns:a16="http://schemas.microsoft.com/office/drawing/2014/main" id="{10C624A8-12DC-9A33-5A07-99A53A90C96B}"/>
              </a:ext>
            </a:extLst>
          </p:cNvPr>
          <p:cNvSpPr>
            <a:spLocks noGrp="1"/>
          </p:cNvSpPr>
          <p:nvPr>
            <p:ph type="dt" sz="half" idx="10"/>
          </p:nvPr>
        </p:nvSpPr>
        <p:spPr/>
        <p:txBody>
          <a:bodyPr/>
          <a:lstStyle/>
          <a:p>
            <a:fld id="{3DD22A9D-2106-614B-93D7-2FE5493042F9}" type="datetime2">
              <a:rPr lang="en-US" smtClean="0"/>
              <a:t>Thursday, June 6, 2024</a:t>
            </a:fld>
            <a:endParaRPr lang="en-US"/>
          </a:p>
        </p:txBody>
      </p:sp>
      <p:sp>
        <p:nvSpPr>
          <p:cNvPr id="5" name="Footer Placeholder 4">
            <a:extLst>
              <a:ext uri="{FF2B5EF4-FFF2-40B4-BE49-F238E27FC236}">
                <a16:creationId xmlns:a16="http://schemas.microsoft.com/office/drawing/2014/main" id="{6A608F8F-0FB8-FD5E-9277-FE478F4E5FFD}"/>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pic>
        <p:nvPicPr>
          <p:cNvPr id="6" name="Picture 5">
            <a:extLst>
              <a:ext uri="{FF2B5EF4-FFF2-40B4-BE49-F238E27FC236}">
                <a16:creationId xmlns:a16="http://schemas.microsoft.com/office/drawing/2014/main" id="{8037455F-F1E7-5677-8C3C-B2F8B829C7CD}"/>
              </a:ext>
            </a:extLst>
          </p:cNvPr>
          <p:cNvPicPr>
            <a:picLocks noChangeAspect="1"/>
          </p:cNvPicPr>
          <p:nvPr/>
        </p:nvPicPr>
        <p:blipFill>
          <a:blip r:embed="rId2"/>
          <a:stretch>
            <a:fillRect/>
          </a:stretch>
        </p:blipFill>
        <p:spPr>
          <a:xfrm rot="15503201">
            <a:off x="-3886201" y="388097"/>
            <a:ext cx="7772400" cy="2875057"/>
          </a:xfrm>
          <a:prstGeom prst="rect">
            <a:avLst/>
          </a:prstGeom>
        </p:spPr>
      </p:pic>
      <p:pic>
        <p:nvPicPr>
          <p:cNvPr id="7" name="Picture 6">
            <a:extLst>
              <a:ext uri="{FF2B5EF4-FFF2-40B4-BE49-F238E27FC236}">
                <a16:creationId xmlns:a16="http://schemas.microsoft.com/office/drawing/2014/main" id="{D8E7ACDC-11EF-EB15-C696-BBC796C43970}"/>
              </a:ext>
            </a:extLst>
          </p:cNvPr>
          <p:cNvPicPr>
            <a:picLocks noChangeAspect="1"/>
          </p:cNvPicPr>
          <p:nvPr/>
        </p:nvPicPr>
        <p:blipFill>
          <a:blip r:embed="rId3"/>
          <a:stretch>
            <a:fillRect/>
          </a:stretch>
        </p:blipFill>
        <p:spPr>
          <a:xfrm rot="9727171">
            <a:off x="3766092" y="475199"/>
            <a:ext cx="9646530" cy="3568309"/>
          </a:xfrm>
          <a:prstGeom prst="rect">
            <a:avLst/>
          </a:prstGeom>
        </p:spPr>
      </p:pic>
    </p:spTree>
    <p:extLst>
      <p:ext uri="{BB962C8B-B14F-4D97-AF65-F5344CB8AC3E}">
        <p14:creationId xmlns:p14="http://schemas.microsoft.com/office/powerpoint/2010/main" val="294206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4" name="Picture 3" descr="EC_logo_KO.png">
            <a:extLst>
              <a:ext uri="{FF2B5EF4-FFF2-40B4-BE49-F238E27FC236}">
                <a16:creationId xmlns:a16="http://schemas.microsoft.com/office/drawing/2014/main" id="{6F85C547-C605-41DA-AB81-6EDF52549E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1390" y="4067648"/>
            <a:ext cx="2315481" cy="643344"/>
          </a:xfrm>
          <a:prstGeom prst="rect">
            <a:avLst/>
          </a:prstGeom>
        </p:spPr>
      </p:pic>
      <p:sp>
        <p:nvSpPr>
          <p:cNvPr id="5" name="TextBox 1">
            <a:extLst>
              <a:ext uri="{FF2B5EF4-FFF2-40B4-BE49-F238E27FC236}">
                <a16:creationId xmlns:a16="http://schemas.microsoft.com/office/drawing/2014/main" id="{289E9073-A602-4D05-8C5C-BA531A299751}"/>
              </a:ext>
            </a:extLst>
          </p:cNvPr>
          <p:cNvSpPr txBox="1"/>
          <p:nvPr/>
        </p:nvSpPr>
        <p:spPr>
          <a:xfrm>
            <a:off x="876998" y="2127837"/>
            <a:ext cx="10438591" cy="120032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687388" algn="l"/>
              </a:tabLst>
              <a:defRPr/>
            </a:pPr>
            <a:r>
              <a:rPr kumimoji="0" lang="en-US" sz="3600" b="0" i="0" u="none" strike="noStrike" kern="1200" cap="none" spc="0" normalizeH="0" baseline="0" noProof="0" dirty="0">
                <a:ln>
                  <a:noFill/>
                </a:ln>
                <a:solidFill>
                  <a:prstClr val="white"/>
                </a:solidFill>
                <a:effectLst/>
                <a:uLnTx/>
                <a:uFillTx/>
                <a:latin typeface="Aptos"/>
                <a:ea typeface="Roboto"/>
                <a:cs typeface="Roboto"/>
                <a:sym typeface="Arial"/>
              </a:rPr>
              <a:t>EV Funding and Resources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tab pos="687388" algn="l"/>
              </a:tabLst>
              <a:defRPr/>
            </a:pPr>
            <a:r>
              <a:rPr lang="en-US" sz="3600" dirty="0">
                <a:solidFill>
                  <a:prstClr val="white"/>
                </a:solidFill>
                <a:latin typeface="Aptos"/>
                <a:ea typeface="Roboto"/>
                <a:cs typeface="Roboto"/>
              </a:rPr>
              <a:t>June 2024</a:t>
            </a:r>
            <a:endParaRPr kumimoji="0" lang="en-US" sz="2800" b="0" i="0" u="none" strike="noStrike" kern="1200" cap="none" spc="0" normalizeH="0" baseline="0" noProof="0" dirty="0">
              <a:ln>
                <a:noFill/>
              </a:ln>
              <a:solidFill>
                <a:prstClr val="white"/>
              </a:solidFill>
              <a:effectLst/>
              <a:uLnTx/>
              <a:uFillTx/>
              <a:latin typeface="Aptos" panose="020B0004020202020204" pitchFamily="34" charset="0"/>
              <a:ea typeface="Roboto" panose="02000000000000000000" pitchFamily="2" charset="0"/>
              <a:cs typeface="Roboto" panose="02000000000000000000" pitchFamily="2" charset="0"/>
              <a:sym typeface="Arial"/>
            </a:endParaRPr>
          </a:p>
        </p:txBody>
      </p:sp>
      <p:pic>
        <p:nvPicPr>
          <p:cNvPr id="2" name="Picture 1">
            <a:extLst>
              <a:ext uri="{FF2B5EF4-FFF2-40B4-BE49-F238E27FC236}">
                <a16:creationId xmlns:a16="http://schemas.microsoft.com/office/drawing/2014/main" id="{1A06AED6-B292-7BE4-8127-FE11F8EE7264}"/>
              </a:ext>
            </a:extLst>
          </p:cNvPr>
          <p:cNvPicPr>
            <a:picLocks noChangeAspect="1"/>
          </p:cNvPicPr>
          <p:nvPr/>
        </p:nvPicPr>
        <p:blipFill>
          <a:blip r:embed="rId5"/>
          <a:stretch>
            <a:fillRect/>
          </a:stretch>
        </p:blipFill>
        <p:spPr>
          <a:xfrm>
            <a:off x="-117763" y="-54449"/>
            <a:ext cx="12434454" cy="6982535"/>
          </a:xfrm>
          <a:prstGeom prst="rect">
            <a:avLst/>
          </a:prstGeom>
        </p:spPr>
      </p:pic>
    </p:spTree>
    <p:extLst>
      <p:ext uri="{BB962C8B-B14F-4D97-AF65-F5344CB8AC3E}">
        <p14:creationId xmlns:p14="http://schemas.microsoft.com/office/powerpoint/2010/main" val="67496941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5A0B2-E4F3-7C79-7887-6E65CAA9D7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EDA535-1243-D8D3-A772-15E3CB39C74C}"/>
              </a:ext>
            </a:extLst>
          </p:cNvPr>
          <p:cNvSpPr/>
          <p:nvPr/>
        </p:nvSpPr>
        <p:spPr>
          <a:xfrm>
            <a:off x="1414829" y="5522979"/>
            <a:ext cx="2614781" cy="584775"/>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Clean Vehicle Tax Credit 30D</a:t>
            </a:r>
            <a:endParaRPr kumimoji="0" lang="en-US" alt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5" name="Rectangle 4">
            <a:extLst>
              <a:ext uri="{FF2B5EF4-FFF2-40B4-BE49-F238E27FC236}">
                <a16:creationId xmlns:a16="http://schemas.microsoft.com/office/drawing/2014/main" id="{9BE7474E-DB75-CA83-6C9D-7D00497AFDBE}"/>
              </a:ext>
            </a:extLst>
          </p:cNvPr>
          <p:cNvSpPr/>
          <p:nvPr/>
        </p:nvSpPr>
        <p:spPr>
          <a:xfrm>
            <a:off x="5737890" y="5053750"/>
            <a:ext cx="65114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Used</a:t>
            </a:r>
            <a:endPar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1" name="Rectangle 10">
            <a:extLst>
              <a:ext uri="{FF2B5EF4-FFF2-40B4-BE49-F238E27FC236}">
                <a16:creationId xmlns:a16="http://schemas.microsoft.com/office/drawing/2014/main" id="{983E5630-11AF-F882-1D9C-CB955CF4FCD8}"/>
              </a:ext>
            </a:extLst>
          </p:cNvPr>
          <p:cNvSpPr/>
          <p:nvPr/>
        </p:nvSpPr>
        <p:spPr>
          <a:xfrm>
            <a:off x="2427107" y="5053750"/>
            <a:ext cx="59022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New</a:t>
            </a:r>
            <a:endPar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 name="Rectangle 11">
            <a:extLst>
              <a:ext uri="{FF2B5EF4-FFF2-40B4-BE49-F238E27FC236}">
                <a16:creationId xmlns:a16="http://schemas.microsoft.com/office/drawing/2014/main" id="{4E6C7BC1-096B-D361-FCCF-501EDA9D1E31}"/>
              </a:ext>
            </a:extLst>
          </p:cNvPr>
          <p:cNvSpPr/>
          <p:nvPr/>
        </p:nvSpPr>
        <p:spPr>
          <a:xfrm>
            <a:off x="8611110" y="5053750"/>
            <a:ext cx="165519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Commercial</a:t>
            </a:r>
            <a:endPar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5" name="Rectangle 14">
            <a:extLst>
              <a:ext uri="{FF2B5EF4-FFF2-40B4-BE49-F238E27FC236}">
                <a16:creationId xmlns:a16="http://schemas.microsoft.com/office/drawing/2014/main" id="{BC0B7E2F-74AA-4C2A-038A-02732F11DC47}"/>
              </a:ext>
            </a:extLst>
          </p:cNvPr>
          <p:cNvSpPr/>
          <p:nvPr/>
        </p:nvSpPr>
        <p:spPr>
          <a:xfrm>
            <a:off x="4733552" y="5522980"/>
            <a:ext cx="2659816" cy="584775"/>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Clean Vehicle Tax Credit 25E</a:t>
            </a:r>
            <a:endParaRPr kumimoji="0" lang="en-US" alt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6" name="Rectangle 15">
            <a:extLst>
              <a:ext uri="{FF2B5EF4-FFF2-40B4-BE49-F238E27FC236}">
                <a16:creationId xmlns:a16="http://schemas.microsoft.com/office/drawing/2014/main" id="{F18B8024-AFC3-C8D8-DD02-FFB31206CD95}"/>
              </a:ext>
            </a:extLst>
          </p:cNvPr>
          <p:cNvSpPr/>
          <p:nvPr/>
        </p:nvSpPr>
        <p:spPr>
          <a:xfrm>
            <a:off x="8097310" y="5522980"/>
            <a:ext cx="2659817" cy="584775"/>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Clean Vehicle Tax Credit 45W</a:t>
            </a:r>
            <a:endParaRPr kumimoji="0" lang="en-US" alt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0" name="Rectangle 19">
            <a:extLst>
              <a:ext uri="{FF2B5EF4-FFF2-40B4-BE49-F238E27FC236}">
                <a16:creationId xmlns:a16="http://schemas.microsoft.com/office/drawing/2014/main" id="{811F512A-58BB-4440-6D9D-853EBD22DAC8}"/>
              </a:ext>
            </a:extLst>
          </p:cNvPr>
          <p:cNvSpPr/>
          <p:nvPr/>
        </p:nvSpPr>
        <p:spPr>
          <a:xfrm>
            <a:off x="0" y="223983"/>
            <a:ext cx="12192000"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Federal Tax Credits</a:t>
            </a:r>
          </a:p>
        </p:txBody>
      </p:sp>
      <p:pic>
        <p:nvPicPr>
          <p:cNvPr id="21" name="Picture 20">
            <a:extLst>
              <a:ext uri="{FF2B5EF4-FFF2-40B4-BE49-F238E27FC236}">
                <a16:creationId xmlns:a16="http://schemas.microsoft.com/office/drawing/2014/main" id="{E080D490-4FDA-0F6D-F3A2-AAC2D3925F37}"/>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370187" y="6237449"/>
            <a:ext cx="1416314" cy="396568"/>
          </a:xfrm>
          <a:prstGeom prst="rect">
            <a:avLst/>
          </a:prstGeom>
        </p:spPr>
      </p:pic>
      <p:sp>
        <p:nvSpPr>
          <p:cNvPr id="2" name="Rectangle 1">
            <a:extLst>
              <a:ext uri="{FF2B5EF4-FFF2-40B4-BE49-F238E27FC236}">
                <a16:creationId xmlns:a16="http://schemas.microsoft.com/office/drawing/2014/main" id="{3EE6726B-D51D-C86F-6576-4A6DA4852C6A}"/>
              </a:ext>
            </a:extLst>
          </p:cNvPr>
          <p:cNvSpPr/>
          <p:nvPr/>
        </p:nvSpPr>
        <p:spPr>
          <a:xfrm flipH="1">
            <a:off x="1362929" y="1335402"/>
            <a:ext cx="9466142" cy="584775"/>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alt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The Inflation Reduction Act of 2022 (IRA) offers various tax credits for qualified new, used, and commercial plug-in electric drive motor vehicles.</a:t>
            </a:r>
          </a:p>
        </p:txBody>
      </p:sp>
      <p:sp>
        <p:nvSpPr>
          <p:cNvPr id="6" name="Rectangle 5">
            <a:extLst>
              <a:ext uri="{FF2B5EF4-FFF2-40B4-BE49-F238E27FC236}">
                <a16:creationId xmlns:a16="http://schemas.microsoft.com/office/drawing/2014/main" id="{88F2887D-7F15-A5E0-4CD8-CE140F47F4B5}"/>
              </a:ext>
            </a:extLst>
          </p:cNvPr>
          <p:cNvSpPr/>
          <p:nvPr/>
        </p:nvSpPr>
        <p:spPr>
          <a:xfrm>
            <a:off x="1394783" y="2352150"/>
            <a:ext cx="2614781" cy="73866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Tx/>
              <a:buNone/>
              <a:tabLst/>
              <a:defRPr/>
            </a:pPr>
            <a:r>
              <a:rPr kumimoji="0" lang="en-US" altLang="en-US" sz="1600" b="1" i="0" u="none" strike="noStrike" kern="0" cap="none" spc="0" normalizeH="0" baseline="0" noProof="0">
                <a:ln>
                  <a:noFill/>
                </a:ln>
                <a:solidFill>
                  <a:srgbClr val="FFFFFF"/>
                </a:solidFill>
                <a:effectLst/>
                <a:uLnTx/>
                <a:uFillTx/>
                <a:latin typeface="Roboto"/>
                <a:ea typeface="Roboto"/>
                <a:cs typeface="Roboto"/>
                <a:sym typeface="Arial"/>
              </a:rPr>
              <a:t>$3,750 to $7,500</a:t>
            </a:r>
            <a:endParaRPr kumimoji="0" lang="en-US" altLang="en-US" sz="1600" b="1"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altLang="en-US" sz="1600" b="0" i="0" u="none" strike="noStrike" kern="0" cap="none" spc="0" normalizeH="0" baseline="0" noProof="0">
              <a:ln>
                <a:noFill/>
              </a:ln>
              <a:solidFill>
                <a:srgbClr val="FFFFFF"/>
              </a:solidFill>
              <a:effectLst/>
              <a:uLnTx/>
              <a:uFillTx/>
              <a:latin typeface="Roboto"/>
              <a:ea typeface="Roboto"/>
              <a:cs typeface="Roboto"/>
            </a:endParaRPr>
          </a:p>
        </p:txBody>
      </p:sp>
      <p:sp>
        <p:nvSpPr>
          <p:cNvPr id="7" name="Rectangle 6">
            <a:extLst>
              <a:ext uri="{FF2B5EF4-FFF2-40B4-BE49-F238E27FC236}">
                <a16:creationId xmlns:a16="http://schemas.microsoft.com/office/drawing/2014/main" id="{655EE841-60C5-6B42-FC38-5FB24E05F12F}"/>
              </a:ext>
            </a:extLst>
          </p:cNvPr>
          <p:cNvSpPr/>
          <p:nvPr/>
        </p:nvSpPr>
        <p:spPr>
          <a:xfrm>
            <a:off x="4804904" y="2299306"/>
            <a:ext cx="2614781" cy="73866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altLang="en-US" sz="1600" b="1" i="0" u="none" strike="noStrike" kern="0" cap="none" spc="0" normalizeH="0" baseline="0" noProof="0">
                <a:ln>
                  <a:noFill/>
                </a:ln>
                <a:solidFill>
                  <a:srgbClr val="FFFFFF"/>
                </a:solidFill>
                <a:effectLst/>
                <a:uLnTx/>
                <a:uFillTx/>
                <a:latin typeface="Roboto"/>
                <a:ea typeface="Roboto"/>
                <a:cs typeface="Roboto"/>
                <a:sym typeface="Arial"/>
              </a:rPr>
              <a:t>Up to $4,000</a:t>
            </a:r>
          </a:p>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alt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2937326B-E03F-425F-9CBB-74778D5D9E84}"/>
              </a:ext>
            </a:extLst>
          </p:cNvPr>
          <p:cNvSpPr/>
          <p:nvPr/>
        </p:nvSpPr>
        <p:spPr>
          <a:xfrm>
            <a:off x="8142346" y="2354952"/>
            <a:ext cx="2614781" cy="58477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1200"/>
              </a:spcBef>
              <a:spcAft>
                <a:spcPts val="0"/>
              </a:spcAft>
              <a:buClr>
                <a:srgbClr val="000000"/>
              </a:buClr>
              <a:buSzTx/>
              <a:buFontTx/>
              <a:buNone/>
              <a:tabLst/>
              <a:defRPr/>
            </a:pPr>
            <a:r>
              <a:rPr kumimoji="0" lang="en-US" altLang="en-US" sz="1600" b="1" i="0" u="none" strike="noStrike" kern="0" cap="none" spc="0" normalizeH="0" baseline="0" noProof="0">
                <a:ln>
                  <a:noFill/>
                </a:ln>
                <a:solidFill>
                  <a:srgbClr val="FFFFFF"/>
                </a:solidFill>
                <a:effectLst/>
                <a:uLnTx/>
                <a:uFillTx/>
                <a:latin typeface="Roboto"/>
                <a:ea typeface="Roboto"/>
                <a:cs typeface="Roboto"/>
                <a:sym typeface="Arial"/>
              </a:rPr>
              <a:t>Up to $7,500 (&lt;14,000lbs) or $40,000 </a:t>
            </a:r>
            <a:r>
              <a:rPr kumimoji="0" lang="en-US" sz="1600" b="1" i="0" u="none" strike="noStrike" kern="0" cap="none" spc="0" normalizeH="0" baseline="0" noProof="0">
                <a:ln>
                  <a:noFill/>
                </a:ln>
                <a:solidFill>
                  <a:srgbClr val="FFFFFF"/>
                </a:solidFill>
                <a:effectLst/>
                <a:uLnTx/>
                <a:uFillTx/>
                <a:latin typeface="Aptos" panose="020B0004020202020204"/>
                <a:ea typeface="+mn-lt"/>
                <a:cs typeface="+mn-lt"/>
                <a:sym typeface="Arial"/>
              </a:rPr>
              <a:t>(&gt;14,000lbs)</a:t>
            </a:r>
            <a:endParaRPr kumimoji="0" lang="en-US" altLang="en-US" sz="1600" b="1" i="0" u="none" strike="noStrike" kern="0" cap="none" spc="0" normalizeH="0" baseline="0" noProof="0">
              <a:ln>
                <a:noFill/>
              </a:ln>
              <a:solidFill>
                <a:srgbClr val="FFFFFF"/>
              </a:solidFill>
              <a:effectLst/>
              <a:uLnTx/>
              <a:uFillTx/>
              <a:latin typeface="Roboto"/>
              <a:ea typeface="Roboto"/>
              <a:cs typeface="Roboto"/>
              <a:sym typeface="Arial"/>
            </a:endParaRPr>
          </a:p>
        </p:txBody>
      </p:sp>
      <p:pic>
        <p:nvPicPr>
          <p:cNvPr id="1028" name="Picture 4" descr="Charging plug, eco friendly car, electric vehicle, electric vehicle icon  icon - Download on Iconfinder">
            <a:extLst>
              <a:ext uri="{FF2B5EF4-FFF2-40B4-BE49-F238E27FC236}">
                <a16:creationId xmlns:a16="http://schemas.microsoft.com/office/drawing/2014/main" id="{36603BE9-92A6-D361-B26A-933CC2322A36}"/>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21807" y="3491448"/>
            <a:ext cx="1306144" cy="1306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ug, Car, transportation, transport, Automobile, electric car, Electric  Vehicle icon">
            <a:extLst>
              <a:ext uri="{FF2B5EF4-FFF2-40B4-BE49-F238E27FC236}">
                <a16:creationId xmlns:a16="http://schemas.microsoft.com/office/drawing/2014/main" id="{942FF93D-AE81-FB69-A1FE-E345DE09FBF1}"/>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431928" y="3491448"/>
            <a:ext cx="1306144" cy="1306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ectric vehicle Generic Detailed Outline icon">
            <a:extLst>
              <a:ext uri="{FF2B5EF4-FFF2-40B4-BE49-F238E27FC236}">
                <a16:creationId xmlns:a16="http://schemas.microsoft.com/office/drawing/2014/main" id="{AA707296-D99C-EFB1-25C9-4D25F3EFFD5D}"/>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22138" y="3429000"/>
            <a:ext cx="1655195" cy="16551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3EDAF9-0755-0853-F3B6-EEFBDBCDD433}"/>
              </a:ext>
            </a:extLst>
          </p:cNvPr>
          <p:cNvPicPr>
            <a:picLocks noChangeAspect="1"/>
          </p:cNvPicPr>
          <p:nvPr/>
        </p:nvPicPr>
        <p:blipFill>
          <a:blip r:embed="rId6"/>
          <a:stretch>
            <a:fillRect/>
          </a:stretch>
        </p:blipFill>
        <p:spPr>
          <a:xfrm>
            <a:off x="-152946" y="-89229"/>
            <a:ext cx="12530480" cy="7036458"/>
          </a:xfrm>
          <a:prstGeom prst="rect">
            <a:avLst/>
          </a:prstGeom>
        </p:spPr>
      </p:pic>
      <p:sp>
        <p:nvSpPr>
          <p:cNvPr id="9" name="Date Placeholder 8">
            <a:extLst>
              <a:ext uri="{FF2B5EF4-FFF2-40B4-BE49-F238E27FC236}">
                <a16:creationId xmlns:a16="http://schemas.microsoft.com/office/drawing/2014/main" id="{89179CD7-7447-2538-F958-890CEDA074DB}"/>
              </a:ext>
            </a:extLst>
          </p:cNvPr>
          <p:cNvSpPr>
            <a:spLocks noGrp="1"/>
          </p:cNvSpPr>
          <p:nvPr>
            <p:ph type="dt" sz="half" idx="10"/>
          </p:nvPr>
        </p:nvSpPr>
        <p:spPr/>
        <p:txBody>
          <a:bodyPr/>
          <a:lstStyle/>
          <a:p>
            <a:fld id="{25242CCE-8D50-244F-980A-F2DE1250EBA2}" type="datetime2">
              <a:rPr lang="en-US" smtClean="0"/>
              <a:t>Thursday, June 6, 2024</a:t>
            </a:fld>
            <a:endParaRPr lang="en-US"/>
          </a:p>
        </p:txBody>
      </p:sp>
      <p:sp>
        <p:nvSpPr>
          <p:cNvPr id="10" name="Footer Placeholder 9">
            <a:extLst>
              <a:ext uri="{FF2B5EF4-FFF2-40B4-BE49-F238E27FC236}">
                <a16:creationId xmlns:a16="http://schemas.microsoft.com/office/drawing/2014/main" id="{37FB12BF-E5D5-91A5-EF87-E25C788BB5CE}"/>
              </a:ext>
            </a:extLst>
          </p:cNvPr>
          <p:cNvSpPr>
            <a:spLocks noGrp="1"/>
          </p:cNvSpPr>
          <p:nvPr>
            <p:ph type="ftr" sz="quarter" idx="11"/>
          </p:nvPr>
        </p:nvSpPr>
        <p:spPr/>
        <p:txBody>
          <a:bodyPr/>
          <a:lstStyle/>
          <a:p>
            <a:r>
              <a:rPr lang="en-US"/>
              <a:t>Electrification Funding:</a:t>
            </a:r>
            <a:br>
              <a:rPr lang="en-US"/>
            </a:br>
            <a:r>
              <a:rPr lang="en-US"/>
              <a:t> Sparking Growth Across the Nation</a:t>
            </a:r>
          </a:p>
        </p:txBody>
      </p:sp>
    </p:spTree>
    <p:extLst>
      <p:ext uri="{BB962C8B-B14F-4D97-AF65-F5344CB8AC3E}">
        <p14:creationId xmlns:p14="http://schemas.microsoft.com/office/powerpoint/2010/main" val="341294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EF027-1A21-4F75-DE25-C6041F1AC860}"/>
            </a:ext>
          </a:extLst>
        </p:cNvPr>
        <p:cNvGrpSpPr/>
        <p:nvPr/>
      </p:nvGrpSpPr>
      <p:grpSpPr>
        <a:xfrm>
          <a:off x="0" y="0"/>
          <a:ext cx="0" cy="0"/>
          <a:chOff x="0" y="0"/>
          <a:chExt cx="0" cy="0"/>
        </a:xfrm>
      </p:grpSpPr>
      <p:pic>
        <p:nvPicPr>
          <p:cNvPr id="4" name="Picture 3" descr="A picture containing outdoor, music, park&#10;&#10;Description automatically generated">
            <a:extLst>
              <a:ext uri="{FF2B5EF4-FFF2-40B4-BE49-F238E27FC236}">
                <a16:creationId xmlns:a16="http://schemas.microsoft.com/office/drawing/2014/main" id="{CAB3661C-B62C-1E1A-E163-34AD185BA8F9}"/>
              </a:ext>
            </a:extLst>
          </p:cNvPr>
          <p:cNvPicPr>
            <a:picLocks noChangeAspect="1"/>
          </p:cNvPicPr>
          <p:nvPr/>
        </p:nvPicPr>
        <p:blipFill rotWithShape="1">
          <a:blip r:embed="rId3">
            <a:extLst>
              <a:ext uri="{28A0092B-C50C-407E-A947-70E740481C1C}">
                <a14:useLocalDpi xmlns:a14="http://schemas.microsoft.com/office/drawing/2010/main" val="0"/>
              </a:ext>
            </a:extLst>
          </a:blip>
          <a:srcRect l="8052" t="19733" r="17741" b="16202"/>
          <a:stretch/>
        </p:blipFill>
        <p:spPr>
          <a:xfrm rot="16200000">
            <a:off x="6785468" y="1446009"/>
            <a:ext cx="6858002" cy="3947161"/>
          </a:xfrm>
          <a:prstGeom prst="rect">
            <a:avLst/>
          </a:prstGeom>
        </p:spPr>
      </p:pic>
      <p:pic>
        <p:nvPicPr>
          <p:cNvPr id="36" name="Picture 35" descr="Background pattern&#10;&#10;Description automatically generated">
            <a:extLst>
              <a:ext uri="{FF2B5EF4-FFF2-40B4-BE49-F238E27FC236}">
                <a16:creationId xmlns:a16="http://schemas.microsoft.com/office/drawing/2014/main" id="{266F0558-3F32-CF84-CC6A-9C053A52D3BF}"/>
              </a:ext>
            </a:extLst>
          </p:cNvPr>
          <p:cNvPicPr>
            <a:picLocks noChangeAspect="1"/>
          </p:cNvPicPr>
          <p:nvPr/>
        </p:nvPicPr>
        <p:blipFill>
          <a:blip r:embed="rId4"/>
          <a:stretch>
            <a:fillRect/>
          </a:stretch>
        </p:blipFill>
        <p:spPr>
          <a:xfrm>
            <a:off x="8240889" y="0"/>
            <a:ext cx="3947160" cy="6858000"/>
          </a:xfrm>
          <a:prstGeom prst="rect">
            <a:avLst/>
          </a:prstGeom>
        </p:spPr>
      </p:pic>
      <p:sp>
        <p:nvSpPr>
          <p:cNvPr id="8" name="Rectangle 7">
            <a:extLst>
              <a:ext uri="{FF2B5EF4-FFF2-40B4-BE49-F238E27FC236}">
                <a16:creationId xmlns:a16="http://schemas.microsoft.com/office/drawing/2014/main" id="{C90D5527-CF1D-EBA0-7A2A-3D34E587D10D}"/>
              </a:ext>
            </a:extLst>
          </p:cNvPr>
          <p:cNvSpPr/>
          <p:nvPr/>
        </p:nvSpPr>
        <p:spPr>
          <a:xfrm>
            <a:off x="0" y="194854"/>
            <a:ext cx="8240887" cy="1087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9BC9"/>
                </a:solidFill>
                <a:effectLst/>
                <a:uLnTx/>
                <a:uFillTx/>
                <a:latin typeface="Roboto" panose="02000000000000000000" pitchFamily="2" charset="0"/>
                <a:ea typeface="Roboto" panose="02000000000000000000" pitchFamily="2" charset="0"/>
                <a:cs typeface="Roboto" panose="02000000000000000000" pitchFamily="2" charset="0"/>
                <a:sym typeface="Arial"/>
              </a:rPr>
              <a:t>Commercial Clean Vehicle Tax Credit (45W)</a:t>
            </a:r>
            <a:endParaRPr kumimoji="0" lang="en-US" sz="2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2" name="AutoShape 2">
            <a:extLst>
              <a:ext uri="{FF2B5EF4-FFF2-40B4-BE49-F238E27FC236}">
                <a16:creationId xmlns:a16="http://schemas.microsoft.com/office/drawing/2014/main" id="{320FDADC-ADA1-D744-D895-213B03ED4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 name="Picture 15">
            <a:extLst>
              <a:ext uri="{FF2B5EF4-FFF2-40B4-BE49-F238E27FC236}">
                <a16:creationId xmlns:a16="http://schemas.microsoft.com/office/drawing/2014/main" id="{5B6CEC50-BD93-AD8A-C36A-9EFB0369F74C}"/>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0596039" y="6340931"/>
            <a:ext cx="1416314" cy="396568"/>
          </a:xfrm>
          <a:prstGeom prst="rect">
            <a:avLst/>
          </a:prstGeom>
        </p:spPr>
      </p:pic>
      <p:sp>
        <p:nvSpPr>
          <p:cNvPr id="3" name="Content Placeholder 2">
            <a:extLst>
              <a:ext uri="{FF2B5EF4-FFF2-40B4-BE49-F238E27FC236}">
                <a16:creationId xmlns:a16="http://schemas.microsoft.com/office/drawing/2014/main" id="{32076DCE-2175-6B7B-46C8-411FEA4F583E}"/>
              </a:ext>
            </a:extLst>
          </p:cNvPr>
          <p:cNvSpPr>
            <a:spLocks noGrp="1"/>
          </p:cNvSpPr>
          <p:nvPr/>
        </p:nvSpPr>
        <p:spPr>
          <a:xfrm>
            <a:off x="529841" y="1637697"/>
            <a:ext cx="7444926" cy="50254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Vehicle must be used for business purposes</a:t>
            </a:r>
          </a:p>
          <a:p>
            <a:pPr marL="228600" marR="0" lvl="0" indent="-22860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Can be used by Tax Exempt Entities (municipal fleets, non-profits, schools).</a:t>
            </a:r>
          </a:p>
          <a:p>
            <a:pPr marL="228600" marR="0" lvl="0" indent="-22860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No final assembly, sourcing, FEOC requirements.</a:t>
            </a:r>
          </a:p>
          <a:p>
            <a:pPr marL="228600" marR="0" lvl="0" indent="-22860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No MSRP caps or income limits.</a:t>
            </a:r>
          </a:p>
          <a:p>
            <a:pPr marL="228600" marR="0" lvl="0" indent="-22860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Char char="•"/>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Leases are eligible for this tax credit.</a:t>
            </a:r>
          </a:p>
          <a:p>
            <a:pPr marL="0" marR="0" lvl="0" indent="0" algn="ctr" defTabSz="914400" rtl="0" eaLnBrk="1" fontAlgn="auto" latinLnBrk="0" hangingPunct="1">
              <a:lnSpc>
                <a:spcPct val="250000"/>
              </a:lnSpc>
              <a:spcBef>
                <a:spcPts val="1000"/>
              </a:spcBef>
              <a:spcAft>
                <a:spcPts val="0"/>
              </a:spcAft>
              <a:buClr>
                <a:srgbClr val="000000">
                  <a:lumMod val="50000"/>
                  <a:lumOff val="50000"/>
                </a:srgbClr>
              </a:buClr>
              <a:buSzTx/>
              <a:buFont typeface="Arial" panose="020B0604020202020204" pitchFamily="34" charset="0"/>
              <a:buNone/>
              <a:tabLst/>
              <a:defRPr/>
            </a:pPr>
            <a:r>
              <a:rPr kumimoji="0" lang="en-US" sz="2000" b="1"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Credit Caps (whichever is less)</a:t>
            </a:r>
          </a:p>
          <a:p>
            <a:pPr marL="0" marR="0" lvl="0" indent="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None/>
              <a:tabLst/>
              <a:defRPr/>
            </a:pPr>
            <a:endPar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Max credit:	$7,500 (under 14,000 pounds)</a:t>
            </a:r>
          </a:p>
          <a:p>
            <a:pPr marL="0" marR="0" lvl="0" indent="0" algn="l" defTabSz="914400" rtl="0" eaLnBrk="1" fontAlgn="auto" latinLnBrk="0" hangingPunct="1">
              <a:lnSpc>
                <a:spcPct val="90000"/>
              </a:lnSpc>
              <a:spcBef>
                <a:spcPts val="1000"/>
              </a:spcBef>
              <a:spcAft>
                <a:spcPts val="0"/>
              </a:spcAft>
              <a:buClr>
                <a:srgbClr val="000000">
                  <a:lumMod val="50000"/>
                  <a:lumOff val="50000"/>
                </a:srgbClr>
              </a:buClr>
              <a:buSzTx/>
              <a:buFont typeface="Arial" panose="020B0604020202020204" pitchFamily="34" charset="0"/>
              <a:buNone/>
              <a:tabLst/>
              <a:defRPr/>
            </a:pPr>
            <a:r>
              <a:rPr kumimoji="0" lang="en-US" sz="2000" b="0" i="0" u="none" strike="noStrike" kern="1200" cap="none" spc="0" normalizeH="0" baseline="0" noProof="0">
                <a:ln>
                  <a:noFill/>
                </a:ln>
                <a:solidFill>
                  <a:srgbClr val="7F7F7F"/>
                </a:solidFill>
                <a:effectLst/>
                <a:uLnTx/>
                <a:uFillTx/>
                <a:latin typeface="Roboto" panose="02000000000000000000" pitchFamily="2" charset="0"/>
                <a:ea typeface="Roboto" panose="02000000000000000000" pitchFamily="2" charset="0"/>
                <a:cs typeface="Roboto" panose="02000000000000000000" pitchFamily="2" charset="0"/>
              </a:rPr>
              <a:t>		$40,000 (over 14,000 pounds)</a:t>
            </a:r>
          </a:p>
        </p:txBody>
      </p:sp>
      <p:graphicFrame>
        <p:nvGraphicFramePr>
          <p:cNvPr id="6" name="Table 5">
            <a:extLst>
              <a:ext uri="{FF2B5EF4-FFF2-40B4-BE49-F238E27FC236}">
                <a16:creationId xmlns:a16="http://schemas.microsoft.com/office/drawing/2014/main" id="{669FBB87-6EA4-29BA-5317-20E531AE2448}"/>
              </a:ext>
            </a:extLst>
          </p:cNvPr>
          <p:cNvGraphicFramePr>
            <a:graphicFrameLocks noGrp="1"/>
          </p:cNvGraphicFramePr>
          <p:nvPr/>
        </p:nvGraphicFramePr>
        <p:xfrm>
          <a:off x="1065637" y="4832713"/>
          <a:ext cx="6109611" cy="579120"/>
        </p:xfrm>
        <a:graphic>
          <a:graphicData uri="http://schemas.openxmlformats.org/drawingml/2006/table">
            <a:tbl>
              <a:tblPr firstRow="1" bandRow="1">
                <a:tableStyleId>{9D7B26C5-4107-4FEC-AEDC-1716B250A1EF}</a:tableStyleId>
              </a:tblPr>
              <a:tblGrid>
                <a:gridCol w="2036537">
                  <a:extLst>
                    <a:ext uri="{9D8B030D-6E8A-4147-A177-3AD203B41FA5}">
                      <a16:colId xmlns:a16="http://schemas.microsoft.com/office/drawing/2014/main" val="3157591398"/>
                    </a:ext>
                  </a:extLst>
                </a:gridCol>
                <a:gridCol w="2036537">
                  <a:extLst>
                    <a:ext uri="{9D8B030D-6E8A-4147-A177-3AD203B41FA5}">
                      <a16:colId xmlns:a16="http://schemas.microsoft.com/office/drawing/2014/main" val="303813115"/>
                    </a:ext>
                  </a:extLst>
                </a:gridCol>
                <a:gridCol w="2036537">
                  <a:extLst>
                    <a:ext uri="{9D8B030D-6E8A-4147-A177-3AD203B41FA5}">
                      <a16:colId xmlns:a16="http://schemas.microsoft.com/office/drawing/2014/main" val="2462204868"/>
                    </a:ext>
                  </a:extLst>
                </a:gridCol>
              </a:tblGrid>
              <a:tr h="370840">
                <a:tc>
                  <a:txBody>
                    <a:bodyPr/>
                    <a:lstStyle/>
                    <a:p>
                      <a:pPr algn="ctr"/>
                      <a:r>
                        <a:rPr lang="en-US" sz="1600" b="0"/>
                        <a:t>30% of sales price</a:t>
                      </a:r>
                    </a:p>
                    <a:p>
                      <a:pPr algn="ctr"/>
                      <a:r>
                        <a:rPr lang="en-US" sz="1600" b="0"/>
                        <a:t>(EV)</a:t>
                      </a:r>
                      <a:endParaRPr lang="en-US" sz="1600" b="0">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ctr"/>
                      <a:r>
                        <a:rPr lang="en-US" sz="1600" b="0"/>
                        <a:t>15% of sales price (PHEV)</a:t>
                      </a:r>
                      <a:endParaRPr lang="en-US" sz="1600" b="0">
                        <a:latin typeface="Roboto" panose="02000000000000000000" pitchFamily="2" charset="0"/>
                        <a:ea typeface="Roboto" panose="02000000000000000000" pitchFamily="2" charset="0"/>
                        <a:cs typeface="Roboto" panose="02000000000000000000" pitchFamily="2" charset="0"/>
                      </a:endParaRPr>
                    </a:p>
                  </a:txBody>
                  <a:tcPr/>
                </a:tc>
                <a:tc>
                  <a:txBody>
                    <a:bodyPr/>
                    <a:lstStyle/>
                    <a:p>
                      <a:pPr algn="ctr"/>
                      <a:r>
                        <a:rPr lang="en-US" sz="1600" b="0"/>
                        <a:t>Incremental cost of vehicle</a:t>
                      </a:r>
                      <a:endParaRPr lang="en-US" sz="1600" b="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1768257389"/>
                  </a:ext>
                </a:extLst>
              </a:tr>
            </a:tbl>
          </a:graphicData>
        </a:graphic>
      </p:graphicFrame>
      <p:sp>
        <p:nvSpPr>
          <p:cNvPr id="7" name="TextBox 6">
            <a:extLst>
              <a:ext uri="{FF2B5EF4-FFF2-40B4-BE49-F238E27FC236}">
                <a16:creationId xmlns:a16="http://schemas.microsoft.com/office/drawing/2014/main" id="{53EBF138-7E0F-24C8-596E-931EF85B176A}"/>
              </a:ext>
            </a:extLst>
          </p:cNvPr>
          <p:cNvSpPr txBox="1"/>
          <p:nvPr/>
        </p:nvSpPr>
        <p:spPr>
          <a:xfrm>
            <a:off x="8580378" y="2214771"/>
            <a:ext cx="3504486"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up to $7,500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or $40,000</a:t>
            </a:r>
          </a:p>
        </p:txBody>
      </p:sp>
    </p:spTree>
    <p:extLst>
      <p:ext uri="{BB962C8B-B14F-4D97-AF65-F5344CB8AC3E}">
        <p14:creationId xmlns:p14="http://schemas.microsoft.com/office/powerpoint/2010/main" val="129433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67CC2-C1C2-B459-FB69-BB34AB1B58E2}"/>
            </a:ext>
          </a:extLst>
        </p:cNvPr>
        <p:cNvGrpSpPr/>
        <p:nvPr/>
      </p:nvGrpSpPr>
      <p:grpSpPr>
        <a:xfrm>
          <a:off x="0" y="0"/>
          <a:ext cx="0" cy="0"/>
          <a:chOff x="0" y="0"/>
          <a:chExt cx="0" cy="0"/>
        </a:xfrm>
      </p:grpSpPr>
      <p:pic>
        <p:nvPicPr>
          <p:cNvPr id="6" name="Picture 5" descr="A black car parked in a parking lot&#10;&#10;Description automatically generated with low confidence">
            <a:extLst>
              <a:ext uri="{FF2B5EF4-FFF2-40B4-BE49-F238E27FC236}">
                <a16:creationId xmlns:a16="http://schemas.microsoft.com/office/drawing/2014/main" id="{EADD7E9B-05AA-74A0-2EC0-366D915FEC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0"/>
            <a:ext cx="4719484" cy="6858000"/>
          </a:xfrm>
          <a:prstGeom prst="rect">
            <a:avLst/>
          </a:prstGeom>
        </p:spPr>
      </p:pic>
      <p:pic>
        <p:nvPicPr>
          <p:cNvPr id="36" name="Picture 35" descr="Background pattern&#10;&#10;Description automatically generated">
            <a:extLst>
              <a:ext uri="{FF2B5EF4-FFF2-40B4-BE49-F238E27FC236}">
                <a16:creationId xmlns:a16="http://schemas.microsoft.com/office/drawing/2014/main" id="{E6166593-BE99-AECA-BED9-35A95A24A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719484" cy="6858000"/>
          </a:xfrm>
          <a:prstGeom prst="rect">
            <a:avLst/>
          </a:prstGeom>
        </p:spPr>
      </p:pic>
      <p:sp>
        <p:nvSpPr>
          <p:cNvPr id="2" name="AutoShape 2">
            <a:extLst>
              <a:ext uri="{FF2B5EF4-FFF2-40B4-BE49-F238E27FC236}">
                <a16:creationId xmlns:a16="http://schemas.microsoft.com/office/drawing/2014/main" id="{D32412A0-CDAC-98B6-1DA0-A6D4EC591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42291E6-C715-498E-7CA9-8ABF18206E10}"/>
              </a:ext>
            </a:extLst>
          </p:cNvPr>
          <p:cNvPicPr>
            <a:picLocks noChangeAspect="1"/>
          </p:cNvPicPr>
          <p:nvPr/>
        </p:nvPicPr>
        <p:blipFill>
          <a:blip r:embed="rId6" cstate="screen">
            <a:biLevel thresh="25000"/>
            <a:extLst>
              <a:ext uri="{28A0092B-C50C-407E-A947-70E740481C1C}">
                <a14:useLocalDpi xmlns:a14="http://schemas.microsoft.com/office/drawing/2010/main" val="0"/>
              </a:ext>
            </a:extLst>
          </a:blip>
          <a:stretch>
            <a:fillRect/>
          </a:stretch>
        </p:blipFill>
        <p:spPr>
          <a:xfrm>
            <a:off x="370187" y="6237449"/>
            <a:ext cx="1416314" cy="396568"/>
          </a:xfrm>
          <a:prstGeom prst="rect">
            <a:avLst/>
          </a:prstGeom>
        </p:spPr>
      </p:pic>
      <p:sp>
        <p:nvSpPr>
          <p:cNvPr id="5" name="TextBox 4">
            <a:extLst>
              <a:ext uri="{FF2B5EF4-FFF2-40B4-BE49-F238E27FC236}">
                <a16:creationId xmlns:a16="http://schemas.microsoft.com/office/drawing/2014/main" id="{4B044AF6-CC12-51B1-8BA6-9F4C4D54CEA6}"/>
              </a:ext>
            </a:extLst>
          </p:cNvPr>
          <p:cNvSpPr txBox="1"/>
          <p:nvPr/>
        </p:nvSpPr>
        <p:spPr>
          <a:xfrm>
            <a:off x="7639791" y="5967095"/>
            <a:ext cx="2573762" cy="307777"/>
          </a:xfrm>
          <a:prstGeom prst="rect">
            <a:avLst/>
          </a:prstGeom>
          <a:noFill/>
        </p:spPr>
        <p:txBody>
          <a:bodyPr wrap="square" lIns="91440" tIns="45720" rIns="91440" bIns="45720" anchor="t">
            <a:spAutoFit/>
          </a:bodyPr>
          <a:lstStyle/>
          <a:p>
            <a:pPr marL="457200" indent="457200"/>
            <a:endParaRPr lang="en-US">
              <a:effectLst/>
              <a:latin typeface="Calibri"/>
              <a:ea typeface="Calibri" panose="020F0502020204030204" pitchFamily="34" charset="0"/>
            </a:endParaRPr>
          </a:p>
        </p:txBody>
      </p:sp>
      <p:sp>
        <p:nvSpPr>
          <p:cNvPr id="9" name="Content Placeholder 2">
            <a:extLst>
              <a:ext uri="{FF2B5EF4-FFF2-40B4-BE49-F238E27FC236}">
                <a16:creationId xmlns:a16="http://schemas.microsoft.com/office/drawing/2014/main" id="{FF2A49E2-DEFC-106E-5188-CD0BA5C4B018}"/>
              </a:ext>
            </a:extLst>
          </p:cNvPr>
          <p:cNvSpPr>
            <a:spLocks noGrp="1"/>
          </p:cNvSpPr>
          <p:nvPr/>
        </p:nvSpPr>
        <p:spPr>
          <a:xfrm>
            <a:off x="5319198" y="1720192"/>
            <a:ext cx="6390581" cy="50254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lumMod val="50000"/>
                  <a:lumOff val="50000"/>
                </a:schemeClr>
              </a:buClr>
              <a:buNone/>
            </a:pPr>
            <a:r>
              <a:rPr lang="en-US" sz="2000">
                <a:solidFill>
                  <a:srgbClr val="009BC9"/>
                </a:solidFill>
                <a:latin typeface="Roboto" panose="02000000000000000000" pitchFamily="2" charset="0"/>
                <a:ea typeface="Roboto" panose="02000000000000000000" pitchFamily="2" charset="0"/>
                <a:cs typeface="Roboto" panose="02000000000000000000" pitchFamily="2" charset="0"/>
              </a:rPr>
              <a:t>Personal requirements:</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Buyer must meet income limits: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$150,000 for joint filers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$112,500 for heads of households</a:t>
            </a:r>
          </a:p>
          <a:p>
            <a:pPr lvl="1">
              <a:buClr>
                <a:schemeClr val="tx1">
                  <a:lumMod val="50000"/>
                  <a:lumOff val="50000"/>
                </a:schemeClr>
              </a:buClr>
            </a:pPr>
            <a:r>
              <a:rPr lang="en-US" sz="1600">
                <a:solidFill>
                  <a:srgbClr val="7F7F7F"/>
                </a:solidFill>
                <a:latin typeface="Roboto" panose="02000000000000000000" pitchFamily="2" charset="0"/>
                <a:ea typeface="Roboto" panose="02000000000000000000" pitchFamily="2" charset="0"/>
                <a:cs typeface="Roboto" panose="02000000000000000000" pitchFamily="2" charset="0"/>
              </a:rPr>
              <a:t>$75,000 for all other filers</a:t>
            </a:r>
          </a:p>
          <a:p>
            <a:pPr marL="457200" lvl="1" indent="0">
              <a:buClr>
                <a:schemeClr val="tx1">
                  <a:lumMod val="50000"/>
                  <a:lumOff val="50000"/>
                </a:schemeClr>
              </a:buClr>
              <a:buNone/>
            </a:pPr>
            <a:endParaRPr lang="en-US" sz="1600">
              <a:solidFill>
                <a:srgbClr val="7F7F7F"/>
              </a:solidFill>
              <a:latin typeface="Roboto" panose="02000000000000000000" pitchFamily="2" charset="0"/>
              <a:ea typeface="Roboto" panose="02000000000000000000" pitchFamily="2" charset="0"/>
              <a:cs typeface="Roboto" panose="02000000000000000000" pitchFamily="2" charset="0"/>
            </a:endParaRPr>
          </a:p>
          <a:p>
            <a:pPr marL="457200" lvl="1" indent="0">
              <a:buClr>
                <a:schemeClr val="tx1">
                  <a:lumMod val="50000"/>
                  <a:lumOff val="50000"/>
                </a:schemeClr>
              </a:buClr>
              <a:buNone/>
            </a:pPr>
            <a:endParaRPr lang="en-US" sz="16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Clr>
                <a:schemeClr val="tx1">
                  <a:lumMod val="50000"/>
                  <a:lumOff val="50000"/>
                </a:schemeClr>
              </a:buClr>
              <a:buNone/>
            </a:pPr>
            <a:r>
              <a:rPr lang="en-US" sz="2000">
                <a:solidFill>
                  <a:srgbClr val="009BC9"/>
                </a:solidFill>
                <a:latin typeface="Roboto" panose="02000000000000000000" pitchFamily="2" charset="0"/>
                <a:ea typeface="Roboto" panose="02000000000000000000" pitchFamily="2" charset="0"/>
                <a:cs typeface="Roboto" panose="02000000000000000000" pitchFamily="2" charset="0"/>
              </a:rPr>
              <a:t>Vehicle requirements:</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Used EV must be at least 2 years old.</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Vehicle price cannot exceed $25,000.</a:t>
            </a:r>
          </a:p>
          <a:p>
            <a:pPr>
              <a:buClr>
                <a:schemeClr val="tx1">
                  <a:lumMod val="50000"/>
                  <a:lumOff val="50000"/>
                </a:schemeClr>
              </a:buClr>
            </a:pPr>
            <a:r>
              <a:rPr lang="en-US" sz="2000">
                <a:solidFill>
                  <a:srgbClr val="7F7F7F"/>
                </a:solidFill>
                <a:latin typeface="Roboto" panose="02000000000000000000" pitchFamily="2" charset="0"/>
                <a:ea typeface="Roboto" panose="02000000000000000000" pitchFamily="2" charset="0"/>
                <a:cs typeface="Roboto" panose="02000000000000000000" pitchFamily="2" charset="0"/>
              </a:rPr>
              <a:t>The vehicle must not have been previously purchased with a used EV tax credit.</a:t>
            </a:r>
          </a:p>
          <a:p>
            <a:pPr>
              <a:buClr>
                <a:schemeClr val="tx1">
                  <a:lumMod val="50000"/>
                  <a:lumOff val="50000"/>
                </a:schemeClr>
              </a:buClr>
            </a:pPr>
            <a:r>
              <a:rPr lang="en-US" sz="2000" b="1">
                <a:solidFill>
                  <a:srgbClr val="7F7F7F"/>
                </a:solidFill>
                <a:latin typeface="Roboto" panose="02000000000000000000" pitchFamily="2" charset="0"/>
                <a:ea typeface="Roboto" panose="02000000000000000000" pitchFamily="2" charset="0"/>
                <a:cs typeface="Roboto" panose="02000000000000000000" pitchFamily="2" charset="0"/>
              </a:rPr>
              <a:t>No final assembly, sourcing, or FEOC requirements</a:t>
            </a:r>
          </a:p>
          <a:p>
            <a:endParaRPr lang="en-US" sz="1800">
              <a:solidFill>
                <a:srgbClr val="7F7F7F"/>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624AA5F0-CE57-3765-E20B-A00329D503E8}"/>
              </a:ext>
            </a:extLst>
          </p:cNvPr>
          <p:cNvSpPr txBox="1"/>
          <p:nvPr/>
        </p:nvSpPr>
        <p:spPr>
          <a:xfrm>
            <a:off x="4719485" y="295657"/>
            <a:ext cx="74725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rgbClr val="009BC9"/>
                </a:solidFill>
                <a:latin typeface="Roboto" panose="02000000000000000000" pitchFamily="2" charset="0"/>
                <a:ea typeface="Roboto" panose="02000000000000000000" pitchFamily="2" charset="0"/>
                <a:cs typeface="Roboto" panose="02000000000000000000" pitchFamily="2" charset="0"/>
              </a:rPr>
              <a:t>Used EV Tax Credit (25E)</a:t>
            </a:r>
            <a:endParaRPr lang="en-US" sz="2800">
              <a:solidFill>
                <a:srgbClr val="00507D"/>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9F23011D-B263-5C78-3F50-5E0E1DDBDA7A}"/>
              </a:ext>
            </a:extLst>
          </p:cNvPr>
          <p:cNvSpPr txBox="1"/>
          <p:nvPr/>
        </p:nvSpPr>
        <p:spPr>
          <a:xfrm>
            <a:off x="1181383" y="2214771"/>
            <a:ext cx="2356735" cy="1631216"/>
          </a:xfrm>
          <a:prstGeom prst="rect">
            <a:avLst/>
          </a:prstGeom>
          <a:noFill/>
        </p:spPr>
        <p:txBody>
          <a:bodyPr wrap="none" rtlCol="0">
            <a:spAutoFit/>
          </a:bodyPr>
          <a:lstStyle/>
          <a:p>
            <a:pPr algn="ctr"/>
            <a:r>
              <a:rPr lang="en-US" sz="4400" b="1">
                <a:solidFill>
                  <a:schemeClr val="bg1"/>
                </a:solidFill>
                <a:latin typeface="Roboto" panose="02000000000000000000" pitchFamily="2" charset="0"/>
                <a:ea typeface="Roboto" panose="02000000000000000000" pitchFamily="2" charset="0"/>
                <a:cs typeface="Roboto" panose="02000000000000000000" pitchFamily="2" charset="0"/>
              </a:rPr>
              <a:t>$4,000</a:t>
            </a:r>
          </a:p>
          <a:p>
            <a:pPr algn="ctr"/>
            <a:r>
              <a:rPr lang="en-US" sz="2800" b="1">
                <a:solidFill>
                  <a:schemeClr val="bg1"/>
                </a:solidFill>
                <a:latin typeface="Roboto" panose="02000000000000000000" pitchFamily="2" charset="0"/>
                <a:ea typeface="Roboto" panose="02000000000000000000" pitchFamily="2" charset="0"/>
                <a:cs typeface="Roboto" panose="02000000000000000000" pitchFamily="2" charset="0"/>
              </a:rPr>
              <a:t>(or 30% of </a:t>
            </a:r>
          </a:p>
          <a:p>
            <a:pPr algn="ctr"/>
            <a:r>
              <a:rPr lang="en-US" sz="2800" b="1">
                <a:solidFill>
                  <a:schemeClr val="bg1"/>
                </a:solidFill>
                <a:latin typeface="Roboto" panose="02000000000000000000" pitchFamily="2" charset="0"/>
                <a:ea typeface="Roboto" panose="02000000000000000000" pitchFamily="2" charset="0"/>
                <a:cs typeface="Roboto" panose="02000000000000000000" pitchFamily="2" charset="0"/>
              </a:rPr>
              <a:t>vehicle price)</a:t>
            </a:r>
          </a:p>
        </p:txBody>
      </p:sp>
    </p:spTree>
    <p:extLst>
      <p:ext uri="{BB962C8B-B14F-4D97-AF65-F5344CB8AC3E}">
        <p14:creationId xmlns:p14="http://schemas.microsoft.com/office/powerpoint/2010/main" val="348295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2851</Words>
  <Application>Microsoft Macintosh PowerPoint</Application>
  <PresentationFormat>Widescreen</PresentationFormat>
  <Paragraphs>404</Paragraphs>
  <Slides>36</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Calibri</vt:lpstr>
      <vt:lpstr>Calibri Light</vt:lpstr>
      <vt:lpstr>Courier New</vt:lpstr>
      <vt:lpstr>Montserrat</vt:lpstr>
      <vt:lpstr>Open Sans</vt:lpstr>
      <vt:lpstr>Roboto</vt:lpstr>
      <vt:lpstr>Symbol</vt:lpstr>
      <vt:lpstr>Wingdings</vt:lpstr>
      <vt:lpstr>Office Theme</vt:lpstr>
      <vt:lpstr>Electrification Funding: Sparking Growth Across the Nation</vt:lpstr>
      <vt:lpstr>Today’s Agenda</vt:lpstr>
      <vt:lpstr>Welcome to our Speakers</vt:lpstr>
      <vt:lpstr>Anthony Maietta</vt:lpstr>
      <vt:lpstr>Participant Poll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Participant Question</vt:lpstr>
      <vt:lpstr>PowerPoint Presentation</vt:lpstr>
      <vt:lpstr>Today’s Roadmap</vt:lpstr>
      <vt:lpstr>Why Workplace Charging?</vt:lpstr>
      <vt:lpstr>Why Workplace Charging? Value.</vt:lpstr>
      <vt:lpstr>What’s the Holdup?</vt:lpstr>
      <vt:lpstr>The EMPOWER Workplace Charging Project</vt:lpstr>
      <vt:lpstr>Energy and Environmental Justice</vt:lpstr>
      <vt:lpstr>Why Join EMPOWER? Resources.</vt:lpstr>
      <vt:lpstr>Gain access to useful resources</vt:lpstr>
      <vt:lpstr>Why Join EMPOWER? Recognition.</vt:lpstr>
      <vt:lpstr>Join our growing list of Pledged Employers</vt:lpstr>
      <vt:lpstr>Next Steps</vt:lpstr>
      <vt:lpstr>Join us for our next webinar!</vt:lpstr>
      <vt:lpstr>Questions?</vt:lpstr>
      <vt:lpstr>Andrew Byrne</vt:lpstr>
      <vt:lpstr>Participant Question</vt:lpstr>
      <vt:lpstr>Wisconsin Clean Cities &amp; Drive Clean Indiana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Hayes</dc:creator>
  <cp:lastModifiedBy>Danielle Hayes</cp:lastModifiedBy>
  <cp:revision>1</cp:revision>
  <dcterms:created xsi:type="dcterms:W3CDTF">2024-06-05T16:56:02Z</dcterms:created>
  <dcterms:modified xsi:type="dcterms:W3CDTF">2024-06-06T14:30:33Z</dcterms:modified>
</cp:coreProperties>
</file>