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68.jpg" ContentType="image/jpg"/>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4" r:id="rId6"/>
    <p:sldId id="284" r:id="rId7"/>
    <p:sldId id="285" r:id="rId8"/>
    <p:sldId id="296" r:id="rId9"/>
    <p:sldId id="260" r:id="rId10"/>
    <p:sldId id="261" r:id="rId11"/>
    <p:sldId id="298" r:id="rId12"/>
    <p:sldId id="300" r:id="rId13"/>
    <p:sldId id="302" r:id="rId14"/>
    <p:sldId id="303" r:id="rId15"/>
    <p:sldId id="304" r:id="rId16"/>
    <p:sldId id="292" r:id="rId17"/>
    <p:sldId id="301" r:id="rId18"/>
    <p:sldId id="305" r:id="rId19"/>
    <p:sldId id="306" r:id="rId20"/>
    <p:sldId id="307" r:id="rId21"/>
    <p:sldId id="308" r:id="rId22"/>
    <p:sldId id="309" r:id="rId23"/>
    <p:sldId id="310" r:id="rId24"/>
    <p:sldId id="311" r:id="rId25"/>
    <p:sldId id="312" r:id="rId26"/>
    <p:sldId id="313" r:id="rId27"/>
    <p:sldId id="314" r:id="rId28"/>
    <p:sldId id="322" r:id="rId29"/>
    <p:sldId id="276" r:id="rId30"/>
    <p:sldId id="315" r:id="rId31"/>
    <p:sldId id="319" r:id="rId32"/>
    <p:sldId id="317" r:id="rId33"/>
    <p:sldId id="318" r:id="rId34"/>
    <p:sldId id="320" r:id="rId35"/>
    <p:sldId id="316" r:id="rId36"/>
    <p:sldId id="32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7F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9E3DC2-CFF2-4174-A9E8-C1EB90C538FE}" v="447" dt="2024-12-04T21:08:06.136"/>
    <p1510:client id="{BCCA6E0E-4623-FD08-3BA8-C34822B021AE}" v="26" dt="2024-12-05T14:45:27.3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3548172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700258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3195026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3650026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665004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1579533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1734246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3951179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3668000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2896659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8A44FD-0942-49C9-B46E-46E97A8885E2}" type="datetimeFigureOut">
              <a:rPr lang="en-US" smtClean="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71FE0B-5784-458B-9458-68ED644F7102}" type="slidenum">
              <a:rPr lang="en-US" smtClean="0"/>
              <a:t>‹#›</a:t>
            </a:fld>
            <a:endParaRPr lang="en-US" dirty="0"/>
          </a:p>
        </p:txBody>
      </p:sp>
    </p:spTree>
    <p:extLst>
      <p:ext uri="{BB962C8B-B14F-4D97-AF65-F5344CB8AC3E}">
        <p14:creationId xmlns:p14="http://schemas.microsoft.com/office/powerpoint/2010/main" val="2939440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A44FD-0942-49C9-B46E-46E97A8885E2}" type="datetimeFigureOut">
              <a:rPr lang="en-US" smtClean="0"/>
              <a:t>12/6/2024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71FE0B-5784-458B-9458-68ED644F7102}" type="slidenum">
              <a:rPr lang="en-US" smtClean="0"/>
              <a:t>‹#›</a:t>
            </a:fld>
            <a:endParaRPr lang="en-US" dirty="0"/>
          </a:p>
        </p:txBody>
      </p:sp>
    </p:spTree>
    <p:extLst>
      <p:ext uri="{BB962C8B-B14F-4D97-AF65-F5344CB8AC3E}">
        <p14:creationId xmlns:p14="http://schemas.microsoft.com/office/powerpoint/2010/main" val="16766529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9.jpg"/></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2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65.jpg"/></Relationships>
</file>

<file path=ppt/slides/_rels/slide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 Id="rId6" Type="http://schemas.openxmlformats.org/officeDocument/2006/relationships/image" Target="../media/image76.gif"/><Relationship Id="rId5" Type="http://schemas.openxmlformats.org/officeDocument/2006/relationships/image" Target="../media/image75.png"/><Relationship Id="rId4" Type="http://schemas.openxmlformats.org/officeDocument/2006/relationships/image" Target="../media/image74.jpg"/></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jpe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jpe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jpe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73647" y="5516667"/>
            <a:ext cx="7659232" cy="1143000"/>
          </a:xfrm>
        </p:spPr>
        <p:txBody>
          <a:bodyPr>
            <a:noAutofit/>
          </a:bodyPr>
          <a:lstStyle/>
          <a:p>
            <a:r>
              <a:rPr lang="en-US" sz="4800" dirty="0">
                <a:latin typeface="Abadi" panose="020F0502020204030204" pitchFamily="34" charset="0"/>
              </a:rPr>
              <a:t>Appreciates your attendance</a:t>
            </a:r>
          </a:p>
        </p:txBody>
      </p:sp>
      <p:pic>
        <p:nvPicPr>
          <p:cNvPr id="7" name="Picture 6" descr="A statue of a person and a fire&#10;&#10;Description automatically generated">
            <a:extLst>
              <a:ext uri="{FF2B5EF4-FFF2-40B4-BE49-F238E27FC236}">
                <a16:creationId xmlns:a16="http://schemas.microsoft.com/office/drawing/2014/main" id="{380D25B0-449A-55A3-BC74-9E7179C11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96" y="2216150"/>
            <a:ext cx="3422612" cy="4595013"/>
          </a:xfrm>
          <a:prstGeom prst="rect">
            <a:avLst/>
          </a:prstGeom>
        </p:spPr>
      </p:pic>
      <p:pic>
        <p:nvPicPr>
          <p:cNvPr id="9" name="Picture 8" descr="A sign in front of a building&#10;&#10;Description automatically generated">
            <a:extLst>
              <a:ext uri="{FF2B5EF4-FFF2-40B4-BE49-F238E27FC236}">
                <a16:creationId xmlns:a16="http://schemas.microsoft.com/office/drawing/2014/main" id="{5C1357D2-AA68-3DE5-F773-FBC0A62267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96" y="69850"/>
            <a:ext cx="12003904" cy="2146300"/>
          </a:xfrm>
          <a:prstGeom prst="rect">
            <a:avLst/>
          </a:prstGeom>
        </p:spPr>
      </p:pic>
      <p:pic>
        <p:nvPicPr>
          <p:cNvPr id="14" name="Picture 13" descr="A logo with a map and a road&#10;&#10;Description automatically generated">
            <a:extLst>
              <a:ext uri="{FF2B5EF4-FFF2-40B4-BE49-F238E27FC236}">
                <a16:creationId xmlns:a16="http://schemas.microsoft.com/office/drawing/2014/main" id="{BB8FD033-2759-2879-D05A-60EF13E3E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2985" y="2499566"/>
            <a:ext cx="3724337" cy="3029128"/>
          </a:xfrm>
          <a:prstGeom prst="rect">
            <a:avLst/>
          </a:prstGeom>
        </p:spPr>
      </p:pic>
    </p:spTree>
    <p:extLst>
      <p:ext uri="{BB962C8B-B14F-4D97-AF65-F5344CB8AC3E}">
        <p14:creationId xmlns:p14="http://schemas.microsoft.com/office/powerpoint/2010/main" val="1014429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D8E3E-2A55-EA1E-834B-8CDB317B04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0217AC0-72CA-98AA-1E46-2B8611316973}"/>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A39008F2-1416-F87C-9589-522ED2F75C85}"/>
              </a:ext>
            </a:extLst>
          </p:cNvPr>
          <p:cNvSpPr txBox="1"/>
          <p:nvPr/>
        </p:nvSpPr>
        <p:spPr>
          <a:xfrm>
            <a:off x="5257062" y="2519417"/>
            <a:ext cx="5781153" cy="954107"/>
          </a:xfrm>
          <a:prstGeom prst="rect">
            <a:avLst/>
          </a:prstGeom>
          <a:noFill/>
        </p:spPr>
        <p:txBody>
          <a:bodyPr wrap="square" rtlCol="0">
            <a:spAutoFit/>
          </a:bodyPr>
          <a:lstStyle/>
          <a:p>
            <a:pPr algn="ctr"/>
            <a:r>
              <a:rPr lang="en-US" sz="2800" b="1" dirty="0"/>
              <a:t>Brad Schmoll</a:t>
            </a:r>
          </a:p>
          <a:p>
            <a:pPr algn="ctr"/>
            <a:r>
              <a:rPr lang="en-US" sz="2800" dirty="0"/>
              <a:t>Director</a:t>
            </a:r>
          </a:p>
        </p:txBody>
      </p:sp>
      <p:pic>
        <p:nvPicPr>
          <p:cNvPr id="14" name="Picture 13">
            <a:extLst>
              <a:ext uri="{FF2B5EF4-FFF2-40B4-BE49-F238E27FC236}">
                <a16:creationId xmlns:a16="http://schemas.microsoft.com/office/drawing/2014/main" id="{D43231FE-8B5F-1F19-0218-C6E1705398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93564" y="37505"/>
            <a:ext cx="930217" cy="755985"/>
          </a:xfrm>
          <a:prstGeom prst="rect">
            <a:avLst/>
          </a:prstGeom>
        </p:spPr>
      </p:pic>
      <p:pic>
        <p:nvPicPr>
          <p:cNvPr id="10242" name="Picture 2">
            <a:extLst>
              <a:ext uri="{FF2B5EF4-FFF2-40B4-BE49-F238E27FC236}">
                <a16:creationId xmlns:a16="http://schemas.microsoft.com/office/drawing/2014/main" id="{D6597262-4D0B-4E40-EE51-D057C3AB58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4658" y="2016395"/>
            <a:ext cx="3024187" cy="34299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a:extLst>
              <a:ext uri="{FF2B5EF4-FFF2-40B4-BE49-F238E27FC236}">
                <a16:creationId xmlns:a16="http://schemas.microsoft.com/office/drawing/2014/main" id="{72C0311C-98A4-35A7-B0F7-5D5E556005C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88951" y="3511031"/>
            <a:ext cx="4909129" cy="17672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BB19C5A-0210-4ABA-B4FE-4E39D34783A7}"/>
              </a:ext>
            </a:extLst>
          </p:cNvPr>
          <p:cNvSpPr txBox="1"/>
          <p:nvPr/>
        </p:nvSpPr>
        <p:spPr>
          <a:xfrm>
            <a:off x="2726108" y="980650"/>
            <a:ext cx="6443529" cy="769441"/>
          </a:xfrm>
          <a:prstGeom prst="rect">
            <a:avLst/>
          </a:prstGeom>
          <a:noFill/>
        </p:spPr>
        <p:txBody>
          <a:bodyPr wrap="square" rtlCol="0">
            <a:spAutoFit/>
          </a:bodyPr>
          <a:lstStyle/>
          <a:p>
            <a:r>
              <a:rPr lang="en-US" sz="4400" dirty="0"/>
              <a:t>Opening remarks made by:</a:t>
            </a:r>
          </a:p>
        </p:txBody>
      </p:sp>
    </p:spTree>
    <p:extLst>
      <p:ext uri="{BB962C8B-B14F-4D97-AF65-F5344CB8AC3E}">
        <p14:creationId xmlns:p14="http://schemas.microsoft.com/office/powerpoint/2010/main" val="4171119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8FCEC-222C-9867-DEA4-CA186F35CAA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8FCDFF6-79DD-5975-8F5E-6235016A12FC}"/>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EAD0C574-69E3-C4A1-2D1E-FF667FE29533}"/>
              </a:ext>
            </a:extLst>
          </p:cNvPr>
          <p:cNvSpPr txBox="1"/>
          <p:nvPr/>
        </p:nvSpPr>
        <p:spPr>
          <a:xfrm>
            <a:off x="4401084" y="2277983"/>
            <a:ext cx="6703575" cy="954107"/>
          </a:xfrm>
          <a:prstGeom prst="rect">
            <a:avLst/>
          </a:prstGeom>
          <a:noFill/>
        </p:spPr>
        <p:txBody>
          <a:bodyPr wrap="square" rtlCol="0">
            <a:spAutoFit/>
          </a:bodyPr>
          <a:lstStyle/>
          <a:p>
            <a:pPr algn="ctr"/>
            <a:r>
              <a:rPr lang="en-US" sz="2800" b="1" dirty="0"/>
              <a:t>Dan </a:t>
            </a:r>
            <a:r>
              <a:rPr lang="en-US" sz="2800" b="1" dirty="0" err="1"/>
              <a:t>Nordloh</a:t>
            </a:r>
            <a:endParaRPr lang="en-US" sz="2800" b="1" dirty="0"/>
          </a:p>
          <a:p>
            <a:pPr algn="ctr"/>
            <a:r>
              <a:rPr lang="en-US" sz="2800" dirty="0"/>
              <a:t>Senior Vice President and General Manager</a:t>
            </a:r>
          </a:p>
        </p:txBody>
      </p:sp>
      <p:pic>
        <p:nvPicPr>
          <p:cNvPr id="14" name="Picture 13">
            <a:extLst>
              <a:ext uri="{FF2B5EF4-FFF2-40B4-BE49-F238E27FC236}">
                <a16:creationId xmlns:a16="http://schemas.microsoft.com/office/drawing/2014/main" id="{BB599DBE-A54B-4455-9F38-F212083EC0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04660" y="37505"/>
            <a:ext cx="930217" cy="755985"/>
          </a:xfrm>
          <a:prstGeom prst="rect">
            <a:avLst/>
          </a:prstGeom>
        </p:spPr>
      </p:pic>
      <p:pic>
        <p:nvPicPr>
          <p:cNvPr id="11266" name="Picture 2">
            <a:extLst>
              <a:ext uri="{FF2B5EF4-FFF2-40B4-BE49-F238E27FC236}">
                <a16:creationId xmlns:a16="http://schemas.microsoft.com/office/drawing/2014/main" id="{65BB69C1-1478-45DE-8141-3A7F7D59B4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3026" y="2241663"/>
            <a:ext cx="2533316" cy="30399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84DA32E-2098-6E1D-DF96-08CFCCF19104}"/>
              </a:ext>
            </a:extLst>
          </p:cNvPr>
          <p:cNvSpPr txBox="1"/>
          <p:nvPr/>
        </p:nvSpPr>
        <p:spPr>
          <a:xfrm>
            <a:off x="3262357" y="1164227"/>
            <a:ext cx="6097424" cy="707886"/>
          </a:xfrm>
          <a:prstGeom prst="rect">
            <a:avLst/>
          </a:prstGeom>
          <a:noFill/>
        </p:spPr>
        <p:txBody>
          <a:bodyPr wrap="square">
            <a:spAutoFit/>
          </a:bodyPr>
          <a:lstStyle/>
          <a:p>
            <a:r>
              <a:rPr lang="en-US" sz="4000" dirty="0"/>
              <a:t>Opening remarks made by:</a:t>
            </a:r>
          </a:p>
        </p:txBody>
      </p:sp>
      <p:pic>
        <p:nvPicPr>
          <p:cNvPr id="6" name="Picture 5" descr="A close-up of a logo&#10;&#10;Description automatically generated">
            <a:extLst>
              <a:ext uri="{FF2B5EF4-FFF2-40B4-BE49-F238E27FC236}">
                <a16:creationId xmlns:a16="http://schemas.microsoft.com/office/drawing/2014/main" id="{9969AF27-FB26-7A1A-E904-574630A275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0112" y="3429000"/>
            <a:ext cx="3425127" cy="1890784"/>
          </a:xfrm>
          <a:prstGeom prst="rect">
            <a:avLst/>
          </a:prstGeom>
        </p:spPr>
      </p:pic>
    </p:spTree>
    <p:extLst>
      <p:ext uri="{BB962C8B-B14F-4D97-AF65-F5344CB8AC3E}">
        <p14:creationId xmlns:p14="http://schemas.microsoft.com/office/powerpoint/2010/main" val="1884263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609F7-DE1C-66A3-D953-21445E0543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054547-F2EC-2B1D-9CE9-6A0A5D4D2053}"/>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Stakeholder Meeting</a:t>
            </a:r>
          </a:p>
        </p:txBody>
      </p:sp>
      <p:sp>
        <p:nvSpPr>
          <p:cNvPr id="3" name="TextBox 2">
            <a:extLst>
              <a:ext uri="{FF2B5EF4-FFF2-40B4-BE49-F238E27FC236}">
                <a16:creationId xmlns:a16="http://schemas.microsoft.com/office/drawing/2014/main" id="{45A4ADBF-9B78-F792-EC31-6CD38F8D7E30}"/>
              </a:ext>
            </a:extLst>
          </p:cNvPr>
          <p:cNvSpPr txBox="1"/>
          <p:nvPr/>
        </p:nvSpPr>
        <p:spPr>
          <a:xfrm>
            <a:off x="5489509" y="2333846"/>
            <a:ext cx="6030222" cy="954107"/>
          </a:xfrm>
          <a:prstGeom prst="rect">
            <a:avLst/>
          </a:prstGeom>
          <a:noFill/>
        </p:spPr>
        <p:txBody>
          <a:bodyPr wrap="square" rtlCol="0">
            <a:spAutoFit/>
          </a:bodyPr>
          <a:lstStyle/>
          <a:p>
            <a:pPr algn="ctr"/>
            <a:r>
              <a:rPr lang="en-US" sz="2800" b="1" dirty="0"/>
              <a:t>Paul </a:t>
            </a:r>
            <a:r>
              <a:rPr lang="en-US" sz="2800" b="1" dirty="0" err="1"/>
              <a:t>Hoesly</a:t>
            </a:r>
            <a:endParaRPr lang="en-US" sz="2800" b="1" dirty="0"/>
          </a:p>
          <a:p>
            <a:pPr algn="ctr"/>
            <a:r>
              <a:rPr lang="en-US" sz="2800" dirty="0"/>
              <a:t>Chief Financial Officer and CSO Manager</a:t>
            </a:r>
          </a:p>
        </p:txBody>
      </p:sp>
      <p:pic>
        <p:nvPicPr>
          <p:cNvPr id="14" name="Picture 13">
            <a:extLst>
              <a:ext uri="{FF2B5EF4-FFF2-40B4-BE49-F238E27FC236}">
                <a16:creationId xmlns:a16="http://schemas.microsoft.com/office/drawing/2014/main" id="{DF171E64-1C1C-411F-8B7D-E7B7931546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54622" y="37505"/>
            <a:ext cx="930217" cy="755985"/>
          </a:xfrm>
          <a:prstGeom prst="rect">
            <a:avLst/>
          </a:prstGeom>
        </p:spPr>
      </p:pic>
      <p:pic>
        <p:nvPicPr>
          <p:cNvPr id="12290" name="Picture 2">
            <a:extLst>
              <a:ext uri="{FF2B5EF4-FFF2-40B4-BE49-F238E27FC236}">
                <a16:creationId xmlns:a16="http://schemas.microsoft.com/office/drawing/2014/main" id="{B1052673-C856-D2C8-31AC-8F838E3E9D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929" y="2219426"/>
            <a:ext cx="3853113" cy="308249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logo with a flame&#10;&#10;Description automatically generated">
            <a:extLst>
              <a:ext uri="{FF2B5EF4-FFF2-40B4-BE49-F238E27FC236}">
                <a16:creationId xmlns:a16="http://schemas.microsoft.com/office/drawing/2014/main" id="{C0EB5A43-5737-C202-5C51-F3EF4C430D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3261" y="3429000"/>
            <a:ext cx="2533650" cy="1809750"/>
          </a:xfrm>
          <a:prstGeom prst="rect">
            <a:avLst/>
          </a:prstGeom>
        </p:spPr>
      </p:pic>
      <p:sp>
        <p:nvSpPr>
          <p:cNvPr id="6" name="TextBox 5">
            <a:extLst>
              <a:ext uri="{FF2B5EF4-FFF2-40B4-BE49-F238E27FC236}">
                <a16:creationId xmlns:a16="http://schemas.microsoft.com/office/drawing/2014/main" id="{CF3618B3-1C2E-8534-33DD-696C6ADC4A5B}"/>
              </a:ext>
            </a:extLst>
          </p:cNvPr>
          <p:cNvSpPr txBox="1"/>
          <p:nvPr/>
        </p:nvSpPr>
        <p:spPr>
          <a:xfrm>
            <a:off x="3390545" y="1059201"/>
            <a:ext cx="5659452" cy="523220"/>
          </a:xfrm>
          <a:prstGeom prst="rect">
            <a:avLst/>
          </a:prstGeom>
          <a:noFill/>
        </p:spPr>
        <p:txBody>
          <a:bodyPr wrap="square">
            <a:spAutoFit/>
          </a:bodyPr>
          <a:lstStyle/>
          <a:p>
            <a:r>
              <a:rPr lang="en-US" sz="2800" dirty="0"/>
              <a:t>Welcome and Introductions made by:</a:t>
            </a:r>
          </a:p>
        </p:txBody>
      </p:sp>
    </p:spTree>
    <p:extLst>
      <p:ext uri="{BB962C8B-B14F-4D97-AF65-F5344CB8AC3E}">
        <p14:creationId xmlns:p14="http://schemas.microsoft.com/office/powerpoint/2010/main" val="33968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p:cNvSpPr txBox="1"/>
          <p:nvPr/>
        </p:nvSpPr>
        <p:spPr>
          <a:xfrm>
            <a:off x="5133494" y="2038181"/>
            <a:ext cx="5781153" cy="954107"/>
          </a:xfrm>
          <a:prstGeom prst="rect">
            <a:avLst/>
          </a:prstGeom>
          <a:noFill/>
        </p:spPr>
        <p:txBody>
          <a:bodyPr wrap="square" rtlCol="0">
            <a:spAutoFit/>
          </a:bodyPr>
          <a:lstStyle/>
          <a:p>
            <a:pPr algn="ctr"/>
            <a:r>
              <a:rPr lang="en-US" sz="2800" b="1" dirty="0"/>
              <a:t>Dave Steele</a:t>
            </a:r>
          </a:p>
          <a:p>
            <a:pPr algn="ctr"/>
            <a:r>
              <a:rPr lang="en-US" sz="2800" dirty="0"/>
              <a:t>Executive Director </a:t>
            </a: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8196" name="Picture 4">
            <a:extLst>
              <a:ext uri="{FF2B5EF4-FFF2-40B4-BE49-F238E27FC236}">
                <a16:creationId xmlns:a16="http://schemas.microsoft.com/office/drawing/2014/main" id="{88141AD2-050E-70B0-9CE7-361DD3732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344" y="2142617"/>
            <a:ext cx="3153350" cy="315335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MobiliSE: Moving Transportation Forward in SE Wisconsin">
            <a:extLst>
              <a:ext uri="{FF2B5EF4-FFF2-40B4-BE49-F238E27FC236}">
                <a16:creationId xmlns:a16="http://schemas.microsoft.com/office/drawing/2014/main" id="{E040607F-B956-72F0-96B2-E8F7C8C78A2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9251" y="2992288"/>
            <a:ext cx="2798730" cy="23641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2F4860C-2277-7657-FF9D-7A0125B5EFCA}"/>
              </a:ext>
            </a:extLst>
          </p:cNvPr>
          <p:cNvSpPr txBox="1"/>
          <p:nvPr/>
        </p:nvSpPr>
        <p:spPr>
          <a:xfrm>
            <a:off x="970585" y="1110497"/>
            <a:ext cx="10300080" cy="584775"/>
          </a:xfrm>
          <a:prstGeom prst="rect">
            <a:avLst/>
          </a:prstGeom>
          <a:noFill/>
        </p:spPr>
        <p:txBody>
          <a:bodyPr wrap="square">
            <a:spAutoFit/>
          </a:bodyPr>
          <a:lstStyle/>
          <a:p>
            <a:r>
              <a:rPr lang="en-US" sz="3200" dirty="0"/>
              <a:t>Presenting on Economic and Transportation Development:</a:t>
            </a:r>
          </a:p>
        </p:txBody>
      </p:sp>
    </p:spTree>
    <p:extLst>
      <p:ext uri="{BB962C8B-B14F-4D97-AF65-F5344CB8AC3E}">
        <p14:creationId xmlns:p14="http://schemas.microsoft.com/office/powerpoint/2010/main" val="2455685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1F8E0-36E2-F779-9398-D1D9F4C80A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3358C74-623C-331D-7345-A8BC8D545DB9}"/>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5AF36E92-23FC-2A04-4D63-9AD3334AB49E}"/>
              </a:ext>
            </a:extLst>
          </p:cNvPr>
          <p:cNvSpPr txBox="1"/>
          <p:nvPr/>
        </p:nvSpPr>
        <p:spPr>
          <a:xfrm>
            <a:off x="4951091" y="2264728"/>
            <a:ext cx="5781153" cy="954107"/>
          </a:xfrm>
          <a:prstGeom prst="rect">
            <a:avLst/>
          </a:prstGeom>
          <a:noFill/>
        </p:spPr>
        <p:txBody>
          <a:bodyPr wrap="square" rtlCol="0">
            <a:spAutoFit/>
          </a:bodyPr>
          <a:lstStyle/>
          <a:p>
            <a:pPr algn="ctr"/>
            <a:r>
              <a:rPr lang="en-US" sz="2800" b="1" dirty="0"/>
              <a:t>Erin Russell-Story</a:t>
            </a:r>
          </a:p>
          <a:p>
            <a:pPr algn="ctr"/>
            <a:r>
              <a:rPr lang="en-US" sz="2800" dirty="0"/>
              <a:t>Project Officer</a:t>
            </a:r>
          </a:p>
        </p:txBody>
      </p:sp>
      <p:pic>
        <p:nvPicPr>
          <p:cNvPr id="14" name="Picture 13">
            <a:extLst>
              <a:ext uri="{FF2B5EF4-FFF2-40B4-BE49-F238E27FC236}">
                <a16:creationId xmlns:a16="http://schemas.microsoft.com/office/drawing/2014/main" id="{F284CBAA-C6A4-0253-D6FE-B628E9F628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9218" name="Picture 2">
            <a:extLst>
              <a:ext uri="{FF2B5EF4-FFF2-40B4-BE49-F238E27FC236}">
                <a16:creationId xmlns:a16="http://schemas.microsoft.com/office/drawing/2014/main" id="{3B4761A6-8751-5960-F1EE-8D6D5E2860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429" y="2107826"/>
            <a:ext cx="34290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NETL Logo">
            <a:extLst>
              <a:ext uri="{FF2B5EF4-FFF2-40B4-BE49-F238E27FC236}">
                <a16:creationId xmlns:a16="http://schemas.microsoft.com/office/drawing/2014/main" id="{67395FDE-26D3-E543-4EA3-3EC6412D24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0559" y="2999167"/>
            <a:ext cx="4884675" cy="25376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4BA99A1-B766-B770-CF88-E62EA7899E89}"/>
              </a:ext>
            </a:extLst>
          </p:cNvPr>
          <p:cNvSpPr txBox="1"/>
          <p:nvPr/>
        </p:nvSpPr>
        <p:spPr>
          <a:xfrm>
            <a:off x="2271908" y="1112830"/>
            <a:ext cx="8460336" cy="584775"/>
          </a:xfrm>
          <a:prstGeom prst="rect">
            <a:avLst/>
          </a:prstGeom>
          <a:noFill/>
        </p:spPr>
        <p:txBody>
          <a:bodyPr wrap="square">
            <a:spAutoFit/>
          </a:bodyPr>
          <a:lstStyle/>
          <a:p>
            <a:r>
              <a:rPr lang="en-US" sz="3200" dirty="0"/>
              <a:t>Presenting on Federal funding opportunities:</a:t>
            </a:r>
          </a:p>
        </p:txBody>
      </p:sp>
    </p:spTree>
    <p:extLst>
      <p:ext uri="{BB962C8B-B14F-4D97-AF65-F5344CB8AC3E}">
        <p14:creationId xmlns:p14="http://schemas.microsoft.com/office/powerpoint/2010/main" val="3176796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73C55-9387-45BC-2DA6-38AFC5E146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F9AD0F8-E0DF-B839-C258-7C8959A50079}"/>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E6251005-9FF4-10C6-896D-3F3C48D424BD}"/>
              </a:ext>
            </a:extLst>
          </p:cNvPr>
          <p:cNvSpPr txBox="1"/>
          <p:nvPr/>
        </p:nvSpPr>
        <p:spPr>
          <a:xfrm>
            <a:off x="5376272" y="2178948"/>
            <a:ext cx="5781153" cy="954107"/>
          </a:xfrm>
          <a:prstGeom prst="rect">
            <a:avLst/>
          </a:prstGeom>
          <a:noFill/>
        </p:spPr>
        <p:txBody>
          <a:bodyPr wrap="square" rtlCol="0">
            <a:spAutoFit/>
          </a:bodyPr>
          <a:lstStyle/>
          <a:p>
            <a:pPr algn="ctr"/>
            <a:r>
              <a:rPr lang="en-US" sz="2800" b="1" dirty="0"/>
              <a:t>Anthony Maietta</a:t>
            </a:r>
          </a:p>
          <a:p>
            <a:pPr algn="ctr"/>
            <a:r>
              <a:rPr lang="en-US" sz="2800" dirty="0"/>
              <a:t>Environmental Protection Specialist</a:t>
            </a:r>
          </a:p>
        </p:txBody>
      </p:sp>
      <p:pic>
        <p:nvPicPr>
          <p:cNvPr id="14" name="Picture 13">
            <a:extLst>
              <a:ext uri="{FF2B5EF4-FFF2-40B4-BE49-F238E27FC236}">
                <a16:creationId xmlns:a16="http://schemas.microsoft.com/office/drawing/2014/main" id="{8C6A4466-1645-E764-B40E-A375570D32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13316" name="Picture 4" descr="United States Environmental Protection Agency - Wikipedia">
            <a:extLst>
              <a:ext uri="{FF2B5EF4-FFF2-40B4-BE49-F238E27FC236}">
                <a16:creationId xmlns:a16="http://schemas.microsoft.com/office/drawing/2014/main" id="{3DE20C7B-F0C3-3488-94FD-C30CB17DDC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4607" y="3249893"/>
            <a:ext cx="2404485" cy="24044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4DB48BE-098D-7E7A-2389-B64945BE2946}"/>
              </a:ext>
            </a:extLst>
          </p:cNvPr>
          <p:cNvSpPr txBox="1"/>
          <p:nvPr/>
        </p:nvSpPr>
        <p:spPr>
          <a:xfrm>
            <a:off x="2478280" y="1126645"/>
            <a:ext cx="7975363" cy="584775"/>
          </a:xfrm>
          <a:prstGeom prst="rect">
            <a:avLst/>
          </a:prstGeom>
          <a:noFill/>
        </p:spPr>
        <p:txBody>
          <a:bodyPr wrap="square">
            <a:spAutoFit/>
          </a:bodyPr>
          <a:lstStyle/>
          <a:p>
            <a:r>
              <a:rPr lang="en-US" sz="3200" dirty="0"/>
              <a:t>Presenting on Federal funding opportunities:</a:t>
            </a:r>
          </a:p>
        </p:txBody>
      </p:sp>
      <p:pic>
        <p:nvPicPr>
          <p:cNvPr id="6" name="Picture 5" descr="A person standing at a podium&#10;&#10;Description automatically generated">
            <a:extLst>
              <a:ext uri="{FF2B5EF4-FFF2-40B4-BE49-F238E27FC236}">
                <a16:creationId xmlns:a16="http://schemas.microsoft.com/office/drawing/2014/main" id="{95A308B6-13CE-1D67-374D-EC2A94D95C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4077" y="2178948"/>
            <a:ext cx="2817460" cy="3475430"/>
          </a:xfrm>
          <a:prstGeom prst="rect">
            <a:avLst/>
          </a:prstGeom>
        </p:spPr>
      </p:pic>
    </p:spTree>
    <p:extLst>
      <p:ext uri="{BB962C8B-B14F-4D97-AF65-F5344CB8AC3E}">
        <p14:creationId xmlns:p14="http://schemas.microsoft.com/office/powerpoint/2010/main" val="1891048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4CF8E-DF30-6B55-0FFB-C7D3AB85D6F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510A1E3-5932-E7A0-920B-41F10F40DCCB}"/>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FA102573-CFC1-6B77-C30E-09A828EEAE94}"/>
              </a:ext>
            </a:extLst>
          </p:cNvPr>
          <p:cNvSpPr txBox="1"/>
          <p:nvPr/>
        </p:nvSpPr>
        <p:spPr>
          <a:xfrm>
            <a:off x="5183962" y="2157220"/>
            <a:ext cx="5781153" cy="954107"/>
          </a:xfrm>
          <a:prstGeom prst="rect">
            <a:avLst/>
          </a:prstGeom>
          <a:noFill/>
        </p:spPr>
        <p:txBody>
          <a:bodyPr wrap="square" rtlCol="0">
            <a:spAutoFit/>
          </a:bodyPr>
          <a:lstStyle/>
          <a:p>
            <a:pPr algn="ctr"/>
            <a:r>
              <a:rPr lang="en-US" sz="2800" b="1" dirty="0"/>
              <a:t>Andrew Burnham</a:t>
            </a:r>
          </a:p>
          <a:p>
            <a:pPr algn="ctr"/>
            <a:r>
              <a:rPr lang="en-US" sz="2800" dirty="0"/>
              <a:t>Principal Environmental Scientist</a:t>
            </a:r>
          </a:p>
        </p:txBody>
      </p:sp>
      <p:pic>
        <p:nvPicPr>
          <p:cNvPr id="14" name="Picture 13">
            <a:extLst>
              <a:ext uri="{FF2B5EF4-FFF2-40B4-BE49-F238E27FC236}">
                <a16:creationId xmlns:a16="http://schemas.microsoft.com/office/drawing/2014/main" id="{95F33524-B021-C264-88BF-CC956E44EB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14338" name="Picture 2">
            <a:extLst>
              <a:ext uri="{FF2B5EF4-FFF2-40B4-BE49-F238E27FC236}">
                <a16:creationId xmlns:a16="http://schemas.microsoft.com/office/drawing/2014/main" id="{19E34814-DF83-0BBC-344D-3164EEC547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409" y="2157220"/>
            <a:ext cx="33337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Argonne National Laboratory - The National LaboratoriesThe National  Laboratories">
            <a:extLst>
              <a:ext uri="{FF2B5EF4-FFF2-40B4-BE49-F238E27FC236}">
                <a16:creationId xmlns:a16="http://schemas.microsoft.com/office/drawing/2014/main" id="{D173C8F2-D4BE-DDA6-B135-E74286F19C6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1363" y="2828658"/>
            <a:ext cx="3069800" cy="3069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16864D5-65CD-4E5A-05E8-44FAAC1E861C}"/>
              </a:ext>
            </a:extLst>
          </p:cNvPr>
          <p:cNvSpPr txBox="1"/>
          <p:nvPr/>
        </p:nvSpPr>
        <p:spPr>
          <a:xfrm>
            <a:off x="2307364" y="1201721"/>
            <a:ext cx="7847175" cy="584775"/>
          </a:xfrm>
          <a:prstGeom prst="rect">
            <a:avLst/>
          </a:prstGeom>
          <a:noFill/>
        </p:spPr>
        <p:txBody>
          <a:bodyPr wrap="square">
            <a:spAutoFit/>
          </a:bodyPr>
          <a:lstStyle/>
          <a:p>
            <a:r>
              <a:rPr lang="en-US" sz="3200" dirty="0"/>
              <a:t>Presenting on Federal funding opportunities:</a:t>
            </a:r>
          </a:p>
        </p:txBody>
      </p:sp>
    </p:spTree>
    <p:extLst>
      <p:ext uri="{BB962C8B-B14F-4D97-AF65-F5344CB8AC3E}">
        <p14:creationId xmlns:p14="http://schemas.microsoft.com/office/powerpoint/2010/main" val="1535507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B0D5C-40B5-F9DA-2B0A-16612B90CF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9F09562-D835-A817-145B-82E5E31F5767}"/>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484AE591-83C2-2A9D-FEAB-FC7DEBFEC0ED}"/>
              </a:ext>
            </a:extLst>
          </p:cNvPr>
          <p:cNvSpPr txBox="1"/>
          <p:nvPr/>
        </p:nvSpPr>
        <p:spPr>
          <a:xfrm>
            <a:off x="5410237" y="2289989"/>
            <a:ext cx="5781153" cy="954107"/>
          </a:xfrm>
          <a:prstGeom prst="rect">
            <a:avLst/>
          </a:prstGeom>
          <a:noFill/>
        </p:spPr>
        <p:txBody>
          <a:bodyPr wrap="square" rtlCol="0">
            <a:spAutoFit/>
          </a:bodyPr>
          <a:lstStyle/>
          <a:p>
            <a:pPr algn="ctr"/>
            <a:r>
              <a:rPr lang="en-US" sz="2800" b="1" dirty="0"/>
              <a:t>Jeremy Kloss</a:t>
            </a:r>
          </a:p>
          <a:p>
            <a:pPr algn="ctr"/>
            <a:r>
              <a:rPr lang="en-US" sz="2800" dirty="0"/>
              <a:t>Policy and Program Supervisor</a:t>
            </a:r>
          </a:p>
        </p:txBody>
      </p:sp>
      <p:pic>
        <p:nvPicPr>
          <p:cNvPr id="14" name="Picture 13">
            <a:extLst>
              <a:ext uri="{FF2B5EF4-FFF2-40B4-BE49-F238E27FC236}">
                <a16:creationId xmlns:a16="http://schemas.microsoft.com/office/drawing/2014/main" id="{4D065F7F-5074-3EAF-9F5A-80EBA550CB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15362" name="Picture 2">
            <a:extLst>
              <a:ext uri="{FF2B5EF4-FFF2-40B4-BE49-F238E27FC236}">
                <a16:creationId xmlns:a16="http://schemas.microsoft.com/office/drawing/2014/main" id="{1B57F2D7-3119-8465-61CB-05E6562C2F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145889" y="2289989"/>
            <a:ext cx="3476231" cy="34762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46C4D35-D94F-5EFF-FF76-F989D56B6CB6}"/>
              </a:ext>
            </a:extLst>
          </p:cNvPr>
          <p:cNvSpPr txBox="1"/>
          <p:nvPr/>
        </p:nvSpPr>
        <p:spPr>
          <a:xfrm>
            <a:off x="435836" y="1165242"/>
            <a:ext cx="11468455" cy="523220"/>
          </a:xfrm>
          <a:prstGeom prst="rect">
            <a:avLst/>
          </a:prstGeom>
          <a:noFill/>
        </p:spPr>
        <p:txBody>
          <a:bodyPr wrap="square">
            <a:spAutoFit/>
          </a:bodyPr>
          <a:lstStyle/>
          <a:p>
            <a:r>
              <a:rPr lang="en-US" sz="2800" dirty="0"/>
              <a:t>Presenting on </a:t>
            </a:r>
            <a:r>
              <a:rPr lang="en-US" sz="2800" dirty="0" err="1"/>
              <a:t>WisDot’s</a:t>
            </a:r>
            <a:r>
              <a:rPr lang="en-US" sz="2800" dirty="0"/>
              <a:t> plans for growth, State funding opportunities &amp; WEVI:</a:t>
            </a:r>
          </a:p>
        </p:txBody>
      </p:sp>
      <p:pic>
        <p:nvPicPr>
          <p:cNvPr id="6" name="Picture 5" descr="A logo of a state&#10;&#10;Description automatically generated">
            <a:extLst>
              <a:ext uri="{FF2B5EF4-FFF2-40B4-BE49-F238E27FC236}">
                <a16:creationId xmlns:a16="http://schemas.microsoft.com/office/drawing/2014/main" id="{9D31DB33-04AE-499A-2171-315A0F5DE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4710" y="3549633"/>
            <a:ext cx="2143125" cy="2143125"/>
          </a:xfrm>
          <a:prstGeom prst="rect">
            <a:avLst/>
          </a:prstGeom>
        </p:spPr>
      </p:pic>
    </p:spTree>
    <p:extLst>
      <p:ext uri="{BB962C8B-B14F-4D97-AF65-F5344CB8AC3E}">
        <p14:creationId xmlns:p14="http://schemas.microsoft.com/office/powerpoint/2010/main" val="221421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AA568-3E87-B202-F7BA-0D59F78C81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AB8AC46-FE6F-530F-38E0-44F1DD8E2C3B}"/>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69D1409F-32C4-71BB-8F4E-513AF2CCF3BC}"/>
              </a:ext>
            </a:extLst>
          </p:cNvPr>
          <p:cNvSpPr txBox="1"/>
          <p:nvPr/>
        </p:nvSpPr>
        <p:spPr>
          <a:xfrm>
            <a:off x="5516591" y="2415703"/>
            <a:ext cx="5781153" cy="954107"/>
          </a:xfrm>
          <a:prstGeom prst="rect">
            <a:avLst/>
          </a:prstGeom>
          <a:noFill/>
        </p:spPr>
        <p:txBody>
          <a:bodyPr wrap="square" rtlCol="0">
            <a:spAutoFit/>
          </a:bodyPr>
          <a:lstStyle/>
          <a:p>
            <a:pPr algn="ctr"/>
            <a:r>
              <a:rPr lang="en-US" sz="2800" b="1" dirty="0"/>
              <a:t>Maria Redmond</a:t>
            </a:r>
          </a:p>
          <a:p>
            <a:pPr algn="ctr"/>
            <a:r>
              <a:rPr lang="en-US" sz="2800" dirty="0"/>
              <a:t>Director</a:t>
            </a:r>
          </a:p>
        </p:txBody>
      </p:sp>
      <p:pic>
        <p:nvPicPr>
          <p:cNvPr id="14" name="Picture 13">
            <a:extLst>
              <a:ext uri="{FF2B5EF4-FFF2-40B4-BE49-F238E27FC236}">
                <a16:creationId xmlns:a16="http://schemas.microsoft.com/office/drawing/2014/main" id="{2F711136-0FAD-BE6B-18C2-6E14167334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pic>
        <p:nvPicPr>
          <p:cNvPr id="16386" name="Picture 2">
            <a:extLst>
              <a:ext uri="{FF2B5EF4-FFF2-40B4-BE49-F238E27FC236}">
                <a16:creationId xmlns:a16="http://schemas.microsoft.com/office/drawing/2014/main" id="{676124D8-E592-3352-1C03-039839FC53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59756" y="1936315"/>
            <a:ext cx="3908316" cy="3908316"/>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Wisconsin Office Of Sustainability and Clean Energy">
            <a:extLst>
              <a:ext uri="{FF2B5EF4-FFF2-40B4-BE49-F238E27FC236}">
                <a16:creationId xmlns:a16="http://schemas.microsoft.com/office/drawing/2014/main" id="{242EAA0A-A9AE-F02F-3B9D-E12E0654C4C3}"/>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descr="A logo with text on it&#10;&#10;Description automatically generated">
            <a:extLst>
              <a:ext uri="{FF2B5EF4-FFF2-40B4-BE49-F238E27FC236}">
                <a16:creationId xmlns:a16="http://schemas.microsoft.com/office/drawing/2014/main" id="{680799E1-AA09-36A8-15D7-095ECE7EB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8072" y="3086851"/>
            <a:ext cx="6972758" cy="2757780"/>
          </a:xfrm>
          <a:prstGeom prst="rect">
            <a:avLst/>
          </a:prstGeom>
        </p:spPr>
      </p:pic>
      <p:sp>
        <p:nvSpPr>
          <p:cNvPr id="7" name="TextBox 6">
            <a:extLst>
              <a:ext uri="{FF2B5EF4-FFF2-40B4-BE49-F238E27FC236}">
                <a16:creationId xmlns:a16="http://schemas.microsoft.com/office/drawing/2014/main" id="{344888A6-9A4E-5D7A-3D6B-F997A8C298E3}"/>
              </a:ext>
            </a:extLst>
          </p:cNvPr>
          <p:cNvSpPr txBox="1"/>
          <p:nvPr/>
        </p:nvSpPr>
        <p:spPr>
          <a:xfrm>
            <a:off x="585242" y="1100130"/>
            <a:ext cx="11150532" cy="523220"/>
          </a:xfrm>
          <a:prstGeom prst="rect">
            <a:avLst/>
          </a:prstGeom>
          <a:noFill/>
        </p:spPr>
        <p:txBody>
          <a:bodyPr wrap="square">
            <a:spAutoFit/>
          </a:bodyPr>
          <a:lstStyle/>
          <a:p>
            <a:r>
              <a:rPr lang="en-US" sz="2800" dirty="0"/>
              <a:t>Presenting on Wisconsin’s Clean Energy Plan &amp; State Funding Opportunities:</a:t>
            </a:r>
          </a:p>
        </p:txBody>
      </p:sp>
    </p:spTree>
    <p:extLst>
      <p:ext uri="{BB962C8B-B14F-4D97-AF65-F5344CB8AC3E}">
        <p14:creationId xmlns:p14="http://schemas.microsoft.com/office/powerpoint/2010/main" val="113804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DFE75-320F-E2E7-4BB1-CD13C958234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AFFC0F0-B8C3-826D-5995-BFF3C026F735}"/>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38BCF914-9BFC-6D80-B843-5957B43E97A9}"/>
              </a:ext>
            </a:extLst>
          </p:cNvPr>
          <p:cNvSpPr txBox="1"/>
          <p:nvPr/>
        </p:nvSpPr>
        <p:spPr>
          <a:xfrm>
            <a:off x="4893646" y="2064338"/>
            <a:ext cx="6008217" cy="954107"/>
          </a:xfrm>
          <a:prstGeom prst="rect">
            <a:avLst/>
          </a:prstGeom>
          <a:noFill/>
        </p:spPr>
        <p:txBody>
          <a:bodyPr wrap="square" rtlCol="0">
            <a:spAutoFit/>
          </a:bodyPr>
          <a:lstStyle/>
          <a:p>
            <a:pPr algn="ctr"/>
            <a:r>
              <a:rPr lang="en-US" sz="2800" b="1" dirty="0"/>
              <a:t>Jeff Tews</a:t>
            </a:r>
          </a:p>
          <a:p>
            <a:pPr algn="ctr"/>
            <a:r>
              <a:rPr lang="en-US" sz="2800" dirty="0"/>
              <a:t>Retired Fleet Manager and Consultant</a:t>
            </a:r>
          </a:p>
        </p:txBody>
      </p:sp>
      <p:pic>
        <p:nvPicPr>
          <p:cNvPr id="14" name="Picture 13">
            <a:extLst>
              <a:ext uri="{FF2B5EF4-FFF2-40B4-BE49-F238E27FC236}">
                <a16:creationId xmlns:a16="http://schemas.microsoft.com/office/drawing/2014/main" id="{C336E547-7F76-71BA-23CA-563CA4DC87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BA02E2A7-603B-5385-EFFF-92C1AA038835}"/>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410" name="Picture 2">
            <a:extLst>
              <a:ext uri="{FF2B5EF4-FFF2-40B4-BE49-F238E27FC236}">
                <a16:creationId xmlns:a16="http://schemas.microsoft.com/office/drawing/2014/main" id="{63C6CC15-F63F-35C8-C7D7-7F5263CD3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760" y="2064338"/>
            <a:ext cx="3126652" cy="3908315"/>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Brand Guidelines">
            <a:extLst>
              <a:ext uri="{FF2B5EF4-FFF2-40B4-BE49-F238E27FC236}">
                <a16:creationId xmlns:a16="http://schemas.microsoft.com/office/drawing/2014/main" id="{4183E9B6-80D3-5B3C-2DBC-CDC7E801FC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6996" y="2760291"/>
            <a:ext cx="4341518" cy="33548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A6FF96A-37E4-5DDE-A2A0-091760F58477}"/>
              </a:ext>
            </a:extLst>
          </p:cNvPr>
          <p:cNvSpPr txBox="1"/>
          <p:nvPr/>
        </p:nvSpPr>
        <p:spPr>
          <a:xfrm>
            <a:off x="1545882" y="1099096"/>
            <a:ext cx="9864323" cy="646331"/>
          </a:xfrm>
          <a:prstGeom prst="rect">
            <a:avLst/>
          </a:prstGeom>
          <a:noFill/>
        </p:spPr>
        <p:txBody>
          <a:bodyPr wrap="square">
            <a:spAutoFit/>
          </a:bodyPr>
          <a:lstStyle/>
          <a:p>
            <a:r>
              <a:rPr lang="en-US" sz="3600" dirty="0"/>
              <a:t>Presenting on the history of Wisconsin Clean Cities</a:t>
            </a:r>
          </a:p>
        </p:txBody>
      </p:sp>
    </p:spTree>
    <p:extLst>
      <p:ext uri="{BB962C8B-B14F-4D97-AF65-F5344CB8AC3E}">
        <p14:creationId xmlns:p14="http://schemas.microsoft.com/office/powerpoint/2010/main" val="2669333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980346" y="4147765"/>
            <a:ext cx="5300937" cy="1644870"/>
          </a:xfrm>
          <a:prstGeom prst="rect">
            <a:avLst/>
          </a:prstGeom>
        </p:spPr>
        <p:txBody>
          <a:bodyPr vert="horz" lIns="91440" tIns="45720" rIns="91440" bIns="45720" rtlCol="0" anchor="t">
            <a:normAutofit fontScale="92500" lnSpcReduction="10000"/>
          </a:bodyPr>
          <a:lstStyle/>
          <a:p>
            <a:pPr>
              <a:lnSpc>
                <a:spcPct val="90000"/>
              </a:lnSpc>
              <a:spcBef>
                <a:spcPct val="0"/>
              </a:spcBef>
              <a:spcAft>
                <a:spcPts val="600"/>
              </a:spcAft>
            </a:pPr>
            <a:r>
              <a:rPr lang="en-US" sz="4100" b="1" kern="1200" dirty="0">
                <a:solidFill>
                  <a:schemeClr val="tx1"/>
                </a:solidFill>
                <a:latin typeface="+mj-lt"/>
                <a:ea typeface="+mj-ea"/>
                <a:cs typeface="+mj-cs"/>
              </a:rPr>
              <a:t> This event would not be possible without the support of our sponsors</a:t>
            </a:r>
          </a:p>
          <a:p>
            <a:pPr>
              <a:lnSpc>
                <a:spcPct val="90000"/>
              </a:lnSpc>
              <a:spcBef>
                <a:spcPct val="0"/>
              </a:spcBef>
              <a:spcAft>
                <a:spcPts val="600"/>
              </a:spcAft>
            </a:pPr>
            <a:endParaRPr lang="en-US" sz="4100" b="1" kern="1200" dirty="0">
              <a:solidFill>
                <a:schemeClr val="tx1"/>
              </a:solidFill>
              <a:latin typeface="+mj-lt"/>
              <a:ea typeface="+mj-ea"/>
              <a:cs typeface="+mj-cs"/>
            </a:endParaRPr>
          </a:p>
        </p:txBody>
      </p:sp>
      <p:sp>
        <p:nvSpPr>
          <p:cNvPr id="2086" name="Freeform: Shape 2085">
            <a:extLst>
              <a:ext uri="{FF2B5EF4-FFF2-40B4-BE49-F238E27FC236}">
                <a16:creationId xmlns:a16="http://schemas.microsoft.com/office/drawing/2014/main" id="{2E2D6188-24E5-426A-BB2A-3FA2D6B9C3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88" name="Freeform: Shape 2087">
            <a:extLst>
              <a:ext uri="{FF2B5EF4-FFF2-40B4-BE49-F238E27FC236}">
                <a16:creationId xmlns:a16="http://schemas.microsoft.com/office/drawing/2014/main" id="{F6E384F5-137A-40B1-97F0-694CC6ECD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90" name="Freeform: Shape 2089">
            <a:extLst>
              <a:ext uri="{FF2B5EF4-FFF2-40B4-BE49-F238E27FC236}">
                <a16:creationId xmlns:a16="http://schemas.microsoft.com/office/drawing/2014/main" id="{9DBC4630-03DA-474F-BBCB-BA3AE6B31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92" name="Freeform: Shape 2091">
            <a:extLst>
              <a:ext uri="{FF2B5EF4-FFF2-40B4-BE49-F238E27FC236}">
                <a16:creationId xmlns:a16="http://schemas.microsoft.com/office/drawing/2014/main" id="{1208BC59-C84F-483F-80CD-FAEC74229B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3"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2" name="Picture 4" descr="Image preview">
            <a:extLst>
              <a:ext uri="{FF2B5EF4-FFF2-40B4-BE49-F238E27FC236}">
                <a16:creationId xmlns:a16="http://schemas.microsoft.com/office/drawing/2014/main" id="{19170E7D-B4C4-5AF1-24A8-88C1BA27F3C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7675" y="4957795"/>
            <a:ext cx="3238109" cy="542383"/>
          </a:xfrm>
          <a:prstGeom prst="rect">
            <a:avLst/>
          </a:prstGeom>
          <a:noFill/>
          <a:extLst>
            <a:ext uri="{909E8E84-426E-40DD-AFC4-6F175D3DCCD1}">
              <a14:hiddenFill xmlns:a14="http://schemas.microsoft.com/office/drawing/2010/main">
                <a:solidFill>
                  <a:srgbClr val="FFFFFF"/>
                </a:solidFill>
              </a14:hiddenFill>
            </a:ext>
          </a:extLst>
        </p:spPr>
      </p:pic>
      <p:sp>
        <p:nvSpPr>
          <p:cNvPr id="2094" name="Freeform: Shape 2093">
            <a:extLst>
              <a:ext uri="{FF2B5EF4-FFF2-40B4-BE49-F238E27FC236}">
                <a16:creationId xmlns:a16="http://schemas.microsoft.com/office/drawing/2014/main" id="{A1DABD52-05DF-4F31-AFB9-B330D8BE46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25559" y="725908"/>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96" name="Oval 2095">
            <a:extLst>
              <a:ext uri="{FF2B5EF4-FFF2-40B4-BE49-F238E27FC236}">
                <a16:creationId xmlns:a16="http://schemas.microsoft.com/office/drawing/2014/main" id="{78418A25-6EAC-4140-BFE6-284E1925B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0967" y="561316"/>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6" name="Picture 8" descr="Image preview">
            <a:extLst>
              <a:ext uri="{FF2B5EF4-FFF2-40B4-BE49-F238E27FC236}">
                <a16:creationId xmlns:a16="http://schemas.microsoft.com/office/drawing/2014/main" id="{3C375856-CCCB-DADC-58E5-44BE8F44482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82789" y="1494112"/>
            <a:ext cx="1939835" cy="138698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preview">
            <a:extLst>
              <a:ext uri="{FF2B5EF4-FFF2-40B4-BE49-F238E27FC236}">
                <a16:creationId xmlns:a16="http://schemas.microsoft.com/office/drawing/2014/main" id="{8AB8320B-967F-F81B-A177-33C3CAEEA1A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8767" y="3355117"/>
            <a:ext cx="1764173" cy="1764173"/>
          </a:xfrm>
          <a:prstGeom prst="rect">
            <a:avLst/>
          </a:prstGeom>
          <a:noFill/>
          <a:extLst>
            <a:ext uri="{909E8E84-426E-40DD-AFC4-6F175D3DCCD1}">
              <a14:hiddenFill xmlns:a14="http://schemas.microsoft.com/office/drawing/2010/main">
                <a:solidFill>
                  <a:srgbClr val="FFFFFF"/>
                </a:solidFill>
              </a14:hiddenFill>
            </a:ext>
          </a:extLst>
        </p:spPr>
      </p:pic>
      <p:sp>
        <p:nvSpPr>
          <p:cNvPr id="2098" name="Freeform: Shape 2097">
            <a:extLst>
              <a:ext uri="{FF2B5EF4-FFF2-40B4-BE49-F238E27FC236}">
                <a16:creationId xmlns:a16="http://schemas.microsoft.com/office/drawing/2014/main" id="{6B9D64DB-4D5C-4A91-B45F-F301E3174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00" name="Freeform: Shape 2099">
            <a:extLst>
              <a:ext uri="{FF2B5EF4-FFF2-40B4-BE49-F238E27FC236}">
                <a16:creationId xmlns:a16="http://schemas.microsoft.com/office/drawing/2014/main" id="{8E4F04B5-4D4A-4F70-8549-384AF5351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0"/>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4" name="Picture 6" descr="Image preview">
            <a:extLst>
              <a:ext uri="{FF2B5EF4-FFF2-40B4-BE49-F238E27FC236}">
                <a16:creationId xmlns:a16="http://schemas.microsoft.com/office/drawing/2014/main" id="{D3DA9C07-8625-C518-59CA-4C5FFD4293F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432333" y="94998"/>
            <a:ext cx="2690570" cy="2255498"/>
          </a:xfrm>
          <a:prstGeom prst="rect">
            <a:avLst/>
          </a:prstGeom>
          <a:noFill/>
          <a:extLst>
            <a:ext uri="{909E8E84-426E-40DD-AFC4-6F175D3DCCD1}">
              <a14:hiddenFill xmlns:a14="http://schemas.microsoft.com/office/drawing/2010/main">
                <a:solidFill>
                  <a:srgbClr val="FFFFFF"/>
                </a:solidFill>
              </a14:hiddenFill>
            </a:ext>
          </a:extLst>
        </p:spPr>
      </p:pic>
      <p:sp>
        <p:nvSpPr>
          <p:cNvPr id="2102" name="Freeform: Shape 2101">
            <a:extLst>
              <a:ext uri="{FF2B5EF4-FFF2-40B4-BE49-F238E27FC236}">
                <a16:creationId xmlns:a16="http://schemas.microsoft.com/office/drawing/2014/main" id="{0D14DB62-3EB3-452E-89EE-30B0CDB0C8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6"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04" name="Freeform: Shape 2103">
            <a:extLst>
              <a:ext uri="{FF2B5EF4-FFF2-40B4-BE49-F238E27FC236}">
                <a16:creationId xmlns:a16="http://schemas.microsoft.com/office/drawing/2014/main" id="{CB14CE1B-4BC5-4EF2-BE3D-05E4F580B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8" name="Picture 10" descr="Image preview">
            <a:extLst>
              <a:ext uri="{FF2B5EF4-FFF2-40B4-BE49-F238E27FC236}">
                <a16:creationId xmlns:a16="http://schemas.microsoft.com/office/drawing/2014/main" id="{A23F92E1-3F8F-A230-1C70-A2CA0CD51A4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623828" y="5228986"/>
            <a:ext cx="2430497" cy="944349"/>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data:image/jpg;base64,%20/9j/4AAQSkZJRgABAQEAYABgAAD/2wBDAAUDBAQEAwUEBAQFBQUGBwwIBwcHBw8LCwkMEQ8SEhEPERETFhwXExQaFRERGCEYGh0dHx8fExciJCIeJBweHx7/2wBDAQUFBQcGBw4ICA4eFBEUHh4eHh4eHh4eHh4eHh4eHh4eHh4eHh4eHh4eHh4eHh4eHh4eHh4eHh4eHh4eHh4eHh7/wAARCAExAT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CoooqSgooooAKKKKACiiigAooooAKKKKACiiigAooooAKKKKACiiimIKKKKBhRRRSAKKKKACiiigAooooAKKKKACiiigAooooAKKKKACiiigAooooAKKKKACiiigAooooAKKKKACiiigAooqrqmoWOl2T3upXttZWsYy81xKsaKPdmIFNK4rlmjNeaXXxn8Kz3DWnhOy1vxjdg426LYtLED7zNiMfmarXniT4vXlu1xH4Z8KeDrLGftGvaoZpFHqUiwo/Fq2VGXXT1FdHqdKAT0ryjS/DHxA8TWEWoT/ABoH2OYEo3h7TIEjYZwdsrl885q2Pg7aXAzq3j74g6kT1D668Sn/AIDGFFLkit5fmFz03a390/lSbW/un8q8C+L/AIM+Gnw28Fv4n1ey8U6pCtxFAY01+43sXPXlwOME0vwj8H/Cf4leEh4i0GDxLZxid4JYX1y5EsTr2OJCOQQR7Gr9iuTnu7en/BC+tj3wgjqDSV8//FLSfh38Lraxm1X4hfEXR2vXZbeOy1qadvlGSxRs/KMgZ9TXReGPDvjTVPDtj4g8H/GTWbiwvYRPbJrmkwT7kPTOAjD9TQ6K5VK+nmmFz1/NFeZG9+N+ij/SdD8I+K4V6mxu5LGcj2WQMhP4iiP4yaPp0gg8beHfEfg6XODJqFkZLXPtPFuT88VPsZP4dfQLnp1FZ2ga3o+v2K32h6rZanat0ltZ1kX81PFaNZNNDuFFFFSMKKKKACiiigAooooAKKKKACiiigAooooAKKKKACiiigAooooAKKKKACiioby5t7O2lurqeK3giUvJLIwVUUdSSeAKaQiWuf8AG3jPwz4NsFvPEmrQWSucQxHLTTN/djjXLOfoK4iXxz4n8fXD2HwttY7fSgSk/inUIibceotojgzN/tHC/Wuh8EfDPw/4avm1q4a417xFKP32s6m3m3DH/YzxGv8AsoBW3s1D4/u/rYVzk9d8ceOtY0uXU7G1sPh34ZUZbWvEZBumU947bOFJ7bzn2rjPDOtfs+an4gifxN48l8ZazvAS68QGX7MG/wCmaFVhUZ6cfjXM+ObW6+OX7U8/gW/v7i38NeHVfzIYmwWEe3zGH+0zsF3dhXqXjH9mn4Y6v4Zl07RtEXRtQWIi2vYZXZg+ON4ZiHBPXPPpiu1qlSSU20326er3I1Z6/Fa2p0k2en+XbW8kJWI22FVAw4K7eB1yCK+G/g74L0r4i+PPFGk/FXxbrHnaGc5n1AKsm2Rkfc0mcYO3p6mvWf2H/FesSWviH4da5K8s2gSbrYs2TGm8o8ef7oYAj/eNecfEbwDoFz+2Y3hvxGtwmjeIbhblTBJ5bF5YyQM4PBlUj8avDwdKdSm30vcG7pM+qfhB/wAIJY+F/wDhHPAGq21/pukOYnEV15/lO5L4Le+SfSu0rk/hx8OvB/w9sp7XwnpIsUuSpnYzPI0pXOCSxPqeldZXmVWnNuP4miPn79vS48r4K2kWcGXWoB+AjlP9BXmP7J+uXPwz+Jlx4P8AEk622na/pkOoQSyHagfyvNRuemULqfdRXo37eGn6vqvw40Wy0jS73UH/ALTMkiW0DSlQImAJCg4GWrnP2pPhff6x8N/A2vaLYyy6tYWtppc8KL87pIqqmf8AdkOPbea9TDyg6EaUnpK//AM5Xvc8R+PXijVvib4k1nx4iuvh6xuY9N0/fwApDFQP9pgrOfTI9q+7PgvB9l+EXhKD+7o9t+sYP9a+Zf2n/BVp8OP2dfB3hK1w8/8AabTXsyj/AF05hYux9skAewFezfEr4i2vwo+BGj3StG2sS6Xb2umW7H70ohXLkf3U6n8B3pYl+2pQhTWl2l8gjo3c8+/a1+J2s3evW3wu8A3Fz/aYYT6lNZyFXQqC4iDDpgDex7YA9a6n9izxZrvjL4aat/wk2rXGsTWupeSj3R3t5RiQhST1Gd3WvAvgb438OeA9S17WviJoviBtc123kWDUZLfKCOVSWYBsElyclhnivUf+Cek4/wCEc8XWe7IjvLeQfijD/wBlFXiKKp4dxS2tr37ii7yPT/id4D+Gehabd+NLp5/Bk9thpdV0WVraQEsFG5E+WTkjgqaoeHPE/wAQNN0xNT0u+0v4q+Gv+frT3S31KNf9pB+7kPsNre1ec/tj6/feL/HPhv4O+HXLzz3Ec16F6eY/EYb2Vdzn6isz4xfDa9+AUOm/EP4a65fQQxzR22oWk0m5JWI4Yj+JGIOVPTIINY06PNCKm/elsn/V0NvXQ+lPAvxC8LeMvNh0e/KX8H/Hzp13GYLu3PcPE3P4jI966qvOj4c8JfFzwXofiq9097S+u7OO5tdQs5DDeWjMM4SVeeDkYOQfSss+IfHPw1YR+M45fFnhdOBr1lBi7tF9bqFfvKB1kT8RXG6ak7R37F3PWqKo6Fq2ma7pVvquj39vf2NwoeKeBwyOPYj+VXqwasMKKKKQwooooAKKKKACiiigAooooAKKKKACiiigAooooAKKK5b4j+NdN8F6PHcXMU17qF3ILfTdNthunvZz0RB/NugHJqoxcnZCbLXjvxfofgvQ21bXLoxoWEcEMa75rmU/djiQcsx9BXjfi++i1S50rV/jRdHSdK1C8ji0XwZDJueZmcAS3hH3yMglfuL3yeKzvFvi7TPhlrmn+NvitDca940vh/oenWa5tdFtyeViLfLv9WzuY9MDmvOf2r/iP4J+IXh/wt4j8J6qW1PTLqRZrWeIxzxowVgcHggMg5BPWvRw2GbkrLR9f8v8zOUj7WgghtoUt7eGOGKNQiRxqFVQOgAHAFPqj4d1BNW8P6dqsfKXlpFcL9HQN/Wr9ea9zQ+QvjJb698Ff2iR8VdP06S98P6sxN2E4XLgCWJm6KxIDqTwT9DXda/+1h8O7bw295o0WqXuqtH+5spLbywsmON7k4wD6Zz2r3DxPdaHZaFdXHiSawh0pUP2lr4r5O30bdwfpXz3qmteBbWePV/APw88K6RayTCOLxR4htBa2hcnj7PFjzJj/uhR74r0ac4V1H2kG2tL3/MhprYufsbeC9a0fTtf+IniyM2V34gcPGsw2EQ7i7SMD90Mx4B7DPep/i3J8H/EfxK0bxFceI9T1TX9FCrDY+G4jdyOyyb137FbGDxjI615j+0R4mvPCHikaD4vbUfG2rGCO5Vr64NtpKBs48u1hI34IIy7V45rPxQ8bajamxh1f+x9OxgWWkRLZQAem2IDP4k12QwtStP219/y/r0J5klY+zte+NOs2qs0PgmDRo+0viXXLawP/foFn/Dg1wmrftBasrNv8efDvTv9iysL7UWH44RT+dfHUjNJIZJGZ3PVmOSfxNJW8ctprf8Ar77kubPrvw98adY8Raw2m2Hxc23H2ea4/deDVRNsUbSNgvISThTgd66n4Map8YfiN4SfxNbfELTbS0a5aG2W58PxOZdgG5iFYYG7IHcgA8dK+T/gvp+q33jhDpUalobS5M8jvtSKN4mj3MeuNzqMAEnPAr7K/Y61TRT8J4PCtneCTVdDllTU4TGyFHeVyrDcASpA4PtXJjaUaEXyJdOi8/IqLvubM+mfHCFdrar8PddjH8F1p9xbE/irOP0rnvGtr4g10Wx+InwJsvEaWn+puNH1OOZ4xkH5Uk2NjjpnmvcqK8xV2ney/L8jTlPLP+FqfDTVYRoXiqGTQJHXyxY+I9MNuvTAALgxn8DXKfs7fDjWfhRF4w1eS9sPEGlXsC3FidKZpGmMe8hAuPvEMAME17rqVhY6lataajZ215bsMNFPEsiEfRgRXkHxJ8C+Dvh94d1Hxt4f1bWfA7WaiSX+x5N0EpLAANbOfLbJPQbfrWtOomnTjpf5ia6ng/7O3jPwvZ/G3xH42+KWqHSddmL/AGWO7gcLE8hO/Jx8pVQEAPYmt39pb4oWvxavNJ+GPw3WXVhcXqyTXCIVSVwCFVc87VyWZiAOK7LVJYfEOg6drXxP+H9h4y0K8gE1r4j0W0eO7SIjO6a24lXjk7Cw74r074M+G/hTYaUdY+GllpTQzja93Axkl/3GZiWX3U4+lddStCM/auLutF2X9diUnaxNeaho3wb+C9vJqUwe10LTo4FAOGuJQuAq+7N+WfavJv2Q4/HHizxD4i+J3iLVrxNL1WV44bDefJncYBYKeAqABBjrz6Vyfxc1XUvj58crP4b+HJpE8N6NM3224UHbuU4mmP0+4nufevp++htfBPw4uo9B09RBo2mSNaWqDhvLjJVfckjn1yaxmvZU+V/HP8F/wRrV+SOR1/4fav4Z1W48VfCuSGxupX83UNBlbbYaj6lR/wAsZfR14PcV03w68daT40tLhbeKfTtWsW8vUtJuxtubOT0Ze4PZhwRXxv4D8P8Ajv4oeHfFPxRPxHuLPWNFdpVhM7rwqeYcEMBGmMhQBjg5r2H4Pyan8Y/h1aeNre+XRviFoUz2cesRx4S8VVDBLhBw8bAgEdjyMdKqth+WPvSvbS/b17oSkfSVFcT8MvHX/CTfa9F1qxOjeK9LwupaY5zjPSWI/wAcTdQw+hrtq86UXF2ZomFFFFSMKKKKACiiigAooooAKKKKACiiigAooqG+urexsp728mSC2gjaWWVzhURRksT6AUxGL8QPFuleC/DM+uaqzsqERwW8QzLdTNwkUa92Y8frXz58RfGU3w3tZPG3i37Nf/E/W4Cmk6bu3w6Fat0UDsR/E3V246A16R8P7S4+I3iyP4ma5DJHo9pvTwpYSrjanRr51P8AG/8ADn7q/WuQu/2Zo/Eup+KtY8deKbrVNX1KY/2beRLs+yoOVLJ0J/h29Ao45PHfQ9lTdqj9f8v8yHd7HqXwz0/XNZ+F2l2/xLh0vV9Sntw9wvkpJGytyu4cqW24yV4z0rz74nfsw+AfEGnXdx4Zsz4e1coTB5Eh+zM/YPGc4B/2cYrzb4d/EHxh+z/4qX4f/EuGe68NMx+xXiAuIUzgPEf4o/VOq9vQ/XGl6hZapp1vqOm3UV3aXCCSGaFtySKehBpVPa4efNB6Pa2w1aSPnD9lH4k61YaxL8G/HFrcxatpgaOwkdCWCJyYnPoByrdCOPSvV/iJ8TbPw/fP4f0G0XXfEojMj2iSiOCyj/563Ux+WFB78nsK4b4s/ELS7fVNZfwrNY6S1si2niDxd5Cu1uBkra2//Pe45OAOE6npx8lePPH0usWkug6BDNpXhwymWSF5d9xfy957qXrK5POPur0A71008L9Zn7Tlt/X9aE83KrHf/E34uQzasbma8t/GuvRNmO4niI0fTmz0tbY/61h/z1k69hXsXxYaz+NP7KMXirToUGo6bGL0xIOYZYhtnjHoNu4j2C18T19D/sS+Oo9J8XXfgLV5A2leIEIhV/urchcbf+BplfqFrtxGGVOmqlPeOv8AmQpa2ZkfG2//AOE8+CfgP4g7vM1DTw+g6s3U70G6Nj9QCf8AgVeHdq9wTRJvD2qfE34MXWdkyNf6Tu7zW376PHu8O4e+AK8P6rXVhrKLituno9RMKBRmgVuhH0J+z/4T1LSfhhrfxI0/xNZ6FdSQSwJcYaS4ht0kjErKmQBzglzu6AYGc133gPxR4m8HftBaJZeIdZt9fPjvT4nubi2ijCZDyrbPGVA+TYASOuXPXFJ8EfAXiDVv2crvTpLKe0l1LT72zhWWIiTMk6Or7Wx8pCnnNcz4nkj0H9oj4R2OrLcacuiadZ2dzNfReQhMbOpcEkjYT3zXizkqtScXrv8AgtDTZI+zaKbG6SIHjZXUgEMpyCPUGnV4ZsFeHftWRz+Jz4N+GFk5EviPV1kutvVbWAbnY+3Ofqte415FFNayfFrxl8R9UYf2Z4R0z+yrRj0DhPPuWHv8yJ+Yrow7tLm7fn0JlseIftNaxq+t/HLwt8OfAd1cWU2iRxWlsbSVozDNIFJOV6BIwufbNfQGsfCa3V4Na8L65c+HvFsMKLLqtug2X7qACbqEYSQMepwCM9a8l/Y28L3fiTxV4h+MniCItPfXU0dhvH8TnMrj6AhB/wACr6mrpxVX2bjTj9nfzfUmKvqeSeB/E9jofjWbSfHXhnTvC3i/VAkY1O2QCz1kJnaY5ez8/wCrb5ue9ecal481LwX+2Dq1t401250/wtqNqqQxzc2rx+WBESCMKN28Fh3JBr6M8WeHNF8V6HPoviDT4b6xnHzRyDoezKeqsOxHIrw7xz4Y03SEtPC/xbt38R+C2lEWj+JpGK3elu3Cw3Lrzt6ASdD/ABCpoThJu63Vrf5f5A0zzn4A3Wl6T+1ZrnhvwZcJqvhHVkuFkVRvh8sJ5g68EKxKA9wfevpm3Hw8+Enh1oPtWl+GtMmuJLgJLMEDyOcttBOT24HQACs/wJ8OvAPwn0PU9Y8O6cUxavPcXc0xmleJFL7Q56LxnA6+9fOPwh8C3/7RXjHWfH3jzUrsaPBceTDbQPtJJG4RIf4EVSM4GST9a1nyYhubbUUlfu2JXWh7f4i1DwT8ULi21T4d+NdIj8caRmTTLmOXDuP4oJUOC8LdCMHHUV2nwv8AGsPjDSJxc2jaZrunS/ZtX0yQ/Pazjr9UbqrdCDXhfxz/AGdvDXhzwZd+Mfh7Jf6Pq2iJ9r2C6ZxIicsVJO5XAyQQcHGMVo+CNY17xX8O9F+Nfh+DzvFmlRvY6/aRDaNYtoj86kD/AJaBcOh9SRUSpU5U04PTbXo/8mO7ufSVFZfhTXtM8T+HbHX9GuBcWF7EJYXHXB6gjsQcgjsQa1K89pp2ZaCiiikMKKKKACiiigAooooAKKKKAEryj4jPL8QvHMPwxspGGi2Sx33imZD96MnMNnn1kI3N/sj3rtPiX4qt/BfgrUfENxGZ3gQLbW6/euJ3O2KMepZiBXzr4t8Y+KfhvZ6d8N/B8I1L4leJpP7R1u92CRkuJuQig8ZAGBnhVXPeuvDUpSd479P8/kRJnWftGeBfid/b+nePPhvrk+7RrYQxaPbgIY0H3vLX7sgOBlCM4AxnpVj4GftF6N4umj8O+MY4/D/iVW8rEmUguXHGFLfcfP8AA34HtXrnw9h8RW/gnSIPFskMuux2yrfSRPuV5B1OcDJPGffNef8Axz+BPhb4kRSX8WzR/EgTMd9EvE2OglQfeH+194evarhVpyXs6vTZr+tQae6O3+JPgbw78QPDUuheIrMTRNloZV4lt3xw6N2P6Hoa8E1CbTfhl4HvPhr4c8S3cOnaaTN4q8RE/PA0nS0tkyQLiQcAL90ZY81v+HpviJ8Pvh1p3w/vtcXWPHWsTSx6bk+ammWacNcO+NzKijcM55IUdK828RaD4W+KXwcl034b3WoNrXhK6muLqxu2xNqoY/vLor/FI2Mg9RynpW1Cm17spXjf5epLf3nhfj/xhN4muLe1tbVdL0HTwY9M0yJspboerMf45W6s55J9q5elYEHkEexpO9fQxioqyMjofAfgzxL451o6P4X0x7+8WMyuoZVVEHG5mYgAZIH41Sv7TWvCniZ7W6in03WNLuRuU8PDKhBB49wDmt34UfEbxF8NPEMuteHGtjLPAYJ4rmPfHImQRkAg5BAIINYni7xBqfirxNqHiLWZlm1C/mM07Ku1c9AAOwAAA9hSXPztO3L+IHt3xy13+3rHwD8dtFRVunC2WqxqOI7uA52n2Zd4+mK8L8Rw29vrt7HZ82hlL2//AFyb5k/8dIr034AzR+JtJ8TfCe9kAXxBbfatKZjxHqEALJj03qCp9cV514e8P6z4i8RRaDZW5a+yyyCQ7VgVM72cn7qoASSegFYUUqd4vp+XT/IGZlla3N7dR2lnby3FxKwWOKNSzMT0AA619EfB79nvWIZ9M8ZeK9Qj0+G0vYJLfToYxLNdTCQFYiSdq5IwfvY5zjBx6X8GPhLpnhf+zLWJGk1jVImuJrt12y29kuA0gHVGkJCqOqqSfvA165M0V58UtN0G3RUstC0o3zRIMKJZWMMPHsizY+orzsVmEpXjT2NIw7l3xoPtVno2lXrzRzajqEcLfZLqSEgBHd8MhDYCo3friuC+IXwT+HGvalpUOtWesSyXTPbQ3TaxPI8TBGkCgSMwwdrfiPeuw8W3Gfil4Gsc8Eahckf7sAQf+jDUPxyvm0fwH/wkK5B0fUbO9Y+iLOgf/wAcZ68ynKcXHldrmjsaXgHRdK8D+H9K8EWl/cTi2gkNq102ZJIw5J56HbuAwO2K6iuB+O9pqE3w3vNc0CYxazoWNV06Vefmj5ZT6q8ZdSO4NcNa/HzR7zw1pfjqxuVudMjEVv4l0tObjSzIcLcKOpUP8p7EEEcjBSozqLnWv+YXSPcNQuUs7C4u5ASkMTSEeuBnFfP/AMd7XUbT4X+H/hjpTZ8Q+NNSxdkdfnfzrhz/ALIYgfQV73ZXVhrGlQX1nPFd2N1GssMsbbkkU8gg9xXn3hPTf+En+MmueOrpd9noqHQtGyONw5upR9XPl5/2WooS5HzPp+fQJHa+C/D2n+E/CmmeHNLTZZ6fbrDH6tgcsfcnJPua2KKKxk23djQVW1Oxs9T0+40/ULWG6tLmMxzQyqGSRCMEEHtVmilewzxWOOb4a3TeBfENzNc/D/XVey0jUJm3NpkkgKi0mY9Yzn5HPT7pryX4H+PR8AfEmufDb4iWt1bWLXZuLW+jiLjoF34HLI6hTkZwcgivR/H/AIw1L4ifFeL4V+FNOtNV8PWmV8WXE65h2HIMasPuuvUEc7wOymrng2z0DXrmX4VfEW107xPJpyPJoOp3CrIb+yVtpw45E0RGxwD2Br04tRg1UW+r7+TMuuhwn7QX7Quh+JfC9x4H+HMd5q99rC/ZZLhbdlARjykakbmdunQAZNey/s3eCLv4f/CXTND1IBdRkZ7u8UHISSQ52Z77QFH1Bpo8P/B74O2T6+dN0Tw7gEC5cbpm/wBlN2WJ9lrwj4q/tUazqkF5Z/DXSprKzhH7/VrqHfIoJwCqcrHk9C2T7ChQdeCp0I2j1bHezuz2W0U/C74pCwAEXg/xhclrYdE0/UyMsg9EmAyP9oe9et18t/sx+HvEvxG+DniuHxnql1dafrN5v025uHZ54rlBzOjHoA4TGO6mvbPgx4ovPEXhNrbWwI/EWi3DabrEfT9/Hx5gH911w4/3q58RSs2r3a0f9fgNM7iiiiuMoKKKKBhRRRQAUUUUAFIaWqGvapaaJol9rF/II7Wxt5LiZj2VFLH+VUlcR51rg/4Tf45WGh483RfBsa6lfDqsl/KCLdD67E3P9SK8Z8U6tbfDv9t+TxF4rBj0rUoB5F24ysSPCsYfPorKVPoDmvdv2fdLu7fwEPEGrRldX8TXMms3u7qplOY0/wCAxhB+daPxX+Gnhf4l6GumeIrV98JLWt3CQs1ux6lT6HuDkGuyFaNOo4y+G1v+D95LTaOnOq6WNKOqnUrMaeI/MN156+UExnduzjGK+Wvgv4rtdT/aD+JPxJW/nXwjYWExaeV2Kbd6bdoPTPlswHuPWn/8Mg3QuPso+I1z/Y+7Jh+yHdjP93fsz71o/EPSfCPw60W1+H2kwsdC0mEeIvE0kjZkvSjbba3c9zLKF+XoFX0ralCjFOMJczflsv8AMlt7syLb40WPgr4lQ+IfFumyXOq+JIllvwpzJounnm1t0X+9t/eSDqdw78Vc+OPgu40jULT4+/Bu8jk4FzfR2fzRyofvShR1U9JF/Hrmvk/xFq994g16+1zU5TLe307TzN/tMc4HoB0A7ACvRvgF8ZtZ+GOpm0mV9S8NXTf6Zp7HO3PBkjzwG9R0bv616UsG4JTp79V0a7EKV9xPi1p2i+LdJ/4Wj4OtUtYLiQJ4g0uPk6ddt/y0A/54yHJB7HjvXlVfQ3xS8NWnhGaP4sfC54dV8C62ph1Gx5MUQf78EqdVRj0zyjYx2rw/xJY2VvdC70mSSTS7rLWxkOZIvWJ/9peme4wR1row8k42W35eT9BMyqSlFJXQIvaBq15oOu2Gt6dIY7yxuEuIWHZlII/wr7v8KeBfDreLv7TsNMltrrxcia1rMMyANbWwCEWoHYSTnLDuFYdBXyP+zt4TXxb8UdNguIRLY2TrdXKsMq2HVY0P+87KPpmvvvwYRe+JfFGsMMj7cunQn/pnboA2P+2jy14+aVbSUVvb+v8AM0giLwORqXiTxTrzfMDfDTLY+kVsuGx9ZXl/IVnfD5/tnxN+ImoHnyr2z09D6CK2DEf99Sk1ofCJWh8A2Mt0phmvLi5uWWQbWLSXEj9D3wRXK+EvFPhHwv4p8aW154nsry+v9ce8+y2EUtzNAvlRx7JFRCQwMZ4ryrN8yX9all7xjc+X+0H8P7ftLpuq4+oSM/0q5+0Vbi6+BfjOE99JlI+oGf6VgfGPxP8AD7wv4n8F+OvFerarZz2yXI02K3tWbzlkRQ/mJt3LgEenNcf8Qf2kfhDr3hLUvDxu/EEsWqWkltJJbadhogwxn94Rn8M1rTpVJOEoxen+YNrU9F+GPiu11/4TeCZL5TKNfshYSNngSLC4YH1z5bD618SfCUppPxQvfB+osFsdZFzoF4D0BclI2/4DKqHPbFXPhN8V9e0DVPCWgahqqr4V0rWY7wxtCMxAs287gN2MO5I965X4n3dnN8UPEWoaJeLNZyarNcWlxCSAys5ZWU9R1r18PhZU5zi9n/mZOV7HT/Bb4oeJfhf4u+zSX9w2leY9te2UsjGKM52+aq9AysM8dQCK/QbwlY2Gn+GtPtdLkWazWBWjmU587cNxkz3LEls+9flfcTTXFxJcXEryzSsXkdzlnYnJJPck19z/ALEfjaTxH8MZPDt9MZL7w/KIELHJa2YZj/Ihl+gFYZrh/cVSPzKpvoe+0UUV4JsFebfGPxPrSvbeA/A+1/FmtRnEx5TTbXo91IR0x0Ud26dK7fxDqMmnWBe2tjd3sp8u1tgcebIegJ7KOpPYAmvFPiZ4qb4Waa+maIv/AAkPxR8WSAlo49zhjwrBeqxJ92NPbJ/iNdFCHNJaXf8AX4Et6HC/FrxVpPwa8Hx/CT4atJdeKNQA/tXUIxuuN7jBJI5Mz54H8IPqa2vhb8FfG+i/CIXV1qP2fxXZ3Y1jQbU8/YpQvzwu3cTL8rr0Bx3zXW/s9fA6LwdKfGHjKRdX8Z3hMsksjeYtozcttJ+9IcnL/gOOvuFdNbEqC5Kevd93/kSo31Z89Xfwr8J/HfWNI+Jl/qmo21pLZrBfaQjYZLmMlXjLH/V4IIIAycZ4zXl/7Rk3h+48ZaN8FfBUemaDodhMsurXCkRxLLjJaVz97y0ySST8zY6ivfLeOXwL8aLrS7d1t9G8cRvcWbFcpbarGnzjH/TRMNjuVNeB+Df2XfG3ibxLfal481NNLtWvJGllRhLc3h3nLqOihuoLc89K3w9SKfNOXupaL+uwpLsjq/EH7Q2j+HdL0/wB8FdAl1ye1hW1trh4GMRwMZSNfmkJPJJwMnvXoMN5qPhv4h+FfG2qabJpEPjO0h0rXrR8YttQC5t3OOOfnjz/ALtdz8N/hp4M+H1j9m8M6NDbysuJbuQb7iX/AHpDz+AwPapfi34ZPi74d6vocLbLuSHzrKTvHcxnfEw9MOorklWpOSjFadW93/W5ST6nVClrl/hX4mHjD4faN4hZdk9zbD7VGesc6/LKp9w6tXT1ySi4tplIWiiipGFFFFABRRRQAhrzL9oaSTUPDej+CbdiJvFOr2+nuB1FuD5k5/74Qj/gVemmvMdQX+2/2lNMt/vQeGfD8t2R2E91J5a/iI0b/vqtqOkr9tRM9MhjjhiSGJAkaKFRR0AHAFPpB0payYIjuZ4bW2lubiQRwwoZJHPRVAyT+Qr4E+PfiyfUtGWSRit54uvm1y5UnmOyQmGxiPttV5MerA+lfXX7Q9/cQ/DS40Wwcpf+IbqDRbUg4INw4ViPom818FfGHWINc+JGr3Flj+z7aQWNiB0FvABFHj2wgP417GVUby5n/X9foZ1H0OTAJIA5J6Ve1zRtW0K+FjrWm3enXRjWQQ3MRRijDIbB7GqKsVYMrEMDkEdjWx4v8U+IPF+qrqviXVZ9TvVhWFZZcZCL0HAA9frmvdbd1bYxN74UfEbU/AeoXEXkR6noGor5Wq6Tccw3UZ4PH8L4PDVqfFbwLZ6XpMHjPwPdy6n4H1ST91IeZLCbvbzjsw5AbuP180rtvhR8QLrwTqNzBc2i6t4d1JPJ1fSZj+7uYj3H91x2asZwalzw36rv/wAEa7M4jvQK9G+LPw/tNEtLXxf4Qu31bwVqrf6JddXtJO9vOP4XXpk9a4zwvoOreJ9ftNB0OykvNQu5BHDEnc9yT2AHJJ6CrhUjKPMtgPpz9jLRrTR/A2pePdWmtrOwXVB9oubhwipDBCxHJ9ZZF/FBXpuj+IPHuo/B7UfEXw98PwE6nLJNosFzKHupTPcEvcyHKxooDMVTngAk9q5bwppum+FPCifCfSdGj+IviJEifVLXcF0uwlWV5Q00hGBhmHy8s2wcCum8ZaPLpvwzm8VfEjxfqc+m2SCR9L8KSC0shGWCrGm3DuMkZYsPYCvArNTquT6vT09DVbGn4V07wd4M8P6Vf/EDX9OfxikAkub3VdRFxPHcEc+WGY4AJwNgHArx74X+OtB+GNrrdvafEnw5rV7quoPeXN4mi311K5PQEoVB7nk9WNep/svzfDrxPoOo+JPCXgO30Ew3jWRlnYTXMwCq25nOTzu6ZPTrXJwfEXx5/wANSDwHZWFvB4Uh1P7PJ9n0oAGPyt3zS4457jFKKblOD9Xfy+8Oxwf7RN9Y+LrjRbnx1qniHT2hhkaxa28IvEJY2Klj89wSRkD0614X4ksfBdrZltD17Wry7DD91eaUtuu3udwlbn8K+/8A9o+98VWPwm1C78D/AGxtcSeBYfsUPmyhTIA+Fwf4c9q5D9l9/Feu+ENbl+LVhLLcx36pbHWbBIz5ZjHTcoyN2a6KGKdOjz20XS//AABON2fBoorY8a6fcaT4v1jT7m2a2khvZR5bLt2qXJXj0KkEexrIr207q6MhO9e4fsU+Im0X4222nNJtt9ZtZLRx2Lgb0P1ypH/Aq8Qra8Ca/L4V8aaP4khiMz6beR3Hlhtu8KeVz2yMj8azrQ9pSlDuhp2Z+ptFcz8NPHGg/EDwrB4h8P3BeCT5ZYn4kt5AOY3HYj9RyK6KdnSFmjjMrgfKmcZP17V8fKLi7NanScn8SvFC+GrWAabpx1bxLf7rfSNPQ/NM/dmP8ES8F26AADrisf4T/DNfDV/d+LfE12mt+NdU+a91Fl+WEH/ljAD91B09Tj04rrNC8PxWWpXOtXrLd6xdqEluSOI4wciGMfwxj06k8nmtytPacseWPzFYKKKKxKOE+Oug3eufDu7m0oY1nSHTVdMYdRcQHeB/wJQy/wDAq6TwZr1p4o8JaV4isf8Aj31G1juFH93cMlfqDkfhWseeoyPSvMPgNnRZvF3gF+B4f1qRrRT2tLkefFj2G5x+FbL3qbXYnqeoUhpaQ9KyQzy/4Tf8U/8AETx74IPyQJeprenp2EN0v7wD2Eqt/wB9V6gK8x8aL/Y3x98D64p2xaxZ3miXB9WAE8OfxVx+NemitaurUu6/4AkOooorEoKKKKACiiimA2vMvhN/xMPib8TtePI/taDSoj/s28C7sf8AApD+VenLywHvXmP7OH7/AMFavqzcvqfiTU7on1zcMo/Ra1h8En6L+vuF1PTqWkpayA8c+OR1LVPiB4Y0TR7d7u907TdT1uK3UgF5lh8mDrxnfIcV8B6lY3+m6hPY6paz2t7C5WaGdCjq3fIPNfc3xBsfF/iD4seNV8DX0dlr2l+G9Pt7OZ5Nu1pLhppFBwQCyxqOeOea8e8X+MtH8UXA8KftAeELnw74jhXy4PEVjb7ZF9DInR091JHoBXu4Go6cUkr6fPvt8zKa1PnE9aWu0+IPw51fwpBHqtvc2uveHLhsWus6c3mW7+ivjmN/9lv1ri8V60ZKavFmYnNFdL8MtE0PxF420/R/Emvx6Bpc5bzr5wMR4UkDJ4GSAMngZrN8U2NhpviTUdP0vUl1Sxtrl4re8VdonQHAcD3pprm5eoHT/Cf4gTeDbu60/UrNdX8Laqoh1fSpfuzJ/fT+7IvUN7V798LvAdh4ehubz4b65Hfz+MXMGkaptzNpOnIu+6Zx2mUlYx6sVr5b8LaDqnifxDY6BotsbnUL6URQx5wCT3J7ADJJ9BX3x8Ffh/ovwS8AzTeI9eszcO7T3d7OyxwwFlUNHGW52/IvuxHSvNzCUaa916vp3LhqZdh4Dm8X/s7R+GPDdlc+BTfXW6Q3W83LwrKcyTEYZ3kUBjk4+bHSu9tvBPhvT/hPYeBfEc0N9o1pZxWsz3TiFZhGQQWwRjkA4zXk3jz9rHwnp1w1h4O0e88SXedqynMMBPtwXb8APrXltzd/H74hanLquk+AF0/7Q5dbiax5XP8Ackui20f7gArgWHrSV5vlV76/1cvmR7prCeE7C607SfAHjKPwtpEMc7XsPhu1F1JPKxjCZVUfnCv83XoO9VftHhezkEmqar8Udd5yyXsz28MnsyHygVPcMCMV5IPgJ+0Fr8Y/tvxdFbRnrFPrErKP+ARgqPwqSP8AY78YXHzXvjXSAx64hmk/U4q/Z0V8VUV32Oo8Ta78LbPU9U13UPCfiJLZlRltrDVYLSKJUQKSIobobmJGSdue1YmmfG34CWsuW8Aa/MuMEXji6Q/8AklYE/hUI/Yy1kDP/Cc6aG/7B7//ABVV7n9jnxSoP2fxnosrdg9tKmfyzW0fqlrSqP8AEXvdjiPE0fwJ8VeKdQ1mPxV4i8OR3sxkWzTQkaKAYHyrsfpWN8QtA+Fej+BopPCHjOTxJrUuorv8y1kt2gt/LbI2H5T823nrWN8Vfhr4q+Guspp3iSzVUmBNtdwEtBOB12tgcjuDgiuNr06dNNKUZtr5f5GbfdBRRRWwj3n9h/xNfaT8YV0CORjY61bSpNFnjzI0Lo/1GGH0Nfd1fmL8IvG1x8PfH2n+Krexivmtd6vBIxXcjqVbBHQ4PBr9FPhn430P4g+E7fxHoErtbykpJFIMSQyD7yMPUZ+hBBrwM2otVFUS0f5m1N6WOmoooryDUKKK5L4ifEDw94It4hqUk11qVzxZ6XZR+dd3TeiRjnH+0cAetVGLk7IVzqp5oreF555UiijUs7uwVVA6kk9BXj3hfxJoep/tCJq/h3UYr/TfEWhS2rTRZ2Pc2M3OD3wkp57iuX8WeG/HHxHs31r4ta/B8PvA0X7z+xoLkCaRe3nyH5c+3PsuazvCOu/DuTxR4BHwytJbbSNG8SzaVLK6kfaGurRiZAWO45aJRk4zjpXZCgoxet35bL5ktn07SGloriKPL/2jf9D8J6J4iXh9D8R6feFvRDKIn/8AHZCfwr049TXAftF2n234HeLov4k055l9ihDg/wDjtdloF19v0HTr7r9ptIpv++kDf1rWX8Ner/QXUv0UlLWRQUUUUgCiiimAxm2ozegJrzf9mVQvwV0Ru8kl1Ifq1zKa9HkGYnHqp/lXnX7M7Z+Cegj+6blT9Rcy1rH+G/VfqLqekUtJS1kB8qfGfx54h8A+LPHviTw5cRRXh13SbEiWISI8YsXcqQexPpg1SsP2hPhz8RtIXw/8X/CKW4bgXluplijb+8p/1kR+maxf2rIyJfH8fdPE+lTfg2nuP5180ivosNhadWkpPfTVeiMZSaZ9Mal8I9f0G1ufFPwJ8WxeKNBuFP2rTVlSZ2TukkR+SYY7EBvavCvEH9lXtzLs01/D2qIxW4sWDC33d9m75oj/ALDZHoR0rP8ADuva14c1FNR0HVr3TLtOkttKUb8cdR7GvTk+LGh+Mo0svi74Wh1Z9oVdd0xVt9Qi92x8so9jiumMKlJ3fvefX/gk6M8gNJXq+q/ByTVdPl1r4X6/beNNNQb5LaIeVqFuPR4DyfqvX0ryy5gntriS2uYZIJo22yRyKVZT6EHkGumFWNT4WS1Y9h+A6af4A0uT4zeIncpaSyWehafGwD390UIck9o0B5Pr9MH03wr8LviB8dr6Lxl8VNYutK0GQ+ZYaZD8jGM8jYh4jXH8TZY9fevO/gWmj+KtY0u98ZTR2/hDwBpTXNykvMcsrTMygjuWZhx32Ad6674ofEfxh8Wfh34p8Q+GdYbQfDOgTxwzaZFG4uLuJ+FkeVeAOuU4AA5JrzK/O6r5dH37dkvM0VrHqVx4s+AvwVtZbXQ7C2udQtsLMNNt/tdwG/6azHhT7Fh9K8y8Wftha3cSNH4Y8K2djDnHn30hmkx6hV2qD9Sa4j9lLw3rHiq98X6Npnii+0CNtH3SmCNJI5vmwFkRwQRgnkYIz1rxOQbdy9cZFVSwVFzkp+813E5O2h7x8XvjJ8UbLWYLfT/Hmrf2fd2kd1C40gac2HGcAEEsB/fUkH1rz7R/FXxC8YeJ9M0OXxxrrz6leRWkbTahMUVpHCgkA9AT2r1n9sWFYfBXwpQKNy6JtzjnAjh4ryL4Gx+Z8ZvBq/8AUatW/KRT/StaCh7DnUV1/AT+Kw34jaf4w8E+Mr/wzrmt3kl7ZsA8kV7IyOGAKsCTnBBHWrvwi8OeJ/iP40i8L6d4kubK5lt5ZllnuJSnyLnBwc88V0n7Y4x+0HrvvFbf+ilrU/Yaj3/HmBv7ml3Tf+gD+tW6j+q+162uK3vWPHdcuNXS6n0rVL+6uGtJ3jaOS4aRVdSVJGT7Hmn2nh7WLvw1feJLaxeXSrCeO3up1IIidwdmR1wcdemak8djb4418f8AUTuf/RrV6r8IlEn7MfxcRudpsXH/AH8FbVKjhTUku34gldniNFLmut8SaPp9t8MvB+t20Gy8v5b+K7kDH955UqbDjoCAxHFaysmvMRyNfT37DnxKt9J1ab4c6jEqR6pM1xY3A6+dt+aNvqq8e4x3r5k8qXyPP8p/K3bPM2nbuxnGemcdq9U/ZV8F6x4r+LukX1grx2Wi3Md7e3OOI1U5VPdmIwB6ZPaubGQhKhJT2Ki9T9EKQ0p9a57XvEws3az0jTLvXNT7W1rgKh/6aSt8kY+pz6A18mo3eh0XHa3Jrd8j22kyxaVbgHzdRnQM6jv5cZ4z/tPwPRq8I1/4qeBvA+s3OlfDXR7rx344ujtuL4Frl2b/AG5hlmA/uR4Ue1d7q/w58U+P3B+I3id7XSSc/wDCP6E7RwMPSac/PL9AFFd34O8HeF/B9gLLwzoVjpUOMN5EYDP/ALzfeb8Sa6Yyp01rr5dPmyXqfMi/Bb4yfF3U49X+KfiIaLYg7orFcO0QPZIVOxD7sS3rXbeI/hh4Z+FnhzwlF4bW6Lv4z0uS6uLmXe8rb2TOOAOGPAAr6DrzL9oM7tL8H24+9N4w0tR+EpJ/lWkcTUqSUdl2QuVI9NPWik7mlrhLOW+LMSz/AAs8WQsMhtGux/5BapPhfIZvhp4XkPJbSLX/ANFLSfFRxH8MPFUjcBdGuyf+/LUnwqUp8MPCynqNHtf/AEUta/8ALv5h1OmFLSClrIYUUUUgCiiimAiffH1rzH9mn9z8N7jTT97Ttc1K1YehW5c4/WvTa8y+DH+g+MfiXoDcG38Rm+jH/TO6hSQH/voPWsfgl8hdT06lpKWsmM+SP2sLFv7S+IcO0/vLHRdUX/gEssDn/wAeT86+TxX3R+05oxuvE0Kquf7e8Lalpg95odl1EPrlD+tfCoOQDX02Wy5qVv67foc89GOor0T4Ka98N9DfXD8Q/Dc+tC4s/LsPLGfKk5z3G0njDdsV522MnAwOwznFdyk3Jq2xJa0nUtQ0nUItQ0q+uLG8iOY57eQo6n2I5r1O2+LOj+K7aPTvi94Yi1/auyPW7Dbb6lCPUkYWUD0b9a8hxxSipnTjPV79wPpX4QfDy2n8Y6TceBfFen+KvBlzqcE2r2E8IS7hRVcKJ4WBDIN+MjjODjpWh4PsbfTPgP8AHhrRFSBdWntogqhQEQgAADgD5ugqj/wT7tg3j7xLekD9zpaJn03Sg/8AslaXh6Q/8MhfFHUTnN9rt02fXMsS15VZy9q4t31j+Za2KP7BEQGoeOLsj/V6ZGmfqXP/ALLXzHNzvP1r6p/YSiKeGfiJd+lvCn/kOY18qj5gOOtdtB/v6vy/Il7I+nP23Y/K8P8Awzh7ppbr+SQ15F+ztH5vxz8Gp/1FIz+WT/SvZv29V8u2+H8f92ymH5CKvJP2YI/N+P3g9fS+LflG5qMO/wDYn6P9Rv4jb/bNXH7QWs+9tan/AMhCtv8AYPTd8bpW/u6RP+rx1kftpjH7QWre9naH/wAhCug/YGj3fGDUX/uaPJ+skdKb/wBg/wC3QXxnivxCG3x/4iHpqt1/6NavVvginm/s5/GGP0trV/yYn+leW/EtdvxG8Sr6atdf+jWr1n9n5d/wB+Mq+mmxN+SyH+lbYh/uF/27+aEtzwWu/wDEq7vgP4Lk/uavqcf5+S1cBVl768bTY9Na4kNnHM0yQk/KsjABmA9SFAP0FdM43a8mSjqLEb/gtq//AEx8Q2ZH/AoJx/7LX0Z/wT0uM6T4xtO63FtL+auP/Za+atJ1Cyj+GPiHSZZ1W8n1OwuIIj1dUW4VyPp5i/nXv3/BPa426/4vtM/ftLaQD/ddx/7NXBj4/wCz1PX/ACLh8SPsAjIwelNijjiQJFGqIOiqMCn0V8ybhRRRQAV5j8Zs3XjP4Y6SvJm8Sm6Yf7MFvI5P5lfzr06vMdZ/4m37SXh6zHzJoGgXd8/+zJcSJEv44Q/rWtHdvyYmemiiig1kM4X9oC7Fl8EvGM5OP+JTNGPq42/1rpvCdqbHwro9iRg29hBER6FY1H9K4X9pYm4+G8Ohqfn1vWbDTlHqHnVn/wDHEavTeBwOg6Vq9Ka9X+guotLSUtZFBRRRSAKKKKAGnrXmVuRov7S11Eflh8S+HEmT0aa1lKt+OyRTXpxry/47Z0W88HePE4XQtajiu29LS6HkyE+wLIfwrajrLl7ks9QHSlpBS1kxnmP7RtubfwZYeK44/Mfwzqtvqbr/AHoA3lzr9DHI2favhD4qeD9R8H+MdSsbixuorD7S7WFzJEyx3EBYmN1bGGBUjpX6Ya7plrrWiX2j3yh7W+t5LeYEZyrqVP6GvmG58XfFLS/Bljo2n+E7DxnZaAZtE13TrmyM7pJA37uUYO4rJCyEHB6GvVy/ESgrL87Gc0fIQpTXr+van8GPENw8eseEPEXw91bnedPxcW4bvmCTawHsuK5PUfAiSEy+FPFGi+JYD91Ipvs10PYwTbWJ/wB0tXuRrp/Erf132MrHGZpBU97Z3VlcNb3lrNbTL96OWMow/A1DWqQH1R+wNH5Nn481LH+rtYUz9BI1JpP7n9gfWbhv+Xy/lk577rpR/Sp/2N/9A+CXxK1fnhHwR/sWzn/2auz8OfDPxFr37HWleA1ji0zV7pY5pFvCQI1+0+Z820E52YOPevDrzjGvJyf2o/gjRLQ5P9iKMR/Cb4hXfqxTP+7bMf8A2avk2zXzLmCP+86r+ZFfot8GvhHZfD34d3nhddWvJ7jUnMt9dwt5REhUL+64yowB1yetUtd+GPgHwD4M13xN4b8LadHrOn2E91b3l0n2iRZVQkN+8yM5op4+Eas2lfmegODsjxz9v1JJLrwVDFBO5itpwxWJiuTswM4xn5Tx1rzH9muzt9A+IVl468UalaaDomiuWkkviySXDsjBUiTG5zzkkDAH1r1D4afHT4ieNrG6W+ntraSx2bZ7DwpPqLMWzywRtsfT05/Cui07xFolz4nXXPihHrXi1rW2MGnxSeAbiFLUswZmAKkEnAHPTFWp1KVJ0ZL7v+GFZN3OI+M3/CjfiR49uPFcvxebTXngihMCaVJIBsXGckDrWl8BtU+B/wAKvFN5rkHxZOqtc2n2bypNLkjCjeGzkA+lekzfFT4Hw/67wfdx4/v+EJB/OOsnXfi58ArvRr6xXRmtJbi3khWb/hF2BjLKQGHyds5rPnnKHs+WXL8v8itL3PkH4h3lnqPj3X9Q06f7RZ3OpTzQS7SN6M5IODyODXsP7NjQt8F/jBaySxpJPpAWJGYAu3lTYCg9T7CuFPhb4VqPm+KOpD6+GZ//AIquw+EXwh+HPxB8V/2HpvxI1G9aKBrqaFNGa3YopAOHkJAOWHY16NepTdLld0lbo+hmk7nhfakrufjv4Y0vwZ8VtZ8M6KJhYWLRpF5z73OY1JJPuSa4Yda6ozU4qS6itYUV9HfsBXPl/FDW7Yn/AF2jkj3Kyof6184DrXuv7DVz5Px0SEnAn0q5X8RsP9DXPjVfDz9Bx+JH3nRRUdxPDbxNNcTRwxr955GCqPxNfJnSSUlcbqnxBs1ZoPDmiaz4ouugGnW2IM+877Y8fQmuS1mD45eJYnL6n4b+HemH7zI/228C+7nEan6fnWkaTe7sJs9S1XV9L0lYm1PUbWz851jiE0qoZHJwFUE8kk4wK89+D3/E88c+P/G5+aG61NNIsm9YLNdjEexkaQ15Le+E/h14ZXVvG3/Cfal8QfGWhxrJbGW9EsaXcjeXAMLkZLkYXcfuk44r6D+Ffhn/AIQ/4e6L4eZt89rbL9pf+/O3zSt+Ls1bThGnB8r3+Xn/AJEp3Z09IelLSHpXKUeY/EojV/jB8OvDY+Zbae61y4X0WCPZGT/wOQV6bXmPgP8A4qD43+NvE5+a20iKDw/Zt23KPNuCP+Bso/A16eK1qaWj2X56iQtFFFYlBRRRQAUUUUAJWJ488PW/ivwZrHhu64j1G0kg3f3WI+VvwbB/CtykNVFtO6EcT8D/ABFceI/hrpdxqHy6pZq2n6kh6pcwHy3z9du76NXb15XpR/4Qv473+lt8mj+NojfWhP3Y9QhUCZB7um1/cqa9TFaVormutnqJC1418Qzq3gb4oL4i0LyEh8W2o09/PBMKapEpNsz4IwJVzET64r2Wuf8AiH4Xs/Gfg7UPDt6xjW6j/dTL96CVTujlX3VgD+FKlNRlrsxtHy/L+0l4R8Ql9J+Knwqtp5InMUzxBJjGwOGG2QBlIOejVTn8I/sweOxu8O+L7nwhfSdILossYP8Auy8fk9YvjD4PeLPiJqt9rOg29iPEtlJ9k8TabJMIWN6gx9ojzwUmXEg5HJavKPGXw38c+D7aS58TeGr3TbZJFj86UAxszZwFYEhuh6V79KlRf8OfK+1/0Zg2+qPWPE/7Mnj4WAuPC3iHSvF2nAZiEN1sbHsGJX8mrg9E+BnxW1bWH0uLwZqFtLGQJJbsCGFPfeTg/hmuJ0LXtb0G5FxomsX+mTdd1rcNGT9cHmvU/Cv7S/xY0MolxrFvrUC/8s9Qt1Yn/ga4b8ya3ccVBWi0/wABLlZ9Yfs0/DPUfhn4AutD1u6s7y7vL1rqXyAWjUFEUJlhz909u9ep18reGP2xNPdAnibwdcwPjmXT7gSKT/uvgj8zWhpX7Qup+PtQfT/D2q+E/A1vu2i512dprlh6pGAsefqxrxauExEpOc0aqUbaH0xI6RxtJIyoijJZjgD6mvHfjZ8WfAMfgfxH4es9ei1XVLnTp4Vt9NRrooShGXZAVUDuSeKtad8ItI8Sxx6h418aaz48B+YRveCKxz7QwkKR9Sa3PiB4f0Hw58GfFlnoOj2Gl240a5Hl2sCxj/Vnrgc/jWMFTjNXd/w/r7inex8dfszfGTTPhKmuLqOi3upf2kYdn2eVU2bA2c7uud1e0Q/th+HZpVhh8Ea7LIxwqJPGzH6AV5H8CfgDdeLtNi8WeNL8eHvCuA0byOsct2vqpbhE/wBo9ew719DaB42/Zx+GEAstC1fQreZPlZ7ON7udz/tSKrEn8a9LFfV5VHaLlLyM481h+lfHfxFqsYksPgn46mjPRjGqA/8AfQFP1X41eIrGEyX/AMC/GwjAyT5SSD/x3NT+Iv2lfhzoNwlvqkPiW3kkTzIxLpLxl0zgMA5BxkHnHauC8XftSaPcyNL4Q8QiwQIMQ6l4feUFu5MiTcD/AICa5YUZSelLT5lX8xuoftV+DYZ2t9Q+GOpRzKcNHcLCrD6hhmtv4c/tI/DDVNXuvtWgReExDbGQXcyRkyncB5SiNdxJznHtXimv/tG3vii3ax8aeAPCXiK25XeY5IpMeqPklfwrI+CGleFfFXx+8LxaLZXemWS3f2uayvLlZlXygXCpJhS2SAMEZ9zXY8HTVNucWvncjmdzC/aJ1yy8SfGTX9a05LpbS5kjaL7TA0MhAjUZKMAQDjIyOlefd69T/az/AOTgvFH/AF1i/wDRSV5dErzSrDEjSSMcKiDcxPsB1r06FvZR9EQ9xveu5+BXje2+HfxM07xTe2c95a26SxzRQsA5V0K5GeOCQfwqbwp8GPih4nCNpfg3UVhfpNdKLeP65kIz+Femad+yzf6dbLe+P/HmgeG7bqyq4kb6bnKr+WayrYihyuE5bjSfQ+jfCnx9+FPiCwe6TxVbaa8abpINRBgkUfjw3/ASa4/xp+018L7W58jSNPvvFt8hxGsFriPPszj9Qprh/DPw4+AdjIq6ZYeK/iTeKellbyvbk/76hI8f8CNeseGdL8YWcQh8FfCvwn4JtsYFxqU6yTgf9c4Aefq9eJKlh4Suk/m0v+CapyPPJPiT+0f47Hl+C/h6nhuzfhLm7j+YD13TbR+SVia78EfHOrr/AGl8ZPjLZ6dbnlopbsyAeyhmRB9AD9K9Y8YwnRRE3xS+Nl7p8dwjOltpsSabE4UgMFYBpG6jjdmuT0vxT8C7TS9Y1zwl4Zk8R3unBIor6+t5Lhrq8kO2GBJJyXZ2bngcAE1pCo0r0429F+rFbuN+Gvw18N6X8RbDwb4ZuLnUNF0F49e1q8uNpNzeOmLSHgAAIpaTHuK+lK4z4P8AhO58KeE9urSi517U5m1DWLgf8tLmTlgP9lRhR7LXZ1wYio5y3uXFWCsTx34htfCng7VvEd5/qtOtJJ9v99gPlUe5bA/GtuvK/isT4u8f+GvhtD89msi65ruOgtoW/cxN/wBdJcceiGppRvLXYGzb+B3h+68O/DTTINS51W9D6jqJPU3M7GR/y3BfwruBQOtLUzk5NtjCiiioGFFFFABRRRQAUlLRTEcT8ZfC134o8GuukOIde0uZNR0eb+5cxcqv0YZQ+zVp/DjxVaeNPBun+IrVTEbhNtxA33redTtkiYdirAiuiNeS3bf8Kx+KxvT+78I+MrhVnPRLDVMYVz2VJhwf9oe9bQ9+PL1W36iPW6KQUtYjPH/jv4VmtZpPH2j21zOVtTZ+ILO0YpNd2OciWMjkTwn51PXAIr5T+L3ijxnB4el8FeJPEV14l0a4lt9R0HUpArLPAN4Dh/vE4bBUk7WBFfoWeRg8ivmL49/C/TdJtLmK4jaLwTf3BniuI0LN4cvXPMgA5+ySHG9R908ivSwGIipKM0RNHzn8L/HXh/wzYXWk+JvAGkeKtPuphKzTkx3MXy4xHIAcDvj1r0fS9E/Zn8czxR2esa94Gv5XVRb3b+ZCST90M24fmwrxDxb4d1Xwtrs+jazbiK5iwysrbo5kPKyRsOGRhyCKzI3aORZEYq6sGVh1BHQ17kqMZ+9CTTfZmKZsjw/NfeOW8M6W0Zll1FrO2M8gVSd5VdzdB25rf8VfB34m+Ggzar4N1TyV6z20f2iLHrujyPzxXETzSTzvPNIzyyMXdyeWYnJP5123gj4ufEbwaUXQvFV8lunS1uH8+HHpsfIH4Yq5+1VuS3zCyMDQr7xZoOqwQ6Ld6zpd/MV8mO2kkikkLHCgKMZyenHNfTfgq5/aYk0O4XxZbaYfDZhIvm8U7IgIMfNuKESAY65r55+LHjW68ceMo/FUzJBqElnbi4NuhjVJkGCUGSR0BzmvvTwvv8b/ALPelrq93Ej6zoUSXM0zfK29AGLEnvz+defj6nLGLlFa/gXBeZ478SLL4M6jBAus/FnTb/URcRvPPcTNeJDErA+Rb28REcSkDbnBOOOa9Q8I+Ifh3qMTSeAvh9JqlvAQHnsdFitlQnpgzbC31XNTabD8BfA2EtZPAukyp/E00BlH/AmJark/xu+Etrhf+E50kgdBCXcD/vlTXmTk5xtFN/15Fo8em+M/w5s/ihr+qeItH8V3WsODpdzpclrDc20SQyEJtXru6k8nlj14re8N+MPhdf8AiWDXtB+D/iuC/SOSLzLXw3hJFcAEOq8EceldFo3xj+BuhRSx23ie0LS3E1xJKbKUuzySM7Et5fqxx7YrSX9or4O7gP8AhNIB9bab/wCIq5KX2acvx/yD5nxb8W9Q8Cax4l1zUtM0bxBoGqy3LZ050gNrDICA68YZejHGODxXAWs89rcxXNrNJBPE4eOSNirIwOQQRyCK9I+Mfh/wj/auq+JvDPxG0fXVvLx7g2It5oblfMckgZXawGeuRwOleadK+goW5Fb8TF7nu3gDxL8H9fjn8S/FyLWNe8Y3FwsZgQFIZlVVVG+VlXJx8xYjnt3r6I8NQeILPTBeeCfhl4O8FaYY941DVLqOSTy/722AHjHrJivgHqK+pP2UPE154u+Gniz4Q3M5eZtPkfTCz4KxP8kiAnoFLBh6bjXn43D8sedPTz2S8i4vWx6b4s1jStP3f8LG+PywnHz2GheXafh8nmTEfj+VdD8JvC/wj8SaPH4p8N+H11KN5njS+1eOS4nkZDgtmcscehqTwL8Avhd4SaOa18ORaleLg/adSP2h8+oB+UH6LXp8MccUaxwxrGijCqi4A+gFeRUqxtaDf4L8EaJPqfOdp4y/aJ8WXNzYeEPCeiaHpMNzNBFqt3HtSREkZQ6Kx54HZSK7j4cfDnx5p3ia28TeOfidqGvXMKuF063j8mzBZSORxuxnjgV2Wq+KPBPhCxEOpa/oukQR52xS3SIRkknC5z1J7VwV5+0Z8N21aDRvD82qeJtTuZBFBbaXZljIx7Bn2j8c4HWr5qk1anCy9P1DRbs6b4kfDvwx4113S9U8X2dveaZpFtOwimlZFDsUO9sEAqFU5ya4/wCFuhaZ4w8VQ+MdP0e10zwZokjx+GLKGARJdTfdkv2UDnptQnnGTU2q6hffGTVW8L6Z5ln4NsXC+Ib2KXP26YcmxhccMoP+sccdhXr9nbW9naQ2dpBHBbwII4oo1wqKBgADsAKzlOVOPK3r+X/BY7XZNRRRXKMoeIdWsNB0O+1rVJ1t7GxgeeeRv4UUZNcL8DNJv5dO1Lx7r0DRa14rmF2YnHzWtoBi3g9sJ8x92NZ3jd2+JHxEg8AWuX8O6HJHfeJJVPyzyg7oLPPfnDuPQAV6wqgAAAADoB2rd+5C3V/kLqKKWiisRhRRRSGFFFFABRRRQAUUUUAFZHjDw9pfirw1f+H9Zg86xvYjHIBwy9wynswIBB7ECteiqTadxHmvwk8R6pa3918OfGFwX8R6PGGtrpuBqllnEdwvqw4Vx2Iz3r0quL+Kngt/FOn2l9pF2NM8T6RIbjR9QA/1cmOY3/vROPlZfx7U/wCF/jePxdp9za39odK8SaW/kavpkh+a3l/vL/ejbqrDgitZpSXPH5iXY7GobyC3urSW2uoY5reVCkscihldSOQQeoxU1eb/ALSfjL/hB/g/rOqQybL65j+xWXPPmy/Lkf7q7m/Cs6cHOait2NvQ8Z+K3w40P/hGFntLhtZ+H5LtYalY/wCkXPhxifmAxzLabuqdU6ivmXxt4S1bwnfx2+oLFNa3CebZX9s3mW15F2eJxwR6jqOhAr62/ZqbQ/hL+z23i7xjqH2SPWpWu1hkJZnTG2NI07swBbA/vDNZml6J4d+JfhC/1z4Z6Yl5pD3B/tfwdqf7qNJyM+ZaSjiCYjkFTtPQgdK9ujiJUW09Yp2uZNXPjyivTPFnwsuVkvbnwf8AbNQWzy17o13F5eq6f6h4f+WqD/npHkEc4FeaFSCQcgg4IPUGvVhUjNXizMdDI0UyTR7Q6MGXKgjIORkHg19FL+0Br/i5dO0jSfhX4Y1PUYLdIU+0x+apPA+SLKqoJ6Lk9a+cqtaTf3WlataapYyCK7tJlngcqDtdTlTg8HkVNahGr8S1Ww07H1Fb2/7TN4P+Jb8O/DGioeirplnFj/vsmi58J/taTru3WMXH3YZLFP5CvGNT+OXxc1BiZvHmrx57W7LCB/3wor2P4b6PL8XPhZqms2fjbxzo+uaJEFu3n1d7i3upRGXLBMgqDj14z3rzqlOdFKUlG3o2Unc53WvDX7VNmpa4h1ucDr9lkt5P0SvFfF+meKrTV57nxVpmqWl9O5eV722aJnY9TyAD+FQN4o8SzANJ4i1hiR3vpD/WtXwWmreM/GGjeFL7xBqIt9UvY7ZmkmeUJuON21mwcV304SpXlK3yRDdzlqTvXW/FvwNqHw68d33hXUZ0uXgCyRXCKVWaJhlWx27gjsQa5KtlJTSlHYLC969h/Z3+MMPwxj1G3/4RC21q+vZE+xzqVjmRj8pjL7SxQ4Xgd/rXjppeRg9D6ipqU41Y8sloF7H26viL9qPxYcaV4R0LwhbP0kvXDSKP+BEn8kpG+BvxS8T8+PPjPqbRt9+00xWVPp1Vf/Ha4X4IfEPVPH9lqGi69rHie4vNI0Ke8Xy9V+zW8xhGFQrCiuQRjJZyeteo/Bj4jaHoHwS0/XvE9quiXeoXMzW+nQLNLcXjbsKYkkZpJCwxznHuK8KqqlJtRik/Jf5mqszn9M+DfwD8P+I30XUW1bxJrcJX7THcPLKIcru3SmNVRF2nOWI4rV03R9H8a3MmifDPRrDwv4Jicw6l4itLZYZ9R52tb2j43bT0aXv0FS3ulDxNqh1b4mXNh4H8O6xcrInh97xYrnVpFQKpvJMjgKqjylOB3NW/2o/AOs+I/hlZT+Bb6e0OgkXMGnWL7IbiNBkbAvG9MZX8e+Kz525JSk7vvsh28j2Dw9o+meH9FtdG0ayisrC0jEcEEQwqqP6+p7mr9eP/ALMHxbh+JXhL7Hqcip4l0xFS+j6eevQTKPfow7H6ivYK4asJU5uM9y07oK4b4t+Mbrw9YWmjeHoUvfFmtubbSLU8hW/ink9I4x8xP0Hetb4h+MNL8E+HX1bUvMmkZxDZ2cI3TXk7cJFGvdifyHJrn/hZ4R1S3v7vxx40Mc3i3VkCvGp3R6bbZylrF7DqzfxNVU4pLnlt+Ymbfw08IWvgvwtDpMMz3d27tcaheycyXdy/MkrH3PT0AArqKKKzlJyd2NBRRRUjCiiigAooooAKKKKACiiigAooooAK4H4l+B7zU7+28X+EbqLTPGGmoVt52H7q9i6m2nH8SHseqnkV31FXCbi7oTVzj/hr47s/GFtc2k9rLpPiHTiI9V0m4P722k9R/fjP8Ljgivl79u3xpHqHjrSvBsbGWz0eMXF5GrY3zSY+XPYhMf8AfdfTfxG8Aw+JLi217Rr99C8V6ep+warAuTj/AJ5TL0kiPdT07V5zoel+B9f+KtpJ8TPCVnovxEthmMM5Njq5Aws8JPyyMMfdPzL3zgY7cLOnTn7W17dO3/AIldqx84/FfTfGGp+CrLx14+mfT1uyll4Z0NF2COFQCWCfwIFAHPzMSCff2Ow8f6H+z18HNL8J20MepeN7yL7Zc2SnIgmlGQZiOm0bVC9Tjt1riv2sbjxj4s/aBsfDukaLqLy6dFHHpMYhP75jh3mXPG3dgbug2c17L8B/2f7Hwncr4q8ayprviyV/OLSMZIrVzySM/fk/2z+HrXbVqQ9jF1Nt7L8CUnd2E0+P/hLvhCnjT43aNF4Y1LTV8621ezkaC8ij42ygL80ZJP8Aq+c+gziuD8ZfC8eKNKTXxa2/j/SZwTD4h8PmO31VR/02h/1VyR3+69XP2x/E+oeKPFmgfBrw0xkuru4ilvgpz87HESN7KMyH8K9W8U614f8AgD8E7QQ2puYtPjjtLWBTsN1cMCSSe2SGYn0zXPGU4KMo7yei8h6HxhqXwo1C5uZY/BurWviF4yd+nups9Si9ntpcMT/uFq4PV9N1HSLxrPVrC6sLlT80VzE0bj8GAr6R174v6prNrputfFv4NWVx4Yv2H2TUooJI5o1PQxynknHIGVzjivY5/hKmr6Ba3XhHxxd3GkXUKzW1lr9qmrWhRhldvm/vEGPRsiu942dJL2i/r1X+RHKnsfAFfXv7EqY+DHjyT+9NIPytj/jUfiT9n+/3M118N/Duok/8tfD2uS6fI3uIp1dM+wrd+GFvL8MPCWteGl+G/wARY4NUd5HlNrBfeUWjCcGB/mAAzyBUYrFQrUuWO+nYcY2Z8Tp/q1+gruPgIM/GzwYP+oxB/wChV083wf0mE7W8ReKLfH8Nz4KulYf98ua3Phx4B0bwv470TxIdc8SaiNMvEuTbW/g+7DS7TnaCzcZ9cGuuriacqbSfTsyVF3LP7ecYX4y2bjq+jw5/B3FfP1fXPxm8NWvxa8ZW3iBPBfxO/c2i2qwx6VDbK4DE7i87jH3vSq/h39n693K1v8L7G29JvEviNpz9TDbKo/Ak1z4fF06VGMZbr0KcW2fKdnbXF7cpa2dvNc3DnCRQoXdj7Ac13Vj8KddhWG48XXlj4StZcbF1Bi13LntHapmVie3AHvX1DoXgnR7HxPD4L1b4nadpGqXA/wCQF4UsY9Odl27sNKN0pG3nlhkdKpfHLU9C+B9npVh8PfDFgPFevSMsWo3am4nRQVUsXkJZmLMAMnHUmk8e5yUKa1f9df8Aghy9zI+Cvwt8QaRM974I0q70Q3MBt5/EfiSMec8TYLC3sVOFBwOZSa6KXxB4H+E3xj0fw9rGnarquv6uE+1eKtWkDMqvkII+ypu+UhQoX3qv4K079qHw/wCOtMbW72z8RaTefPfpLcRiK3XPzKG2gq4ByNoIOK6r9rj4b/8ACd/DiTUNOg8zW9EDXNrtHzSx4/eRfiBke6+9cM5qVVKpJNPt+v8AViktNDl/20PhLc+KtGXxzoaSz6npUBS6tQSwmtxyWQdmXk8dR7ivEfgTpPxXvfD82rfCnxiXubF8XmiNc7GUH7rBJMxurevHIIr6b/ZP+JA8f/DaK11CffrejBbW8DHLSpj93Kf94DB91NeX/E/4f+KvhP8AGbTfH/wu0u4vbHVbryZ9Mt0JCyOcvEQOkb4JB6KR7CtKNaUE8PO11tfb0E19pHiWo638Qvh/8VY/GeoeHpfD2s+f5k0QtGht7kn/AFi4+7h+chTjJyMV9yXXxO0XT/htpnjLVrS+sn1OJPsulvCftk07dIUj6sSeh6YwelQfEPx7pumJaeH4dD/4SDxXfRrJbaAmyRo2PO+ZuVjjU9XPpxmjwF4BvINb/wCE08dX0Ws+LZEKxFAfsumRn/llbKenu5+ZqwxFaNaMZTja34lRVtit4B8Ia1qviFPiF8Qo4/7d2FdL0tW3Q6NC3VR2aZh95/wFelUUtcE5uTLSCiiioGFFFFABRRRQAUUUUAFFFFABRRRQAUUUUAFFFFABWH418J6B4x0ZtJ8Q6el3b5DxtnbJC46PG45Rh6ityiqjJp3QmeQ/a/HHwxmDa3b3XjjwtCpWLU4Ig+q2EfcSoP8AXJwPmX5uOQa7m08Z6Lq/g278TeF7hfEEENu8scNkd8kjqpIj29QxPGDg10tef+KvhZpF/qz+IfDN9d+EfEbctqGl4VZz6TQ/clH1GfetuaE/i0f9f1oLVHjn7IXhHWNe8beI/i54xtZk1Ga6lt7VLiMqyysf3rBTyNoxGPxr0D9oLR/DXxV0W9+G9l4ksIPF2nyJe2tnJJtbeEJ2kd1ZGOSM44Jq+PGXj7wWfK8feFjrOmp11zw7EZcD+9NbH519yu4V5b8QPDV94u+I8Hxe+BfijSdR1qKNVvNPaZVlDBdmdj46rwVbHTg11pyqVvaN2tt28kTsrGT8KPEsfiiFP2efjRo9xFcW7rFp0ocxSBo1JSNivU7c7GGQwwDmvVPjj4xg+BvwW07TPDpZ77y103STcEOUCrzK/wDe2r7YJIrgfhl8MPil4s+N9n8TPija2+mf2cVeOBCgaVkUiNVVSdqgnJJOT/Kx/wAFAdIvp/DHhjX4YmltNPvJYrgYyFMgQoT7EoR+IrRqnPEQhfR6tLa4ldRuYPhL9nTxt450OHxb40+IWpWWr38YuIYjuleNWGVLksNpxj5V6V6j+zpoPxh8Laxq/h/xxfQ6r4etQF0+9luDJM7cY2E/MUx1D9DwM13/AMOvHfhjxf4Ps9c0nVLMwmBfOiaZVe3cKNyOCflI9/rXQ2N9a6rpa3ulXkF1BOhME8MgdG6gEMOCM1zVsTVleE1p6bFKK3PnP4o/Grx14i+Is3w3+DNmk17bM0d3qDIr/MvD7d3yoingsc5PT35/X/En7TPwlhj8R+KLqz8Q6GHUXagpKkYJxhiqqydcbuRmj9hm4s7Dx/450bVNsWvu42rJw7Kkj+aBnnhipIr6E+OF9pOn/CLxTca00Ys20yeMq+PndkKoo9SWIxXROUKNRUVBNaeruSldXuV9E8VW/wAS/g5c694Wubizmv7CdISrYmtbgKRtyP4g2Ofoe9fIvwD/AGgPEngvX3h8XX2oa3oN5MBdNcSNLNbSf89ELHJ6cp3A45r2/wDYHt7yH4QX81wGFtPq0jW+e4CIGI/4EP0rzL4WeD9BuPj98Q/hT4js1k07URO1sBw8LxyeZG8Z/hYI7YP4dKulGlTdWnJXSBtuzNT9oHVNP0j9or4dfE3R7uK50vU47d/tMLZSRUk2Oc/9c3A/Cvav2i/hDD8VtDsUtdQTTtY02RntLl1LIytjcjY5wcAgjoRXxr8cvAfjD4Z30HhnVbqa70FLiS50i6x+6Ytjdj+4/C7l9Rn3r718B6hB4y+FWjX8kj+XqukR+a0UhVwWj2vhhyCDnn1qcT+6hTqQltpcI6tpnzTrfwx/aJ8O+H77WY/imtzDpMDyvFDq85bbGuWHzrjIA6E17D+yd8Q9X+Inw0e819hNqen3bWs1wEC+eNoZWIHG7BwcenvXkHiv4A6j4Ut7621T42x6N4Qu5jJNFeTSLJNn+9HvCyP05746V6H8Mr660jwnb+FPgp4OurnT0YtL4h8QK1rbSu33pQuBJMeOAoAwAM0q7jUpaNN97Wt6hG6ZR0P4X6h8Mfjxqvj6x1zStE8CTRNLerdzbQQ+S0QHQbXAZSexwAa7CTxd4x+IzG0+HVtJoegMSsvifULchpV7/ZIW5b2kbA9qv6N8Kbe81OHXPiJrE/jLVojvhjuUCWFq3/TK3Hy/8CbJr0lVVVCqAFAwABgAelclSsm03q1/Xz+ZSRzHgDwLoPguzmj0uKWe9um8y+1G7fzbq7fu0kh5P06DsK6iiiuaUnJ3ZSQUUUVIwooooAKKKKACiiigAooooAKKKKACiiigAooooAKKKKACiiigAooopiCuN8YfDHwR4ouhfalokUOpL9zUbJ2trpD6iSMgn8ciuyoqozcXdMLHl/8Awh3xM8O8+E/iMNWtl+7Y+JrUT8eguI9r/mDVTXfEPjaXR7rR/HnwdfWdNuEMdw2iX8d3HIvf90+xx/MetetYpK0VXW7S/L8hWPifVfht8CW1JpLrxB458FxufntNU0mRVA/uiRkIx9WavoP4SeIfg74P8I2vhnwz4+0mWzhZnX7Xqa+YWY5Y/NjHPYACvVXG5SrDcD1B5rGv/CfhbUCTfeGdGuSeplsY2J/ErWtTE+1XLNv7/wDgCUbbHhPxi+FPhHxf4n/4TfwH8RNG8PeJSwkkki1BPKmcD7+Ubcj+pGQe4rj3+Evizxbe28fxV+N+j3GkW77vJi1YSs30DbVU/wC0QSK+j5fhb8NZjmTwF4bY/wDYPj/wpI/hX8M4zlPAPhtT/wBg+P8AwrSOMcYpJvTyVxchR0fxl8JPBXh6z0LT/F/hux0+xiEUMKahG5AHUnBJJJJJPck15Xdap8H5vjf/AMLQ0nxJ4g1nWEVVFjouly3ETkReWSxCc5X/AGgMivdrHwb4PsSDZ+FdCtyOhj0+IEf+O1txIkSBIkWNR0VRgD8qwjUjFtq+vmVa55Lr3ifxB42slsbL4JXupWnmCSN/E0kFrAGHRth3vx7DNWLPwl8U9Vto7XVPGGkeD9NQbVsPDFiC6r/dE0v3f+AqPwr1SlxU+1srRS/P8wscJ4Z+EvgjRb8arLpsmtavnP8AaOsTNeXGfUF8hf8AgIFd4OmO1FFZynKW7HYKKKKkAooopDCiiigAooooAKKKKACiiigAooooAKKKKACiiigAooooAKKKKACiiigAooooAKKKKACiiigBKKWimITFGKWigYlFLRQIKKKKQwooooAKKKKACiiigAooooAKKKKACiiigAooooAKKKKACiiigAooooAKKKKACiiigAooooAKKKKACiiigAooooAKKKKACiiigAooooAKKKKACiiigAooooAKKKKACiiigAooooAKKKKACiiigAooooA//9k="/>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AutoShape 4" descr="data:image/jpg;base64,%20/9j/4AAQSkZJRgABAQEAYABgAAD/2wBDAAUDBAQEAwUEBAQFBQUGBwwIBwcHBw8LCwkMEQ8SEhEPERETFhwXExQaFRERGCEYGh0dHx8fExciJCIeJBweHx7/2wBDAQUFBQcGBw4ICA4eFBEUHh4eHh4eHh4eHh4eHh4eHh4eHh4eHh4eHh4eHh4eHh4eHh4eHh4eHh4eHh4eHh4eHh7/wAARCAExAT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CoooqSgooooAKKKKACiiigAooooAKKKKACiiigAooooAKKKKACiiimIKKKKBhRRRSAKKKKACiiigAooooAKKKKACiiigAooooAKKKKACiiigAooooAKKKKACiiigAooooAKKKKACiiigAooqrqmoWOl2T3upXttZWsYy81xKsaKPdmIFNK4rlmjNeaXXxn8Kz3DWnhOy1vxjdg426LYtLED7zNiMfmarXniT4vXlu1xH4Z8KeDrLGftGvaoZpFHqUiwo/Fq2VGXXT1FdHqdKAT0ryjS/DHxA8TWEWoT/ABoH2OYEo3h7TIEjYZwdsrl885q2Pg7aXAzq3j74g6kT1D668Sn/AIDGFFLkit5fmFz03a390/lSbW/un8q8C+L/AIM+Gnw28Fv4n1ey8U6pCtxFAY01+43sXPXlwOME0vwj8H/Cf4leEh4i0GDxLZxid4JYX1y5EsTr2OJCOQQR7Gr9iuTnu7en/BC+tj3wgjqDSV8//FLSfh38Lraxm1X4hfEXR2vXZbeOy1qadvlGSxRs/KMgZ9TXReGPDvjTVPDtj4g8H/GTWbiwvYRPbJrmkwT7kPTOAjD9TQ6K5VK+nmmFz1/NFeZG9+N+ij/SdD8I+K4V6mxu5LGcj2WQMhP4iiP4yaPp0gg8beHfEfg6XODJqFkZLXPtPFuT88VPsZP4dfQLnp1FZ2ga3o+v2K32h6rZanat0ltZ1kX81PFaNZNNDuFFFFSMKKKKACiiigAooooAKKKKACiiigAooooAKKKKACiiigAooooAKKKKACiioby5t7O2lurqeK3giUvJLIwVUUdSSeAKaQiWuf8AG3jPwz4NsFvPEmrQWSucQxHLTTN/djjXLOfoK4iXxz4n8fXD2HwttY7fSgSk/inUIibceotojgzN/tHC/Wuh8EfDPw/4avm1q4a417xFKP32s6m3m3DH/YzxGv8AsoBW3s1D4/u/rYVzk9d8ceOtY0uXU7G1sPh34ZUZbWvEZBumU947bOFJ7bzn2rjPDOtfs+an4gifxN48l8ZazvAS68QGX7MG/wCmaFVhUZ6cfjXM+ObW6+OX7U8/gW/v7i38NeHVfzIYmwWEe3zGH+0zsF3dhXqXjH9mn4Y6v4Zl07RtEXRtQWIi2vYZXZg+ON4ZiHBPXPPpiu1qlSSU20326er3I1Z6/Fa2p0k2en+XbW8kJWI22FVAw4K7eB1yCK+G/g74L0r4i+PPFGk/FXxbrHnaGc5n1AKsm2Rkfc0mcYO3p6mvWf2H/FesSWviH4da5K8s2gSbrYs2TGm8o8ef7oYAj/eNecfEbwDoFz+2Y3hvxGtwmjeIbhblTBJ5bF5YyQM4PBlUj8avDwdKdSm30vcG7pM+qfhB/wAIJY+F/wDhHPAGq21/pukOYnEV15/lO5L4Le+SfSu0rk/hx8OvB/w9sp7XwnpIsUuSpnYzPI0pXOCSxPqeldZXmVWnNuP4miPn79vS48r4K2kWcGXWoB+AjlP9BXmP7J+uXPwz+Jlx4P8AEk622na/pkOoQSyHagfyvNRuemULqfdRXo37eGn6vqvw40Wy0jS73UH/ALTMkiW0DSlQImAJCg4GWrnP2pPhff6x8N/A2vaLYyy6tYWtppc8KL87pIqqmf8AdkOPbea9TDyg6EaUnpK//AM5Xvc8R+PXijVvib4k1nx4iuvh6xuY9N0/fwApDFQP9pgrOfTI9q+7PgvB9l+EXhKD+7o9t+sYP9a+Zf2n/BVp8OP2dfB3hK1w8/8AabTXsyj/AF05hYux9skAewFezfEr4i2vwo+BGj3StG2sS6Xb2umW7H70ohXLkf3U6n8B3pYl+2pQhTWl2l8gjo3c8+/a1+J2s3evW3wu8A3Fz/aYYT6lNZyFXQqC4iDDpgDex7YA9a6n9izxZrvjL4aat/wk2rXGsTWupeSj3R3t5RiQhST1Gd3WvAvgb438OeA9S17WviJoviBtc123kWDUZLfKCOVSWYBsElyclhnivUf+Cek4/wCEc8XWe7IjvLeQfijD/wBlFXiKKp4dxS2tr37ii7yPT/id4D+Gehabd+NLp5/Bk9thpdV0WVraQEsFG5E+WTkjgqaoeHPE/wAQNN0xNT0u+0v4q+Gv+frT3S31KNf9pB+7kPsNre1ec/tj6/feL/HPhv4O+HXLzz3Ec16F6eY/EYb2Vdzn6isz4xfDa9+AUOm/EP4a65fQQxzR22oWk0m5JWI4Yj+JGIOVPTIINY06PNCKm/elsn/V0NvXQ+lPAvxC8LeMvNh0e/KX8H/Hzp13GYLu3PcPE3P4jI966qvOj4c8JfFzwXofiq9097S+u7OO5tdQs5DDeWjMM4SVeeDkYOQfSss+IfHPw1YR+M45fFnhdOBr1lBi7tF9bqFfvKB1kT8RXG6ak7R37F3PWqKo6Fq2ma7pVvquj39vf2NwoeKeBwyOPYj+VXqwasMKKKKQwooooAKKKKACiiigAooooAKKKKACiiigAooooAKKK5b4j+NdN8F6PHcXMU17qF3ILfTdNthunvZz0RB/NugHJqoxcnZCbLXjvxfofgvQ21bXLoxoWEcEMa75rmU/djiQcsx9BXjfi++i1S50rV/jRdHSdK1C8ji0XwZDJueZmcAS3hH3yMglfuL3yeKzvFvi7TPhlrmn+NvitDca940vh/oenWa5tdFtyeViLfLv9WzuY9MDmvOf2r/iP4J+IXh/wt4j8J6qW1PTLqRZrWeIxzxowVgcHggMg5BPWvRw2GbkrLR9f8v8zOUj7WgghtoUt7eGOGKNQiRxqFVQOgAHAFPqj4d1BNW8P6dqsfKXlpFcL9HQN/Wr9ea9zQ+QvjJb698Ff2iR8VdP06S98P6sxN2E4XLgCWJm6KxIDqTwT9DXda/+1h8O7bw295o0WqXuqtH+5spLbywsmON7k4wD6Zz2r3DxPdaHZaFdXHiSawh0pUP2lr4r5O30bdwfpXz3qmteBbWePV/APw88K6RayTCOLxR4htBa2hcnj7PFjzJj/uhR74r0ac4V1H2kG2tL3/MhprYufsbeC9a0fTtf+IniyM2V34gcPGsw2EQ7i7SMD90Mx4B7DPep/i3J8H/EfxK0bxFceI9T1TX9FCrDY+G4jdyOyyb137FbGDxjI615j+0R4mvPCHikaD4vbUfG2rGCO5Vr64NtpKBs48u1hI34IIy7V45rPxQ8bajamxh1f+x9OxgWWkRLZQAem2IDP4k12QwtStP219/y/r0J5klY+zte+NOs2qs0PgmDRo+0viXXLawP/foFn/Dg1wmrftBasrNv8efDvTv9iysL7UWH44RT+dfHUjNJIZJGZ3PVmOSfxNJW8ctprf8Ar77kubPrvw98adY8Raw2m2Hxc23H2ea4/deDVRNsUbSNgvISThTgd66n4Map8YfiN4SfxNbfELTbS0a5aG2W58PxOZdgG5iFYYG7IHcgA8dK+T/gvp+q33jhDpUalobS5M8jvtSKN4mj3MeuNzqMAEnPAr7K/Y61TRT8J4PCtneCTVdDllTU4TGyFHeVyrDcASpA4PtXJjaUaEXyJdOi8/IqLvubM+mfHCFdrar8PddjH8F1p9xbE/irOP0rnvGtr4g10Wx+InwJsvEaWn+puNH1OOZ4xkH5Uk2NjjpnmvcqK8xV2ney/L8jTlPLP+FqfDTVYRoXiqGTQJHXyxY+I9MNuvTAALgxn8DXKfs7fDjWfhRF4w1eS9sPEGlXsC3FidKZpGmMe8hAuPvEMAME17rqVhY6lataajZ215bsMNFPEsiEfRgRXkHxJ8C+Dvh94d1Hxt4f1bWfA7WaiSX+x5N0EpLAANbOfLbJPQbfrWtOomnTjpf5ia6ng/7O3jPwvZ/G3xH42+KWqHSddmL/AGWO7gcLE8hO/Jx8pVQEAPYmt39pb4oWvxavNJ+GPw3WXVhcXqyTXCIVSVwCFVc87VyWZiAOK7LVJYfEOg6drXxP+H9h4y0K8gE1r4j0W0eO7SIjO6a24lXjk7Cw74r074M+G/hTYaUdY+GllpTQzja93Axkl/3GZiWX3U4+lddStCM/auLutF2X9diUnaxNeaho3wb+C9vJqUwe10LTo4FAOGuJQuAq+7N+WfavJv2Q4/HHizxD4i+J3iLVrxNL1WV44bDefJncYBYKeAqABBjrz6Vyfxc1XUvj58crP4b+HJpE8N6NM3224UHbuU4mmP0+4nufevp++htfBPw4uo9B09RBo2mSNaWqDhvLjJVfckjn1yaxmvZU+V/HP8F/wRrV+SOR1/4fav4Z1W48VfCuSGxupX83UNBlbbYaj6lR/wAsZfR14PcV03w68daT40tLhbeKfTtWsW8vUtJuxtubOT0Ze4PZhwRXxv4D8P8Ajv4oeHfFPxRPxHuLPWNFdpVhM7rwqeYcEMBGmMhQBjg5r2H4Pyan8Y/h1aeNre+XRviFoUz2cesRx4S8VVDBLhBw8bAgEdjyMdKqth+WPvSvbS/b17oSkfSVFcT8MvHX/CTfa9F1qxOjeK9LwupaY5zjPSWI/wAcTdQw+hrtq86UXF2ZomFFFFSMKKKKACiiigAooooAKKKKACiiigAooqG+urexsp728mSC2gjaWWVzhURRksT6AUxGL8QPFuleC/DM+uaqzsqERwW8QzLdTNwkUa92Y8frXz58RfGU3w3tZPG3i37Nf/E/W4Cmk6bu3w6Fat0UDsR/E3V246A16R8P7S4+I3iyP4ma5DJHo9pvTwpYSrjanRr51P8AG/8ADn7q/WuQu/2Zo/Eup+KtY8deKbrVNX1KY/2beRLs+yoOVLJ0J/h29Ao45PHfQ9lTdqj9f8v8yHd7HqXwz0/XNZ+F2l2/xLh0vV9Sntw9wvkpJGytyu4cqW24yV4z0rz74nfsw+AfEGnXdx4Zsz4e1coTB5Eh+zM/YPGc4B/2cYrzb4d/EHxh+z/4qX4f/EuGe68NMx+xXiAuIUzgPEf4o/VOq9vQ/XGl6hZapp1vqOm3UV3aXCCSGaFtySKehBpVPa4efNB6Pa2w1aSPnD9lH4k61YaxL8G/HFrcxatpgaOwkdCWCJyYnPoByrdCOPSvV/iJ8TbPw/fP4f0G0XXfEojMj2iSiOCyj/563Ux+WFB78nsK4b4s/ELS7fVNZfwrNY6S1si2niDxd5Cu1uBkra2//Pe45OAOE6npx8lePPH0usWkug6BDNpXhwymWSF5d9xfy957qXrK5POPur0A71008L9Zn7Tlt/X9aE83KrHf/E34uQzasbma8t/GuvRNmO4niI0fTmz0tbY/61h/z1k69hXsXxYaz+NP7KMXirToUGo6bGL0xIOYZYhtnjHoNu4j2C18T19D/sS+Oo9J8XXfgLV5A2leIEIhV/urchcbf+BplfqFrtxGGVOmqlPeOv8AmQpa2ZkfG2//AOE8+CfgP4g7vM1DTw+g6s3U70G6Nj9QCf8AgVeHdq9wTRJvD2qfE34MXWdkyNf6Tu7zW376PHu8O4e+AK8P6rXVhrKLituno9RMKBRmgVuhH0J+z/4T1LSfhhrfxI0/xNZ6FdSQSwJcYaS4ht0kjErKmQBzglzu6AYGc133gPxR4m8HftBaJZeIdZt9fPjvT4nubi2ijCZDyrbPGVA+TYASOuXPXFJ8EfAXiDVv2crvTpLKe0l1LT72zhWWIiTMk6Or7Wx8pCnnNcz4nkj0H9oj4R2OrLcacuiadZ2dzNfReQhMbOpcEkjYT3zXizkqtScXrv8AgtDTZI+zaKbG6SIHjZXUgEMpyCPUGnV4ZsFeHftWRz+Jz4N+GFk5EviPV1kutvVbWAbnY+3Ofqte415FFNayfFrxl8R9UYf2Z4R0z+yrRj0DhPPuWHv8yJ+Yrow7tLm7fn0JlseIftNaxq+t/HLwt8OfAd1cWU2iRxWlsbSVozDNIFJOV6BIwufbNfQGsfCa3V4Na8L65c+HvFsMKLLqtug2X7qACbqEYSQMepwCM9a8l/Y28L3fiTxV4h+MniCItPfXU0dhvH8TnMrj6AhB/wACr6mrpxVX2bjTj9nfzfUmKvqeSeB/E9jofjWbSfHXhnTvC3i/VAkY1O2QCz1kJnaY5ez8/wCrb5ue9ecal481LwX+2Dq1t401250/wtqNqqQxzc2rx+WBESCMKN28Fh3JBr6M8WeHNF8V6HPoviDT4b6xnHzRyDoezKeqsOxHIrw7xz4Y03SEtPC/xbt38R+C2lEWj+JpGK3elu3Cw3Lrzt6ASdD/ABCpoThJu63Vrf5f5A0zzn4A3Wl6T+1ZrnhvwZcJqvhHVkuFkVRvh8sJ5g68EKxKA9wfevpm3Hw8+Enh1oPtWl+GtMmuJLgJLMEDyOcttBOT24HQACs/wJ8OvAPwn0PU9Y8O6cUxavPcXc0xmleJFL7Q56LxnA6+9fOPwh8C3/7RXjHWfH3jzUrsaPBceTDbQPtJJG4RIf4EVSM4GST9a1nyYhubbUUlfu2JXWh7f4i1DwT8ULi21T4d+NdIj8caRmTTLmOXDuP4oJUOC8LdCMHHUV2nwv8AGsPjDSJxc2jaZrunS/ZtX0yQ/Pazjr9UbqrdCDXhfxz/AGdvDXhzwZd+Mfh7Jf6Pq2iJ9r2C6ZxIicsVJO5XAyQQcHGMVo+CNY17xX8O9F+Nfh+DzvFmlRvY6/aRDaNYtoj86kD/AJaBcOh9SRUSpU5U04PTbXo/8mO7ufSVFZfhTXtM8T+HbHX9GuBcWF7EJYXHXB6gjsQcgjsQa1K89pp2ZaCiiikMKKKKACiiigAooooAKKKKAEryj4jPL8QvHMPwxspGGi2Sx33imZD96MnMNnn1kI3N/sj3rtPiX4qt/BfgrUfENxGZ3gQLbW6/euJ3O2KMepZiBXzr4t8Y+KfhvZ6d8N/B8I1L4leJpP7R1u92CRkuJuQig8ZAGBnhVXPeuvDUpSd479P8/kRJnWftGeBfid/b+nePPhvrk+7RrYQxaPbgIY0H3vLX7sgOBlCM4AxnpVj4GftF6N4umj8O+MY4/D/iVW8rEmUguXHGFLfcfP8AA34HtXrnw9h8RW/gnSIPFskMuux2yrfSRPuV5B1OcDJPGffNef8Axz+BPhb4kRSX8WzR/EgTMd9EvE2OglQfeH+194evarhVpyXs6vTZr+tQae6O3+JPgbw78QPDUuheIrMTRNloZV4lt3xw6N2P6Hoa8E1CbTfhl4HvPhr4c8S3cOnaaTN4q8RE/PA0nS0tkyQLiQcAL90ZY81v+HpviJ8Pvh1p3w/vtcXWPHWsTSx6bk+ammWacNcO+NzKijcM55IUdK828RaD4W+KXwcl034b3WoNrXhK6muLqxu2xNqoY/vLor/FI2Mg9RynpW1Cm17spXjf5epLf3nhfj/xhN4muLe1tbVdL0HTwY9M0yJspboerMf45W6s55J9q5elYEHkEexpO9fQxioqyMjofAfgzxL451o6P4X0x7+8WMyuoZVVEHG5mYgAZIH41Sv7TWvCniZ7W6in03WNLuRuU8PDKhBB49wDmt34UfEbxF8NPEMuteHGtjLPAYJ4rmPfHImQRkAg5BAIINYni7xBqfirxNqHiLWZlm1C/mM07Ku1c9AAOwAAA9hSXPztO3L+IHt3xy13+3rHwD8dtFRVunC2WqxqOI7uA52n2Zd4+mK8L8Rw29vrt7HZ82hlL2//AFyb5k/8dIr034AzR+JtJ8TfCe9kAXxBbfatKZjxHqEALJj03qCp9cV514e8P6z4i8RRaDZW5a+yyyCQ7VgVM72cn7qoASSegFYUUqd4vp+XT/IGZlla3N7dR2lnby3FxKwWOKNSzMT0AA619EfB79nvWIZ9M8ZeK9Qj0+G0vYJLfToYxLNdTCQFYiSdq5IwfvY5zjBx6X8GPhLpnhf+zLWJGk1jVImuJrt12y29kuA0gHVGkJCqOqqSfvA165M0V58UtN0G3RUstC0o3zRIMKJZWMMPHsizY+orzsVmEpXjT2NIw7l3xoPtVno2lXrzRzajqEcLfZLqSEgBHd8MhDYCo3friuC+IXwT+HGvalpUOtWesSyXTPbQ3TaxPI8TBGkCgSMwwdrfiPeuw8W3Gfil4Gsc8Eahckf7sAQf+jDUPxyvm0fwH/wkK5B0fUbO9Y+iLOgf/wAcZ68ynKcXHldrmjsaXgHRdK8D+H9K8EWl/cTi2gkNq102ZJIw5J56HbuAwO2K6iuB+O9pqE3w3vNc0CYxazoWNV06Vefmj5ZT6q8ZdSO4NcNa/HzR7zw1pfjqxuVudMjEVv4l0tObjSzIcLcKOpUP8p7EEEcjBSozqLnWv+YXSPcNQuUs7C4u5ASkMTSEeuBnFfP/AMd7XUbT4X+H/hjpTZ8Q+NNSxdkdfnfzrhz/ALIYgfQV73ZXVhrGlQX1nPFd2N1GssMsbbkkU8gg9xXn3hPTf+En+MmueOrpd9noqHQtGyONw5upR9XPl5/2WooS5HzPp+fQJHa+C/D2n+E/CmmeHNLTZZ6fbrDH6tgcsfcnJPua2KKKxk23djQVW1Oxs9T0+40/ULWG6tLmMxzQyqGSRCMEEHtVmilewzxWOOb4a3TeBfENzNc/D/XVey0jUJm3NpkkgKi0mY9Yzn5HPT7pryX4H+PR8AfEmufDb4iWt1bWLXZuLW+jiLjoF34HLI6hTkZwcgivR/H/AIw1L4ifFeL4V+FNOtNV8PWmV8WXE65h2HIMasPuuvUEc7wOymrng2z0DXrmX4VfEW107xPJpyPJoOp3CrIb+yVtpw45E0RGxwD2Br04tRg1UW+r7+TMuuhwn7QX7Quh+JfC9x4H+HMd5q99rC/ZZLhbdlARjykakbmdunQAZNey/s3eCLv4f/CXTND1IBdRkZ7u8UHISSQ52Z77QFH1Bpo8P/B74O2T6+dN0Tw7gEC5cbpm/wBlN2WJ9lrwj4q/tUazqkF5Z/DXSprKzhH7/VrqHfIoJwCqcrHk9C2T7ChQdeCp0I2j1bHezuz2W0U/C74pCwAEXg/xhclrYdE0/UyMsg9EmAyP9oe9et18t/sx+HvEvxG+DniuHxnql1dafrN5v025uHZ54rlBzOjHoA4TGO6mvbPgx4ovPEXhNrbWwI/EWi3DabrEfT9/Hx5gH911w4/3q58RSs2r3a0f9fgNM7iiiiuMoKKKKBhRRRQAUUUUAFIaWqGvapaaJol9rF/II7Wxt5LiZj2VFLH+VUlcR51rg/4Tf45WGh483RfBsa6lfDqsl/KCLdD67E3P9SK8Z8U6tbfDv9t+TxF4rBj0rUoB5F24ysSPCsYfPorKVPoDmvdv2fdLu7fwEPEGrRldX8TXMms3u7qplOY0/wCAxhB+daPxX+Gnhf4l6GumeIrV98JLWt3CQs1ux6lT6HuDkGuyFaNOo4y+G1v+D95LTaOnOq6WNKOqnUrMaeI/MN156+UExnduzjGK+Wvgv4rtdT/aD+JPxJW/nXwjYWExaeV2Kbd6bdoPTPlswHuPWn/8Mg3QuPso+I1z/Y+7Jh+yHdjP93fsz71o/EPSfCPw60W1+H2kwsdC0mEeIvE0kjZkvSjbba3c9zLKF+XoFX0ralCjFOMJczflsv8AMlt7syLb40WPgr4lQ+IfFumyXOq+JIllvwpzJounnm1t0X+9t/eSDqdw78Vc+OPgu40jULT4+/Bu8jk4FzfR2fzRyofvShR1U9JF/Hrmvk/xFq994g16+1zU5TLe307TzN/tMc4HoB0A7ACvRvgF8ZtZ+GOpm0mV9S8NXTf6Zp7HO3PBkjzwG9R0bv616UsG4JTp79V0a7EKV9xPi1p2i+LdJ/4Wj4OtUtYLiQJ4g0uPk6ddt/y0A/54yHJB7HjvXlVfQ3xS8NWnhGaP4sfC54dV8C62ph1Gx5MUQf78EqdVRj0zyjYx2rw/xJY2VvdC70mSSTS7rLWxkOZIvWJ/9peme4wR1row8k42W35eT9BMyqSlFJXQIvaBq15oOu2Gt6dIY7yxuEuIWHZlII/wr7v8KeBfDreLv7TsNMltrrxcia1rMMyANbWwCEWoHYSTnLDuFYdBXyP+zt4TXxb8UdNguIRLY2TrdXKsMq2HVY0P+87KPpmvvvwYRe+JfFGsMMj7cunQn/pnboA2P+2jy14+aVbSUVvb+v8AM0giLwORqXiTxTrzfMDfDTLY+kVsuGx9ZXl/IVnfD5/tnxN+ImoHnyr2z09D6CK2DEf99Sk1ofCJWh8A2Mt0phmvLi5uWWQbWLSXEj9D3wRXK+EvFPhHwv4p8aW154nsry+v9ce8+y2EUtzNAvlRx7JFRCQwMZ4ryrN8yX9all7xjc+X+0H8P7ftLpuq4+oSM/0q5+0Vbi6+BfjOE99JlI+oGf6VgfGPxP8AD7wv4n8F+OvFerarZz2yXI02K3tWbzlkRQ/mJt3LgEenNcf8Qf2kfhDr3hLUvDxu/EEsWqWkltJJbadhogwxn94Rn8M1rTpVJOEoxen+YNrU9F+GPiu11/4TeCZL5TKNfshYSNngSLC4YH1z5bD618SfCUppPxQvfB+osFsdZFzoF4D0BclI2/4DKqHPbFXPhN8V9e0DVPCWgahqqr4V0rWY7wxtCMxAs287gN2MO5I965X4n3dnN8UPEWoaJeLNZyarNcWlxCSAys5ZWU9R1r18PhZU5zi9n/mZOV7HT/Bb4oeJfhf4u+zSX9w2leY9te2UsjGKM52+aq9AysM8dQCK/QbwlY2Gn+GtPtdLkWazWBWjmU587cNxkz3LEls+9flfcTTXFxJcXEryzSsXkdzlnYnJJPck19z/ALEfjaTxH8MZPDt9MZL7w/KIELHJa2YZj/Ihl+gFYZrh/cVSPzKpvoe+0UUV4JsFebfGPxPrSvbeA/A+1/FmtRnEx5TTbXo91IR0x0Ud26dK7fxDqMmnWBe2tjd3sp8u1tgcebIegJ7KOpPYAmvFPiZ4qb4Waa+maIv/AAkPxR8WSAlo49zhjwrBeqxJ92NPbJ/iNdFCHNJaXf8AX4Et6HC/FrxVpPwa8Hx/CT4atJdeKNQA/tXUIxuuN7jBJI5Mz54H8IPqa2vhb8FfG+i/CIXV1qP2fxXZ3Y1jQbU8/YpQvzwu3cTL8rr0Bx3zXW/s9fA6LwdKfGHjKRdX8Z3hMsksjeYtozcttJ+9IcnL/gOOvuFdNbEqC5Kevd93/kSo31Z89Xfwr8J/HfWNI+Jl/qmo21pLZrBfaQjYZLmMlXjLH/V4IIIAycZ4zXl/7Rk3h+48ZaN8FfBUemaDodhMsurXCkRxLLjJaVz97y0ySST8zY6ivfLeOXwL8aLrS7d1t9G8cRvcWbFcpbarGnzjH/TRMNjuVNeB+Df2XfG3ibxLfal481NNLtWvJGllRhLc3h3nLqOihuoLc89K3w9SKfNOXupaL+uwpLsjq/EH7Q2j+HdL0/wB8FdAl1ye1hW1trh4GMRwMZSNfmkJPJJwMnvXoMN5qPhv4h+FfG2qabJpEPjO0h0rXrR8YttQC5t3OOOfnjz/ALtdz8N/hp4M+H1j9m8M6NDbysuJbuQb7iX/AHpDz+AwPapfi34ZPi74d6vocLbLuSHzrKTvHcxnfEw9MOorklWpOSjFadW93/W5ST6nVClrl/hX4mHjD4faN4hZdk9zbD7VGesc6/LKp9w6tXT1ySi4tplIWiiipGFFFFABRRRQAhrzL9oaSTUPDej+CbdiJvFOr2+nuB1FuD5k5/74Qj/gVemmvMdQX+2/2lNMt/vQeGfD8t2R2E91J5a/iI0b/vqtqOkr9tRM9MhjjhiSGJAkaKFRR0AHAFPpB0payYIjuZ4bW2lubiQRwwoZJHPRVAyT+Qr4E+PfiyfUtGWSRit54uvm1y5UnmOyQmGxiPttV5MerA+lfXX7Q9/cQ/DS40Wwcpf+IbqDRbUg4INw4ViPom818FfGHWINc+JGr3Flj+z7aQWNiB0FvABFHj2wgP417GVUby5n/X9foZ1H0OTAJIA5J6Ve1zRtW0K+FjrWm3enXRjWQQ3MRRijDIbB7GqKsVYMrEMDkEdjWx4v8U+IPF+qrqviXVZ9TvVhWFZZcZCL0HAA9frmvdbd1bYxN74UfEbU/AeoXEXkR6noGor5Wq6Tccw3UZ4PH8L4PDVqfFbwLZ6XpMHjPwPdy6n4H1ST91IeZLCbvbzjsw5AbuP180rtvhR8QLrwTqNzBc2i6t4d1JPJ1fSZj+7uYj3H91x2asZwalzw36rv/wAEa7M4jvQK9G+LPw/tNEtLXxf4Qu31bwVqrf6JddXtJO9vOP4XXpk9a4zwvoOreJ9ftNB0OykvNQu5BHDEnc9yT2AHJJ6CrhUjKPMtgPpz9jLRrTR/A2pePdWmtrOwXVB9oubhwipDBCxHJ9ZZF/FBXpuj+IPHuo/B7UfEXw98PwE6nLJNosFzKHupTPcEvcyHKxooDMVTngAk9q5bwppum+FPCifCfSdGj+IviJEifVLXcF0uwlWV5Q00hGBhmHy8s2wcCum8ZaPLpvwzm8VfEjxfqc+m2SCR9L8KSC0shGWCrGm3DuMkZYsPYCvArNTquT6vT09DVbGn4V07wd4M8P6Vf/EDX9OfxikAkub3VdRFxPHcEc+WGY4AJwNgHArx74X+OtB+GNrrdvafEnw5rV7quoPeXN4mi311K5PQEoVB7nk9WNep/svzfDrxPoOo+JPCXgO30Ew3jWRlnYTXMwCq25nOTzu6ZPTrXJwfEXx5/wANSDwHZWFvB4Uh1P7PJ9n0oAGPyt3zS4457jFKKblOD9Xfy+8Oxwf7RN9Y+LrjRbnx1qniHT2hhkaxa28IvEJY2Klj89wSRkD0614X4ksfBdrZltD17Wry7DD91eaUtuu3udwlbn8K+/8A9o+98VWPwm1C78D/AGxtcSeBYfsUPmyhTIA+Fwf4c9q5D9l9/Feu+ENbl+LVhLLcx36pbHWbBIz5ZjHTcoyN2a6KGKdOjz20XS//AABON2fBoorY8a6fcaT4v1jT7m2a2khvZR5bLt2qXJXj0KkEexrIr207q6MhO9e4fsU+Im0X4222nNJtt9ZtZLRx2Lgb0P1ypH/Aq8Qra8Ca/L4V8aaP4khiMz6beR3Hlhtu8KeVz2yMj8azrQ9pSlDuhp2Z+ptFcz8NPHGg/EDwrB4h8P3BeCT5ZYn4kt5AOY3HYj9RyK6KdnSFmjjMrgfKmcZP17V8fKLi7NanScn8SvFC+GrWAabpx1bxLf7rfSNPQ/NM/dmP8ES8F26AADrisf4T/DNfDV/d+LfE12mt+NdU+a91Fl+WEH/ljAD91B09Tj04rrNC8PxWWpXOtXrLd6xdqEluSOI4wciGMfwxj06k8nmtytPacseWPzFYKKKKxKOE+Oug3eufDu7m0oY1nSHTVdMYdRcQHeB/wJQy/wDAq6TwZr1p4o8JaV4isf8Aj31G1juFH93cMlfqDkfhWseeoyPSvMPgNnRZvF3gF+B4f1qRrRT2tLkefFj2G5x+FbL3qbXYnqeoUhpaQ9KyQzy/4Tf8U/8AETx74IPyQJeprenp2EN0v7wD2Eqt/wB9V6gK8x8aL/Y3x98D64p2xaxZ3miXB9WAE8OfxVx+NemitaurUu6/4AkOooorEoKKKKACiiimA2vMvhN/xMPib8TtePI/taDSoj/s28C7sf8AApD+VenLywHvXmP7OH7/AMFavqzcvqfiTU7on1zcMo/Ra1h8En6L+vuF1PTqWkpayA8c+OR1LVPiB4Y0TR7d7u907TdT1uK3UgF5lh8mDrxnfIcV8B6lY3+m6hPY6paz2t7C5WaGdCjq3fIPNfc3xBsfF/iD4seNV8DX0dlr2l+G9Pt7OZ5Nu1pLhppFBwQCyxqOeOea8e8X+MtH8UXA8KftAeELnw74jhXy4PEVjb7ZF9DInR091JHoBXu4Go6cUkr6fPvt8zKa1PnE9aWu0+IPw51fwpBHqtvc2uveHLhsWus6c3mW7+ivjmN/9lv1ri8V60ZKavFmYnNFdL8MtE0PxF420/R/Emvx6Bpc5bzr5wMR4UkDJ4GSAMngZrN8U2NhpviTUdP0vUl1Sxtrl4re8VdonQHAcD3pprm5eoHT/Cf4gTeDbu60/UrNdX8Laqoh1fSpfuzJ/fT+7IvUN7V798LvAdh4ehubz4b65Hfz+MXMGkaptzNpOnIu+6Zx2mUlYx6sVr5b8LaDqnifxDY6BotsbnUL6URQx5wCT3J7ADJJ9BX3x8Ffh/ovwS8AzTeI9eszcO7T3d7OyxwwFlUNHGW52/IvuxHSvNzCUaa916vp3LhqZdh4Dm8X/s7R+GPDdlc+BTfXW6Q3W83LwrKcyTEYZ3kUBjk4+bHSu9tvBPhvT/hPYeBfEc0N9o1pZxWsz3TiFZhGQQWwRjkA4zXk3jz9rHwnp1w1h4O0e88SXedqynMMBPtwXb8APrXltzd/H74hanLquk+AF0/7Q5dbiax5XP8Ackui20f7gArgWHrSV5vlV76/1cvmR7prCeE7C607SfAHjKPwtpEMc7XsPhu1F1JPKxjCZVUfnCv83XoO9VftHhezkEmqar8Udd5yyXsz28MnsyHygVPcMCMV5IPgJ+0Fr8Y/tvxdFbRnrFPrErKP+ARgqPwqSP8AY78YXHzXvjXSAx64hmk/U4q/Z0V8VUV32Oo8Ta78LbPU9U13UPCfiJLZlRltrDVYLSKJUQKSIobobmJGSdue1YmmfG34CWsuW8Aa/MuMEXji6Q/8AklYE/hUI/Yy1kDP/Cc6aG/7B7//ABVV7n9jnxSoP2fxnosrdg9tKmfyzW0fqlrSqP8AEXvdjiPE0fwJ8VeKdQ1mPxV4i8OR3sxkWzTQkaKAYHyrsfpWN8QtA+Fej+BopPCHjOTxJrUuorv8y1kt2gt/LbI2H5T823nrWN8Vfhr4q+Guspp3iSzVUmBNtdwEtBOB12tgcjuDgiuNr06dNNKUZtr5f5GbfdBRRRWwj3n9h/xNfaT8YV0CORjY61bSpNFnjzI0Lo/1GGH0Nfd1fmL8IvG1x8PfH2n+Krexivmtd6vBIxXcjqVbBHQ4PBr9FPhn430P4g+E7fxHoErtbykpJFIMSQyD7yMPUZ+hBBrwM2otVFUS0f5m1N6WOmoooryDUKKK5L4ifEDw94It4hqUk11qVzxZ6XZR+dd3TeiRjnH+0cAetVGLk7IVzqp5oreF555UiijUs7uwVVA6kk9BXj3hfxJoep/tCJq/h3UYr/TfEWhS2rTRZ2Pc2M3OD3wkp57iuX8WeG/HHxHs31r4ta/B8PvA0X7z+xoLkCaRe3nyH5c+3PsuazvCOu/DuTxR4BHwytJbbSNG8SzaVLK6kfaGurRiZAWO45aJRk4zjpXZCgoxet35bL5ktn07SGloriKPL/2jf9D8J6J4iXh9D8R6feFvRDKIn/8AHZCfwr049TXAftF2n234HeLov4k055l9ihDg/wDjtdloF19v0HTr7r9ptIpv++kDf1rWX8Ner/QXUv0UlLWRQUUUUgCiiimAxm2ozegJrzf9mVQvwV0Ru8kl1Ifq1zKa9HkGYnHqp/lXnX7M7Z+Cegj+6blT9Rcy1rH+G/VfqLqekUtJS1kB8qfGfx54h8A+LPHviTw5cRRXh13SbEiWISI8YsXcqQexPpg1SsP2hPhz8RtIXw/8X/CKW4bgXluplijb+8p/1kR+maxf2rIyJfH8fdPE+lTfg2nuP5180ivosNhadWkpPfTVeiMZSaZ9Mal8I9f0G1ufFPwJ8WxeKNBuFP2rTVlSZ2TukkR+SYY7EBvavCvEH9lXtzLs01/D2qIxW4sWDC33d9m75oj/ALDZHoR0rP8ADuva14c1FNR0HVr3TLtOkttKUb8cdR7GvTk+LGh+Mo0svi74Wh1Z9oVdd0xVt9Qi92x8so9jiumMKlJ3fvefX/gk6M8gNJXq+q/ByTVdPl1r4X6/beNNNQb5LaIeVqFuPR4DyfqvX0ryy5gntriS2uYZIJo22yRyKVZT6EHkGumFWNT4WS1Y9h+A6af4A0uT4zeIncpaSyWehafGwD390UIck9o0B5Pr9MH03wr8LviB8dr6Lxl8VNYutK0GQ+ZYaZD8jGM8jYh4jXH8TZY9fevO/gWmj+KtY0u98ZTR2/hDwBpTXNykvMcsrTMygjuWZhx32Ad6674ofEfxh8Wfh34p8Q+GdYbQfDOgTxwzaZFG4uLuJ+FkeVeAOuU4AA5JrzK/O6r5dH37dkvM0VrHqVx4s+AvwVtZbXQ7C2udQtsLMNNt/tdwG/6azHhT7Fh9K8y8Wftha3cSNH4Y8K2djDnHn30hmkx6hV2qD9Sa4j9lLw3rHiq98X6Npnii+0CNtH3SmCNJI5vmwFkRwQRgnkYIz1rxOQbdy9cZFVSwVFzkp+813E5O2h7x8XvjJ8UbLWYLfT/Hmrf2fd2kd1C40gac2HGcAEEsB/fUkH1rz7R/FXxC8YeJ9M0OXxxrrz6leRWkbTahMUVpHCgkA9AT2r1n9sWFYfBXwpQKNy6JtzjnAjh4ryL4Gx+Z8ZvBq/8AUatW/KRT/StaCh7DnUV1/AT+Kw34jaf4w8E+Mr/wzrmt3kl7ZsA8kV7IyOGAKsCTnBBHWrvwi8OeJ/iP40i8L6d4kubK5lt5ZllnuJSnyLnBwc88V0n7Y4x+0HrvvFbf+ilrU/Yaj3/HmBv7ml3Tf+gD+tW6j+q+162uK3vWPHdcuNXS6n0rVL+6uGtJ3jaOS4aRVdSVJGT7Hmn2nh7WLvw1feJLaxeXSrCeO3up1IIidwdmR1wcdemak8djb4418f8AUTuf/RrV6r8IlEn7MfxcRudpsXH/AH8FbVKjhTUku34gldniNFLmut8SaPp9t8MvB+t20Gy8v5b+K7kDH955UqbDjoCAxHFaysmvMRyNfT37DnxKt9J1ab4c6jEqR6pM1xY3A6+dt+aNvqq8e4x3r5k8qXyPP8p/K3bPM2nbuxnGemcdq9U/ZV8F6x4r+LukX1grx2Wi3Md7e3OOI1U5VPdmIwB6ZPaubGQhKhJT2Ki9T9EKQ0p9a57XvEws3az0jTLvXNT7W1rgKh/6aSt8kY+pz6A18mo3eh0XHa3Jrd8j22kyxaVbgHzdRnQM6jv5cZ4z/tPwPRq8I1/4qeBvA+s3OlfDXR7rx344ujtuL4Frl2b/AG5hlmA/uR4Ue1d7q/w58U+P3B+I3id7XSSc/wDCP6E7RwMPSac/PL9AFFd34O8HeF/B9gLLwzoVjpUOMN5EYDP/ALzfeb8Sa6Yyp01rr5dPmyXqfMi/Bb4yfF3U49X+KfiIaLYg7orFcO0QPZIVOxD7sS3rXbeI/hh4Z+FnhzwlF4bW6Lv4z0uS6uLmXe8rb2TOOAOGPAAr6DrzL9oM7tL8H24+9N4w0tR+EpJ/lWkcTUqSUdl2QuVI9NPWik7mlrhLOW+LMSz/AAs8WQsMhtGux/5BapPhfIZvhp4XkPJbSLX/ANFLSfFRxH8MPFUjcBdGuyf+/LUnwqUp8MPCynqNHtf/AEUta/8ALv5h1OmFLSClrIYUUUUgCiiimAiffH1rzH9mn9z8N7jTT97Ttc1K1YehW5c4/WvTa8y+DH+g+MfiXoDcG38Rm+jH/TO6hSQH/voPWsfgl8hdT06lpKWsmM+SP2sLFv7S+IcO0/vLHRdUX/gEssDn/wAeT86+TxX3R+05oxuvE0Kquf7e8Lalpg95odl1EPrlD+tfCoOQDX02Wy5qVv67foc89GOor0T4Ka98N9DfXD8Q/Dc+tC4s/LsPLGfKk5z3G0njDdsV522MnAwOwznFdyk3Jq2xJa0nUtQ0nUItQ0q+uLG8iOY57eQo6n2I5r1O2+LOj+K7aPTvi94Yi1/auyPW7Dbb6lCPUkYWUD0b9a8hxxSipnTjPV79wPpX4QfDy2n8Y6TceBfFen+KvBlzqcE2r2E8IS7hRVcKJ4WBDIN+MjjODjpWh4PsbfTPgP8AHhrRFSBdWntogqhQEQgAADgD5ugqj/wT7tg3j7xLekD9zpaJn03Sg/8AslaXh6Q/8MhfFHUTnN9rt02fXMsS15VZy9q4t31j+Za2KP7BEQGoeOLsj/V6ZGmfqXP/ALLXzHNzvP1r6p/YSiKeGfiJd+lvCn/kOY18qj5gOOtdtB/v6vy/Il7I+nP23Y/K8P8Awzh7ppbr+SQ15F+ztH5vxz8Gp/1FIz+WT/SvZv29V8u2+H8f92ymH5CKvJP2YI/N+P3g9fS+LflG5qMO/wDYn6P9Rv4jb/bNXH7QWs+9tan/AMhCtv8AYPTd8bpW/u6RP+rx1kftpjH7QWre9naH/wAhCug/YGj3fGDUX/uaPJ+skdKb/wBg/wC3QXxnivxCG3x/4iHpqt1/6NavVvginm/s5/GGP0trV/yYn+leW/EtdvxG8Sr6atdf+jWr1n9n5d/wB+Mq+mmxN+SyH+lbYh/uF/27+aEtzwWu/wDEq7vgP4Lk/uavqcf5+S1cBVl768bTY9Na4kNnHM0yQk/KsjABmA9SFAP0FdM43a8mSjqLEb/gtq//AEx8Q2ZH/AoJx/7LX0Z/wT0uM6T4xtO63FtL+auP/Za+atJ1Cyj+GPiHSZZ1W8n1OwuIIj1dUW4VyPp5i/nXv3/BPa426/4vtM/ftLaQD/ddx/7NXBj4/wCz1PX/ACLh8SPsAjIwelNijjiQJFGqIOiqMCn0V8ybhRRRQAV5j8Zs3XjP4Y6SvJm8Sm6Yf7MFvI5P5lfzr06vMdZ/4m37SXh6zHzJoGgXd8/+zJcSJEv44Q/rWtHdvyYmemiiig1kM4X9oC7Fl8EvGM5OP+JTNGPq42/1rpvCdqbHwro9iRg29hBER6FY1H9K4X9pYm4+G8Ohqfn1vWbDTlHqHnVn/wDHEavTeBwOg6Vq9Ka9X+guotLSUtZFBRRRSAKKKKAGnrXmVuRov7S11Eflh8S+HEmT0aa1lKt+OyRTXpxry/47Z0W88HePE4XQtajiu29LS6HkyE+wLIfwrajrLl7ks9QHSlpBS1kxnmP7RtubfwZYeK44/Mfwzqtvqbr/AHoA3lzr9DHI2favhD4qeD9R8H+MdSsbixuorD7S7WFzJEyx3EBYmN1bGGBUjpX6Ya7plrrWiX2j3yh7W+t5LeYEZyrqVP6GvmG58XfFLS/Bljo2n+E7DxnZaAZtE13TrmyM7pJA37uUYO4rJCyEHB6GvVy/ESgrL87Gc0fIQpTXr+van8GPENw8eseEPEXw91bnedPxcW4bvmCTawHsuK5PUfAiSEy+FPFGi+JYD91Ipvs10PYwTbWJ/wB0tXuRrp/Erf132MrHGZpBU97Z3VlcNb3lrNbTL96OWMow/A1DWqQH1R+wNH5Nn481LH+rtYUz9BI1JpP7n9gfWbhv+Xy/lk577rpR/Sp/2N/9A+CXxK1fnhHwR/sWzn/2auz8OfDPxFr37HWleA1ji0zV7pY5pFvCQI1+0+Z820E52YOPevDrzjGvJyf2o/gjRLQ5P9iKMR/Cb4hXfqxTP+7bMf8A2avk2zXzLmCP+86r+ZFfot8GvhHZfD34d3nhddWvJ7jUnMt9dwt5REhUL+64yowB1yetUtd+GPgHwD4M13xN4b8LadHrOn2E91b3l0n2iRZVQkN+8yM5op4+Eas2lfmegODsjxz9v1JJLrwVDFBO5itpwxWJiuTswM4xn5Tx1rzH9muzt9A+IVl468UalaaDomiuWkkviySXDsjBUiTG5zzkkDAH1r1D4afHT4ieNrG6W+ntraSx2bZ7DwpPqLMWzywRtsfT05/Cui07xFolz4nXXPihHrXi1rW2MGnxSeAbiFLUswZmAKkEnAHPTFWp1KVJ0ZL7v+GFZN3OI+M3/CjfiR49uPFcvxebTXngihMCaVJIBsXGckDrWl8BtU+B/wAKvFN5rkHxZOqtc2n2bypNLkjCjeGzkA+lekzfFT4Hw/67wfdx4/v+EJB/OOsnXfi58ArvRr6xXRmtJbi3khWb/hF2BjLKQGHyds5rPnnKHs+WXL8v8itL3PkH4h3lnqPj3X9Q06f7RZ3OpTzQS7SN6M5IODyODXsP7NjQt8F/jBaySxpJPpAWJGYAu3lTYCg9T7CuFPhb4VqPm+KOpD6+GZ//AIquw+EXwh+HPxB8V/2HpvxI1G9aKBrqaFNGa3YopAOHkJAOWHY16NepTdLld0lbo+hmk7nhfakrufjv4Y0vwZ8VtZ8M6KJhYWLRpF5z73OY1JJPuSa4Yda6ozU4qS6itYUV9HfsBXPl/FDW7Yn/AF2jkj3Kyof6184DrXuv7DVz5Px0SEnAn0q5X8RsP9DXPjVfDz9Bx+JH3nRRUdxPDbxNNcTRwxr955GCqPxNfJnSSUlcbqnxBs1ZoPDmiaz4ouugGnW2IM+877Y8fQmuS1mD45eJYnL6n4b+HemH7zI/228C+7nEan6fnWkaTe7sJs9S1XV9L0lYm1PUbWz851jiE0qoZHJwFUE8kk4wK89+D3/E88c+P/G5+aG61NNIsm9YLNdjEexkaQ15Le+E/h14ZXVvG3/Cfal8QfGWhxrJbGW9EsaXcjeXAMLkZLkYXcfuk44r6D+Ffhn/AIQ/4e6L4eZt89rbL9pf+/O3zSt+Ls1bThGnB8r3+Xn/AJEp3Z09IelLSHpXKUeY/EojV/jB8OvDY+Zbae61y4X0WCPZGT/wOQV6bXmPgP8A4qD43+NvE5+a20iKDw/Zt23KPNuCP+Bso/A16eK1qaWj2X56iQtFFFYlBRRRQAUUUUAJWJ488PW/ivwZrHhu64j1G0kg3f3WI+VvwbB/CtykNVFtO6EcT8D/ABFceI/hrpdxqHy6pZq2n6kh6pcwHy3z9du76NXb15XpR/4Qv473+lt8mj+NojfWhP3Y9QhUCZB7um1/cqa9TFaVormutnqJC1418Qzq3gb4oL4i0LyEh8W2o09/PBMKapEpNsz4IwJVzET64r2Wuf8AiH4Xs/Gfg7UPDt6xjW6j/dTL96CVTujlX3VgD+FKlNRlrsxtHy/L+0l4R8Ql9J+Knwqtp5InMUzxBJjGwOGG2QBlIOejVTn8I/sweOxu8O+L7nwhfSdILossYP8Auy8fk9YvjD4PeLPiJqt9rOg29iPEtlJ9k8TabJMIWN6gx9ojzwUmXEg5HJavKPGXw38c+D7aS58TeGr3TbZJFj86UAxszZwFYEhuh6V79KlRf8OfK+1/0Zg2+qPWPE/7Mnj4WAuPC3iHSvF2nAZiEN1sbHsGJX8mrg9E+BnxW1bWH0uLwZqFtLGQJJbsCGFPfeTg/hmuJ0LXtb0G5FxomsX+mTdd1rcNGT9cHmvU/Cv7S/xY0MolxrFvrUC/8s9Qt1Yn/ga4b8ya3ccVBWi0/wABLlZ9Yfs0/DPUfhn4AutD1u6s7y7vL1rqXyAWjUFEUJlhz909u9ep18reGP2xNPdAnibwdcwPjmXT7gSKT/uvgj8zWhpX7Qup+PtQfT/D2q+E/A1vu2i512dprlh6pGAsefqxrxauExEpOc0aqUbaH0xI6RxtJIyoijJZjgD6mvHfjZ8WfAMfgfxH4es9ei1XVLnTp4Vt9NRrooShGXZAVUDuSeKtad8ItI8Sxx6h418aaz48B+YRveCKxz7QwkKR9Sa3PiB4f0Hw58GfFlnoOj2Gl240a5Hl2sCxj/Vnrgc/jWMFTjNXd/w/r7inex8dfszfGTTPhKmuLqOi3upf2kYdn2eVU2bA2c7uud1e0Q/th+HZpVhh8Ea7LIxwqJPGzH6AV5H8CfgDdeLtNi8WeNL8eHvCuA0byOsct2vqpbhE/wBo9ew719DaB42/Zx+GEAstC1fQreZPlZ7ON7udz/tSKrEn8a9LFfV5VHaLlLyM481h+lfHfxFqsYksPgn46mjPRjGqA/8AfQFP1X41eIrGEyX/AMC/GwjAyT5SSD/x3NT+Iv2lfhzoNwlvqkPiW3kkTzIxLpLxl0zgMA5BxkHnHauC8XftSaPcyNL4Q8QiwQIMQ6l4feUFu5MiTcD/AICa5YUZSelLT5lX8xuoftV+DYZ2t9Q+GOpRzKcNHcLCrD6hhmtv4c/tI/DDVNXuvtWgReExDbGQXcyRkyncB5SiNdxJznHtXimv/tG3vii3ax8aeAPCXiK25XeY5IpMeqPklfwrI+CGleFfFXx+8LxaLZXemWS3f2uayvLlZlXygXCpJhS2SAMEZ9zXY8HTVNucWvncjmdzC/aJ1yy8SfGTX9a05LpbS5kjaL7TA0MhAjUZKMAQDjIyOlefd69T/az/AOTgvFH/AF1i/wDRSV5dErzSrDEjSSMcKiDcxPsB1r06FvZR9EQ9xveu5+BXje2+HfxM07xTe2c95a26SxzRQsA5V0K5GeOCQfwqbwp8GPih4nCNpfg3UVhfpNdKLeP65kIz+Femad+yzf6dbLe+P/HmgeG7bqyq4kb6bnKr+WayrYihyuE5bjSfQ+jfCnx9+FPiCwe6TxVbaa8abpINRBgkUfjw3/ASa4/xp+018L7W58jSNPvvFt8hxGsFriPPszj9Qprh/DPw4+AdjIq6ZYeK/iTeKellbyvbk/76hI8f8CNeseGdL8YWcQh8FfCvwn4JtsYFxqU6yTgf9c4Aefq9eJKlh4Suk/m0v+CapyPPJPiT+0f47Hl+C/h6nhuzfhLm7j+YD13TbR+SVia78EfHOrr/AGl8ZPjLZ6dbnlopbsyAeyhmRB9AD9K9Y8YwnRRE3xS+Nl7p8dwjOltpsSabE4UgMFYBpG6jjdmuT0vxT8C7TS9Y1zwl4Zk8R3unBIor6+t5Lhrq8kO2GBJJyXZ2bngcAE1pCo0r0429F+rFbuN+Gvw18N6X8RbDwb4ZuLnUNF0F49e1q8uNpNzeOmLSHgAAIpaTHuK+lK4z4P8AhO58KeE9urSi517U5m1DWLgf8tLmTlgP9lRhR7LXZ1wYio5y3uXFWCsTx34htfCng7VvEd5/qtOtJJ9v99gPlUe5bA/GtuvK/isT4u8f+GvhtD89msi65ruOgtoW/cxN/wBdJcceiGppRvLXYGzb+B3h+68O/DTTINS51W9D6jqJPU3M7GR/y3BfwruBQOtLUzk5NtjCiiioGFFFFABRRRQAUlLRTEcT8ZfC134o8GuukOIde0uZNR0eb+5cxcqv0YZQ+zVp/DjxVaeNPBun+IrVTEbhNtxA33redTtkiYdirAiuiNeS3bf8Kx+KxvT+78I+MrhVnPRLDVMYVz2VJhwf9oe9bQ9+PL1W36iPW6KQUtYjPH/jv4VmtZpPH2j21zOVtTZ+ILO0YpNd2OciWMjkTwn51PXAIr5T+L3ijxnB4el8FeJPEV14l0a4lt9R0HUpArLPAN4Dh/vE4bBUk7WBFfoWeRg8ivmL49/C/TdJtLmK4jaLwTf3BniuI0LN4cvXPMgA5+ySHG9R908ivSwGIipKM0RNHzn8L/HXh/wzYXWk+JvAGkeKtPuphKzTkx3MXy4xHIAcDvj1r0fS9E/Zn8czxR2esa94Gv5XVRb3b+ZCST90M24fmwrxDxb4d1Xwtrs+jazbiK5iwysrbo5kPKyRsOGRhyCKzI3aORZEYq6sGVh1BHQ17kqMZ+9CTTfZmKZsjw/NfeOW8M6W0Zll1FrO2M8gVSd5VdzdB25rf8VfB34m+Ggzar4N1TyV6z20f2iLHrujyPzxXETzSTzvPNIzyyMXdyeWYnJP5123gj4ufEbwaUXQvFV8lunS1uH8+HHpsfIH4Yq5+1VuS3zCyMDQr7xZoOqwQ6Ld6zpd/MV8mO2kkikkLHCgKMZyenHNfTfgq5/aYk0O4XxZbaYfDZhIvm8U7IgIMfNuKESAY65r55+LHjW68ceMo/FUzJBqElnbi4NuhjVJkGCUGSR0BzmvvTwvv8b/ALPelrq93Ej6zoUSXM0zfK29AGLEnvz+defj6nLGLlFa/gXBeZ478SLL4M6jBAus/FnTb/URcRvPPcTNeJDErA+Rb28REcSkDbnBOOOa9Q8I+Ifh3qMTSeAvh9JqlvAQHnsdFitlQnpgzbC31XNTabD8BfA2EtZPAukyp/E00BlH/AmJark/xu+Etrhf+E50kgdBCXcD/vlTXmTk5xtFN/15Fo8em+M/w5s/ihr+qeItH8V3WsODpdzpclrDc20SQyEJtXru6k8nlj14re8N+MPhdf8AiWDXtB+D/iuC/SOSLzLXw3hJFcAEOq8EceldFo3xj+BuhRSx23ie0LS3E1xJKbKUuzySM7Et5fqxx7YrSX9or4O7gP8AhNIB9bab/wCIq5KX2acvx/yD5nxb8W9Q8Cax4l1zUtM0bxBoGqy3LZ050gNrDICA68YZejHGODxXAWs89rcxXNrNJBPE4eOSNirIwOQQRyCK9I+Mfh/wj/auq+JvDPxG0fXVvLx7g2It5oblfMckgZXawGeuRwOleadK+goW5Fb8TF7nu3gDxL8H9fjn8S/FyLWNe8Y3FwsZgQFIZlVVVG+VlXJx8xYjnt3r6I8NQeILPTBeeCfhl4O8FaYY941DVLqOSTy/722AHjHrJivgHqK+pP2UPE154u+Gniz4Q3M5eZtPkfTCz4KxP8kiAnoFLBh6bjXn43D8sedPTz2S8i4vWx6b4s1jStP3f8LG+PywnHz2GheXafh8nmTEfj+VdD8JvC/wj8SaPH4p8N+H11KN5njS+1eOS4nkZDgtmcscehqTwL8Avhd4SaOa18ORaleLg/adSP2h8+oB+UH6LXp8MccUaxwxrGijCqi4A+gFeRUqxtaDf4L8EaJPqfOdp4y/aJ8WXNzYeEPCeiaHpMNzNBFqt3HtSREkZQ6Kx54HZSK7j4cfDnx5p3ia28TeOfidqGvXMKuF063j8mzBZSORxuxnjgV2Wq+KPBPhCxEOpa/oukQR52xS3SIRkknC5z1J7VwV5+0Z8N21aDRvD82qeJtTuZBFBbaXZljIx7Bn2j8c4HWr5qk1anCy9P1DRbs6b4kfDvwx4113S9U8X2dveaZpFtOwimlZFDsUO9sEAqFU5ya4/wCFuhaZ4w8VQ+MdP0e10zwZokjx+GLKGARJdTfdkv2UDnptQnnGTU2q6hffGTVW8L6Z5ln4NsXC+Ib2KXP26YcmxhccMoP+sccdhXr9nbW9naQ2dpBHBbwII4oo1wqKBgADsAKzlOVOPK3r+X/BY7XZNRRRXKMoeIdWsNB0O+1rVJ1t7GxgeeeRv4UUZNcL8DNJv5dO1Lx7r0DRa14rmF2YnHzWtoBi3g9sJ8x92NZ3jd2+JHxEg8AWuX8O6HJHfeJJVPyzyg7oLPPfnDuPQAV6wqgAAAADoB2rd+5C3V/kLqKKWiisRhRRRSGFFFFABRRRQAUUUUAFZHjDw9pfirw1f+H9Zg86xvYjHIBwy9wynswIBB7ECteiqTadxHmvwk8R6pa3918OfGFwX8R6PGGtrpuBqllnEdwvqw4Vx2Iz3r0quL+Kngt/FOn2l9pF2NM8T6RIbjR9QA/1cmOY3/vROPlZfx7U/wCF/jePxdp9za39odK8SaW/kavpkh+a3l/vL/ejbqrDgitZpSXPH5iXY7GobyC3urSW2uoY5reVCkscihldSOQQeoxU1eb/ALSfjL/hB/g/rOqQybL65j+xWXPPmy/Lkf7q7m/Cs6cHOait2NvQ8Z+K3w40P/hGFntLhtZ+H5LtYalY/wCkXPhxifmAxzLabuqdU6ivmXxt4S1bwnfx2+oLFNa3CebZX9s3mW15F2eJxwR6jqOhAr62/ZqbQ/hL+z23i7xjqH2SPWpWu1hkJZnTG2NI07swBbA/vDNZml6J4d+JfhC/1z4Z6Yl5pD3B/tfwdqf7qNJyM+ZaSjiCYjkFTtPQgdK9ujiJUW09Yp2uZNXPjyivTPFnwsuVkvbnwf8AbNQWzy17o13F5eq6f6h4f+WqD/npHkEc4FeaFSCQcgg4IPUGvVhUjNXizMdDI0UyTR7Q6MGXKgjIORkHg19FL+0Br/i5dO0jSfhX4Y1PUYLdIU+0x+apPA+SLKqoJ6Lk9a+cqtaTf3WlataapYyCK7tJlngcqDtdTlTg8HkVNahGr8S1Ww07H1Fb2/7TN4P+Jb8O/DGioeirplnFj/vsmi58J/taTru3WMXH3YZLFP5CvGNT+OXxc1BiZvHmrx57W7LCB/3wor2P4b6PL8XPhZqms2fjbxzo+uaJEFu3n1d7i3upRGXLBMgqDj14z3rzqlOdFKUlG3o2Unc53WvDX7VNmpa4h1ucDr9lkt5P0SvFfF+meKrTV57nxVpmqWl9O5eV722aJnY9TyAD+FQN4o8SzANJ4i1hiR3vpD/WtXwWmreM/GGjeFL7xBqIt9UvY7ZmkmeUJuON21mwcV304SpXlK3yRDdzlqTvXW/FvwNqHw68d33hXUZ0uXgCyRXCKVWaJhlWx27gjsQa5KtlJTSlHYLC969h/Z3+MMPwxj1G3/4RC21q+vZE+xzqVjmRj8pjL7SxQ4Xgd/rXjppeRg9D6ipqU41Y8sloF7H26viL9qPxYcaV4R0LwhbP0kvXDSKP+BEn8kpG+BvxS8T8+PPjPqbRt9+00xWVPp1Vf/Ha4X4IfEPVPH9lqGi69rHie4vNI0Ke8Xy9V+zW8xhGFQrCiuQRjJZyeteo/Bj4jaHoHwS0/XvE9quiXeoXMzW+nQLNLcXjbsKYkkZpJCwxznHuK8KqqlJtRik/Jf5mqszn9M+DfwD8P+I30XUW1bxJrcJX7THcPLKIcru3SmNVRF2nOWI4rV03R9H8a3MmifDPRrDwv4Jicw6l4itLZYZ9R52tb2j43bT0aXv0FS3ulDxNqh1b4mXNh4H8O6xcrInh97xYrnVpFQKpvJMjgKqjylOB3NW/2o/AOs+I/hlZT+Bb6e0OgkXMGnWL7IbiNBkbAvG9MZX8e+Kz525JSk7vvsh28j2Dw9o+meH9FtdG0ayisrC0jEcEEQwqqP6+p7mr9eP/ALMHxbh+JXhL7Hqcip4l0xFS+j6eevQTKPfow7H6ivYK4asJU5uM9y07oK4b4t+Mbrw9YWmjeHoUvfFmtubbSLU8hW/ink9I4x8xP0Hetb4h+MNL8E+HX1bUvMmkZxDZ2cI3TXk7cJFGvdifyHJrn/hZ4R1S3v7vxx40Mc3i3VkCvGp3R6bbZylrF7DqzfxNVU4pLnlt+Ymbfw08IWvgvwtDpMMz3d27tcaheycyXdy/MkrH3PT0AArqKKKzlJyd2NBRRRUjCiiigAooooAKKKKACiiigAooooAK4H4l+B7zU7+28X+EbqLTPGGmoVt52H7q9i6m2nH8SHseqnkV31FXCbi7oTVzj/hr47s/GFtc2k9rLpPiHTiI9V0m4P722k9R/fjP8Ljgivl79u3xpHqHjrSvBsbGWz0eMXF5GrY3zSY+XPYhMf8AfdfTfxG8Aw+JLi217Rr99C8V6ep+warAuTj/AJ5TL0kiPdT07V5zoel+B9f+KtpJ8TPCVnovxEthmMM5Njq5Aws8JPyyMMfdPzL3zgY7cLOnTn7W17dO3/AIldqx84/FfTfGGp+CrLx14+mfT1uyll4Z0NF2COFQCWCfwIFAHPzMSCff2Ow8f6H+z18HNL8J20MepeN7yL7Zc2SnIgmlGQZiOm0bVC9Tjt1riv2sbjxj4s/aBsfDukaLqLy6dFHHpMYhP75jh3mXPG3dgbug2c17L8B/2f7Hwncr4q8ayprviyV/OLSMZIrVzySM/fk/2z+HrXbVqQ9jF1Nt7L8CUnd2E0+P/hLvhCnjT43aNF4Y1LTV8621ezkaC8ij42ygL80ZJP8Aq+c+gziuD8ZfC8eKNKTXxa2/j/SZwTD4h8PmO31VR/02h/1VyR3+69XP2x/E+oeKPFmgfBrw0xkuru4ilvgpz87HESN7KMyH8K9W8U614f8AgD8E7QQ2puYtPjjtLWBTsN1cMCSSe2SGYn0zXPGU4KMo7yei8h6HxhqXwo1C5uZY/BurWviF4yd+nups9Si9ntpcMT/uFq4PV9N1HSLxrPVrC6sLlT80VzE0bj8GAr6R174v6prNrputfFv4NWVx4Yv2H2TUooJI5o1PQxynknHIGVzjivY5/hKmr6Ba3XhHxxd3GkXUKzW1lr9qmrWhRhldvm/vEGPRsiu942dJL2i/r1X+RHKnsfAFfXv7EqY+DHjyT+9NIPytj/jUfiT9n+/3M118N/Duok/8tfD2uS6fI3uIp1dM+wrd+GFvL8MPCWteGl+G/wARY4NUd5HlNrBfeUWjCcGB/mAAzyBUYrFQrUuWO+nYcY2Z8Tp/q1+gruPgIM/GzwYP+oxB/wChV083wf0mE7W8ReKLfH8Nz4KulYf98ua3Phx4B0bwv470TxIdc8SaiNMvEuTbW/g+7DS7TnaCzcZ9cGuuriacqbSfTsyVF3LP7ecYX4y2bjq+jw5/B3FfP1fXPxm8NWvxa8ZW3iBPBfxO/c2i2qwx6VDbK4DE7i87jH3vSq/h39n693K1v8L7G29JvEviNpz9TDbKo/Ak1z4fF06VGMZbr0KcW2fKdnbXF7cpa2dvNc3DnCRQoXdj7Ac13Vj8KddhWG48XXlj4StZcbF1Bi13LntHapmVie3AHvX1DoXgnR7HxPD4L1b4nadpGqXA/wCQF4UsY9Odl27sNKN0pG3nlhkdKpfHLU9C+B9npVh8PfDFgPFevSMsWo3am4nRQVUsXkJZmLMAMnHUmk8e5yUKa1f9df8Aghy9zI+Cvwt8QaRM974I0q70Q3MBt5/EfiSMec8TYLC3sVOFBwOZSa6KXxB4H+E3xj0fw9rGnarquv6uE+1eKtWkDMqvkII+ypu+UhQoX3qv4K079qHw/wCOtMbW72z8RaTefPfpLcRiK3XPzKG2gq4ByNoIOK6r9rj4b/8ACd/DiTUNOg8zW9EDXNrtHzSx4/eRfiBke6+9cM5qVVKpJNPt+v8AViktNDl/20PhLc+KtGXxzoaSz6npUBS6tQSwmtxyWQdmXk8dR7ivEfgTpPxXvfD82rfCnxiXubF8XmiNc7GUH7rBJMxurevHIIr6b/ZP+JA8f/DaK11CffrejBbW8DHLSpj93Kf94DB91NeX/E/4f+KvhP8AGbTfH/wu0u4vbHVbryZ9Mt0JCyOcvEQOkb4JB6KR7CtKNaUE8PO11tfb0E19pHiWo638Qvh/8VY/GeoeHpfD2s+f5k0QtGht7kn/AFi4+7h+chTjJyMV9yXXxO0XT/htpnjLVrS+sn1OJPsulvCftk07dIUj6sSeh6YwelQfEPx7pumJaeH4dD/4SDxXfRrJbaAmyRo2PO+ZuVjjU9XPpxmjwF4BvINb/wCE08dX0Ws+LZEKxFAfsumRn/llbKenu5+ZqwxFaNaMZTja34lRVtit4B8Ia1qviFPiF8Qo4/7d2FdL0tW3Q6NC3VR2aZh95/wFelUUtcE5uTLSCiiioGFFFFABRRRQAUUUUAFFFFABRRRQAUUUUAFFFFABWH418J6B4x0ZtJ8Q6el3b5DxtnbJC46PG45Rh6ityiqjJp3QmeQ/a/HHwxmDa3b3XjjwtCpWLU4Ig+q2EfcSoP8AXJwPmX5uOQa7m08Z6Lq/g278TeF7hfEEENu8scNkd8kjqpIj29QxPGDg10tef+KvhZpF/qz+IfDN9d+EfEbctqGl4VZz6TQ/clH1GfetuaE/i0f9f1oLVHjn7IXhHWNe8beI/i54xtZk1Ga6lt7VLiMqyysf3rBTyNoxGPxr0D9oLR/DXxV0W9+G9l4ksIPF2nyJe2tnJJtbeEJ2kd1ZGOSM44Jq+PGXj7wWfK8feFjrOmp11zw7EZcD+9NbH519yu4V5b8QPDV94u+I8Hxe+BfijSdR1qKNVvNPaZVlDBdmdj46rwVbHTg11pyqVvaN2tt28kTsrGT8KPEsfiiFP2efjRo9xFcW7rFp0ocxSBo1JSNivU7c7GGQwwDmvVPjj4xg+BvwW07TPDpZ77y103STcEOUCrzK/wDe2r7YJIrgfhl8MPil4s+N9n8TPija2+mf2cVeOBCgaVkUiNVVSdqgnJJOT/Kx/wAFAdIvp/DHhjX4YmltNPvJYrgYyFMgQoT7EoR+IrRqnPEQhfR6tLa4ldRuYPhL9nTxt450OHxb40+IWpWWr38YuIYjuleNWGVLksNpxj5V6V6j+zpoPxh8Laxq/h/xxfQ6r4etQF0+9luDJM7cY2E/MUx1D9DwM13/AMOvHfhjxf4Ps9c0nVLMwmBfOiaZVe3cKNyOCflI9/rXQ2N9a6rpa3ulXkF1BOhME8MgdG6gEMOCM1zVsTVleE1p6bFKK3PnP4o/Grx14i+Is3w3+DNmk17bM0d3qDIr/MvD7d3yoingsc5PT35/X/En7TPwlhj8R+KLqz8Q6GHUXagpKkYJxhiqqydcbuRmj9hm4s7Dx/450bVNsWvu42rJw7Kkj+aBnnhipIr6E+OF9pOn/CLxTca00Ys20yeMq+PndkKoo9SWIxXROUKNRUVBNaeruSldXuV9E8VW/wAS/g5c694Wubizmv7CdISrYmtbgKRtyP4g2Ofoe9fIvwD/AGgPEngvX3h8XX2oa3oN5MBdNcSNLNbSf89ELHJ6cp3A45r2/wDYHt7yH4QX81wGFtPq0jW+e4CIGI/4EP0rzL4WeD9BuPj98Q/hT4js1k07URO1sBw8LxyeZG8Z/hYI7YP4dKulGlTdWnJXSBtuzNT9oHVNP0j9or4dfE3R7uK50vU47d/tMLZSRUk2Oc/9c3A/Cvav2i/hDD8VtDsUtdQTTtY02RntLl1LIytjcjY5wcAgjoRXxr8cvAfjD4Z30HhnVbqa70FLiS50i6x+6Ytjdj+4/C7l9Rn3r718B6hB4y+FWjX8kj+XqukR+a0UhVwWj2vhhyCDnn1qcT+6hTqQltpcI6tpnzTrfwx/aJ8O+H77WY/imtzDpMDyvFDq85bbGuWHzrjIA6E17D+yd8Q9X+Inw0e819hNqen3bWs1wEC+eNoZWIHG7BwcenvXkHiv4A6j4Ut7621T42x6N4Qu5jJNFeTSLJNn+9HvCyP05746V6H8Mr660jwnb+FPgp4OurnT0YtL4h8QK1rbSu33pQuBJMeOAoAwAM0q7jUpaNN97Wt6hG6ZR0P4X6h8Mfjxqvj6x1zStE8CTRNLerdzbQQ+S0QHQbXAZSexwAa7CTxd4x+IzG0+HVtJoegMSsvifULchpV7/ZIW5b2kbA9qv6N8Kbe81OHXPiJrE/jLVojvhjuUCWFq3/TK3Hy/8CbJr0lVVVCqAFAwABgAelclSsm03q1/Xz+ZSRzHgDwLoPguzmj0uKWe9um8y+1G7fzbq7fu0kh5P06DsK6iiiuaUnJ3ZSQUUUVIwooooAKKKKACiiigAooooAKKKKACiiigAooooAKKKKACiiigAooopiCuN8YfDHwR4ouhfalokUOpL9zUbJ2trpD6iSMgn8ciuyoqozcXdMLHl/8Awh3xM8O8+E/iMNWtl+7Y+JrUT8eguI9r/mDVTXfEPjaXR7rR/HnwdfWdNuEMdw2iX8d3HIvf90+xx/MetetYpK0VXW7S/L8hWPifVfht8CW1JpLrxB458FxufntNU0mRVA/uiRkIx9WavoP4SeIfg74P8I2vhnwz4+0mWzhZnX7Xqa+YWY5Y/NjHPYACvVXG5SrDcD1B5rGv/CfhbUCTfeGdGuSeplsY2J/ErWtTE+1XLNv7/wDgCUbbHhPxi+FPhHxf4n/4TfwH8RNG8PeJSwkkki1BPKmcD7+Ubcj+pGQe4rj3+Evizxbe28fxV+N+j3GkW77vJi1YSs30DbVU/wC0QSK+j5fhb8NZjmTwF4bY/wDYPj/wpI/hX8M4zlPAPhtT/wBg+P8AwrSOMcYpJvTyVxchR0fxl8JPBXh6z0LT/F/hux0+xiEUMKahG5AHUnBJJJJJPck15Xdap8H5vjf/AMLQ0nxJ4g1nWEVVFjouly3ETkReWSxCc5X/AGgMivdrHwb4PsSDZ+FdCtyOhj0+IEf+O1txIkSBIkWNR0VRgD8qwjUjFtq+vmVa55Lr3ifxB42slsbL4JXupWnmCSN/E0kFrAGHRth3vx7DNWLPwl8U9Vto7XVPGGkeD9NQbVsPDFiC6r/dE0v3f+AqPwr1SlxU+1srRS/P8wscJ4Z+EvgjRb8arLpsmtavnP8AaOsTNeXGfUF8hf8AgIFd4OmO1FFZynKW7HYKKKKkAooopDCiiigAooooAKKKKACiiigAooooAKKKKACiiigAooooAKKKKACiiigAooooAKKKKACiiigBKKWimITFGKWigYlFLRQIKKKKQwooooAKKKKACiiigAooooAKKKKACiiigAooooAKKKKACiiigAooooAKKKKACiiigAooooAKKKKACiiigAooooAKKKKACiiigAooooAKKKKACiiigAooooAKKKKACiiigAooooAKKKKACiiigAooooA//9k="/>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5" name="Picture 4" descr="A green and white logo&#10;&#10;Description automatically generated">
            <a:extLst>
              <a:ext uri="{FF2B5EF4-FFF2-40B4-BE49-F238E27FC236}">
                <a16:creationId xmlns:a16="http://schemas.microsoft.com/office/drawing/2014/main" id="{D1D5440D-E839-8DED-3B28-32CBDF1032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2044" y="88471"/>
            <a:ext cx="3602630" cy="945690"/>
          </a:xfrm>
          <a:prstGeom prst="rect">
            <a:avLst/>
          </a:prstGeom>
        </p:spPr>
      </p:pic>
    </p:spTree>
    <p:extLst>
      <p:ext uri="{BB962C8B-B14F-4D97-AF65-F5344CB8AC3E}">
        <p14:creationId xmlns:p14="http://schemas.microsoft.com/office/powerpoint/2010/main" val="4205080268"/>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4BC73-55E4-F449-8536-4B5DF3050B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B3FCB6-E624-DEE0-9E8A-F05FE25865AF}"/>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53338E6B-BC4C-292D-CD6A-CAFB1D10E234}"/>
              </a:ext>
            </a:extLst>
          </p:cNvPr>
          <p:cNvSpPr txBox="1"/>
          <p:nvPr/>
        </p:nvSpPr>
        <p:spPr>
          <a:xfrm>
            <a:off x="4904253" y="2044005"/>
            <a:ext cx="5461795" cy="1384995"/>
          </a:xfrm>
          <a:prstGeom prst="rect">
            <a:avLst/>
          </a:prstGeom>
          <a:noFill/>
        </p:spPr>
        <p:txBody>
          <a:bodyPr wrap="square" rtlCol="0">
            <a:spAutoFit/>
          </a:bodyPr>
          <a:lstStyle/>
          <a:p>
            <a:pPr algn="ctr"/>
            <a:r>
              <a:rPr lang="en-US" sz="2800" b="1" dirty="0"/>
              <a:t>Nathan Coe</a:t>
            </a:r>
          </a:p>
          <a:p>
            <a:pPr algn="ctr"/>
            <a:r>
              <a:rPr lang="en-US" sz="2800" dirty="0"/>
              <a:t>Environmental Sustainability Program Coordinator</a:t>
            </a:r>
          </a:p>
        </p:txBody>
      </p:sp>
      <p:pic>
        <p:nvPicPr>
          <p:cNvPr id="14" name="Picture 13">
            <a:extLst>
              <a:ext uri="{FF2B5EF4-FFF2-40B4-BE49-F238E27FC236}">
                <a16:creationId xmlns:a16="http://schemas.microsoft.com/office/drawing/2014/main" id="{8D9B0CB9-EE13-A843-5712-1C98A995A9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17D16D68-D313-FFAD-3212-6A4417ADD5E3}"/>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412" name="Picture 4" descr="Brand Guidelines">
            <a:extLst>
              <a:ext uri="{FF2B5EF4-FFF2-40B4-BE49-F238E27FC236}">
                <a16:creationId xmlns:a16="http://schemas.microsoft.com/office/drawing/2014/main" id="{CCEE93C7-C0B1-5F60-00E8-00CA937E2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213681"/>
            <a:ext cx="3349406" cy="25881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taking a selfie&#10;&#10;Description automatically generated">
            <a:extLst>
              <a:ext uri="{FF2B5EF4-FFF2-40B4-BE49-F238E27FC236}">
                <a16:creationId xmlns:a16="http://schemas.microsoft.com/office/drawing/2014/main" id="{00A06964-61C1-7DB6-1790-042E301C54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622" y="2301988"/>
            <a:ext cx="2541173" cy="2843270"/>
          </a:xfrm>
          <a:prstGeom prst="rect">
            <a:avLst/>
          </a:prstGeom>
        </p:spPr>
      </p:pic>
      <p:sp>
        <p:nvSpPr>
          <p:cNvPr id="7" name="TextBox 6">
            <a:extLst>
              <a:ext uri="{FF2B5EF4-FFF2-40B4-BE49-F238E27FC236}">
                <a16:creationId xmlns:a16="http://schemas.microsoft.com/office/drawing/2014/main" id="{EBA29A69-980B-CD2A-8C30-3E23957E57AB}"/>
              </a:ext>
            </a:extLst>
          </p:cNvPr>
          <p:cNvSpPr txBox="1"/>
          <p:nvPr/>
        </p:nvSpPr>
        <p:spPr>
          <a:xfrm>
            <a:off x="1610432" y="1162471"/>
            <a:ext cx="9142817" cy="523220"/>
          </a:xfrm>
          <a:prstGeom prst="rect">
            <a:avLst/>
          </a:prstGeom>
          <a:noFill/>
        </p:spPr>
        <p:txBody>
          <a:bodyPr wrap="square">
            <a:spAutoFit/>
          </a:bodyPr>
          <a:lstStyle/>
          <a:p>
            <a:r>
              <a:rPr lang="en-US" sz="2800" dirty="0"/>
              <a:t>Presenting on how Milwaukee’s plans to implement the CFI</a:t>
            </a:r>
          </a:p>
        </p:txBody>
      </p:sp>
    </p:spTree>
    <p:extLst>
      <p:ext uri="{BB962C8B-B14F-4D97-AF65-F5344CB8AC3E}">
        <p14:creationId xmlns:p14="http://schemas.microsoft.com/office/powerpoint/2010/main" val="1906154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C2B6-B6DC-9D13-8B7F-3A0BCA052DD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45ECD7-256B-1A2B-1990-4A8919044CCA}"/>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5CDFBA9B-14D8-CAAD-2238-45A5921CA1E8}"/>
              </a:ext>
            </a:extLst>
          </p:cNvPr>
          <p:cNvSpPr txBox="1"/>
          <p:nvPr/>
        </p:nvSpPr>
        <p:spPr>
          <a:xfrm>
            <a:off x="5489512" y="2474893"/>
            <a:ext cx="5781153" cy="954107"/>
          </a:xfrm>
          <a:prstGeom prst="rect">
            <a:avLst/>
          </a:prstGeom>
          <a:noFill/>
        </p:spPr>
        <p:txBody>
          <a:bodyPr wrap="square" rtlCol="0">
            <a:spAutoFit/>
          </a:bodyPr>
          <a:lstStyle/>
          <a:p>
            <a:pPr algn="ctr"/>
            <a:r>
              <a:rPr lang="en-US" sz="2800" b="1" dirty="0"/>
              <a:t>Kathy Luntz</a:t>
            </a:r>
          </a:p>
          <a:p>
            <a:pPr algn="ctr"/>
            <a:r>
              <a:rPr lang="en-US" sz="2800" dirty="0"/>
              <a:t>Director</a:t>
            </a:r>
          </a:p>
        </p:txBody>
      </p:sp>
      <p:pic>
        <p:nvPicPr>
          <p:cNvPr id="14" name="Picture 13">
            <a:extLst>
              <a:ext uri="{FF2B5EF4-FFF2-40B4-BE49-F238E27FC236}">
                <a16:creationId xmlns:a16="http://schemas.microsoft.com/office/drawing/2014/main" id="{FD848B1E-4723-1813-75B5-C1392099BE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2968156C-B93E-26B5-4E40-40B565C3660E}"/>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9458" name="Picture 2">
            <a:extLst>
              <a:ext uri="{FF2B5EF4-FFF2-40B4-BE49-F238E27FC236}">
                <a16:creationId xmlns:a16="http://schemas.microsoft.com/office/drawing/2014/main" id="{C5FB4CDC-A6FC-6195-6242-792799FCF6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676" y="2234489"/>
            <a:ext cx="4557662" cy="36535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logo of a city&#10;&#10;Description automatically generated">
            <a:extLst>
              <a:ext uri="{FF2B5EF4-FFF2-40B4-BE49-F238E27FC236}">
                <a16:creationId xmlns:a16="http://schemas.microsoft.com/office/drawing/2014/main" id="{D8B24749-AC77-23F2-4A72-143D8AEFF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2378" y="3429000"/>
            <a:ext cx="2675415" cy="2675415"/>
          </a:xfrm>
          <a:prstGeom prst="rect">
            <a:avLst/>
          </a:prstGeom>
        </p:spPr>
      </p:pic>
      <p:sp>
        <p:nvSpPr>
          <p:cNvPr id="7" name="TextBox 6">
            <a:extLst>
              <a:ext uri="{FF2B5EF4-FFF2-40B4-BE49-F238E27FC236}">
                <a16:creationId xmlns:a16="http://schemas.microsoft.com/office/drawing/2014/main" id="{D97FC368-4F4A-EC48-D47E-3D375F624776}"/>
              </a:ext>
            </a:extLst>
          </p:cNvPr>
          <p:cNvSpPr txBox="1"/>
          <p:nvPr/>
        </p:nvSpPr>
        <p:spPr>
          <a:xfrm>
            <a:off x="1170774" y="1301910"/>
            <a:ext cx="10565000" cy="461665"/>
          </a:xfrm>
          <a:prstGeom prst="rect">
            <a:avLst/>
          </a:prstGeom>
          <a:noFill/>
        </p:spPr>
        <p:txBody>
          <a:bodyPr wrap="square">
            <a:spAutoFit/>
          </a:bodyPr>
          <a:lstStyle/>
          <a:p>
            <a:r>
              <a:rPr lang="en-US" sz="2400" dirty="0"/>
              <a:t>Presenting on Charge Up Dane County &amp; plans to expand clean fuel vehicles</a:t>
            </a:r>
          </a:p>
        </p:txBody>
      </p:sp>
    </p:spTree>
    <p:extLst>
      <p:ext uri="{BB962C8B-B14F-4D97-AF65-F5344CB8AC3E}">
        <p14:creationId xmlns:p14="http://schemas.microsoft.com/office/powerpoint/2010/main" val="2597549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68788-7EE3-9572-34B4-1AE06670D4E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1401834-3588-0CF0-7E1E-CAF86E29F901}"/>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9487D853-28E8-00C3-E46A-EDC0F5C7F7E6}"/>
              </a:ext>
            </a:extLst>
          </p:cNvPr>
          <p:cNvSpPr txBox="1"/>
          <p:nvPr/>
        </p:nvSpPr>
        <p:spPr>
          <a:xfrm>
            <a:off x="5436849" y="1949158"/>
            <a:ext cx="5781153" cy="954107"/>
          </a:xfrm>
          <a:prstGeom prst="rect">
            <a:avLst/>
          </a:prstGeom>
          <a:noFill/>
        </p:spPr>
        <p:txBody>
          <a:bodyPr wrap="square" rtlCol="0">
            <a:spAutoFit/>
          </a:bodyPr>
          <a:lstStyle/>
          <a:p>
            <a:pPr algn="ctr"/>
            <a:r>
              <a:rPr lang="en-US" sz="2800" b="1" dirty="0"/>
              <a:t>Adam Schwartz</a:t>
            </a:r>
          </a:p>
          <a:p>
            <a:pPr algn="ctr"/>
            <a:r>
              <a:rPr lang="en-US" sz="2800" dirty="0"/>
              <a:t>EV Charging Program Manager</a:t>
            </a:r>
          </a:p>
        </p:txBody>
      </p:sp>
      <p:pic>
        <p:nvPicPr>
          <p:cNvPr id="14" name="Picture 13">
            <a:extLst>
              <a:ext uri="{FF2B5EF4-FFF2-40B4-BE49-F238E27FC236}">
                <a16:creationId xmlns:a16="http://schemas.microsoft.com/office/drawing/2014/main" id="{DD10674F-2626-C2CA-C41C-4F6C6AF7A5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922DFA87-912E-5E8B-BB38-3A2A6F6B7EEC}"/>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482" name="Picture 2">
            <a:extLst>
              <a:ext uri="{FF2B5EF4-FFF2-40B4-BE49-F238E27FC236}">
                <a16:creationId xmlns:a16="http://schemas.microsoft.com/office/drawing/2014/main" id="{01CAE00D-562B-4F3C-DB8E-E87A7ACEE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937" y="1852857"/>
            <a:ext cx="3557968" cy="40998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red letter k on a black background&#10;&#10;Description automatically generated">
            <a:extLst>
              <a:ext uri="{FF2B5EF4-FFF2-40B4-BE49-F238E27FC236}">
                <a16:creationId xmlns:a16="http://schemas.microsoft.com/office/drawing/2014/main" id="{5B60FC71-0D2E-7702-865B-2D3946C02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9079" y="4818036"/>
            <a:ext cx="6816695" cy="1134694"/>
          </a:xfrm>
          <a:prstGeom prst="rect">
            <a:avLst/>
          </a:prstGeom>
        </p:spPr>
      </p:pic>
      <p:pic>
        <p:nvPicPr>
          <p:cNvPr id="9" name="Picture 8" descr="A logo of a company&#10;&#10;Description automatically generated">
            <a:extLst>
              <a:ext uri="{FF2B5EF4-FFF2-40B4-BE49-F238E27FC236}">
                <a16:creationId xmlns:a16="http://schemas.microsoft.com/office/drawing/2014/main" id="{77158034-BDFD-EEDB-7EAE-2636B3F738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366" y="2531772"/>
            <a:ext cx="2742042" cy="2742042"/>
          </a:xfrm>
          <a:prstGeom prst="rect">
            <a:avLst/>
          </a:prstGeom>
        </p:spPr>
      </p:pic>
      <p:sp>
        <p:nvSpPr>
          <p:cNvPr id="11" name="TextBox 10">
            <a:extLst>
              <a:ext uri="{FF2B5EF4-FFF2-40B4-BE49-F238E27FC236}">
                <a16:creationId xmlns:a16="http://schemas.microsoft.com/office/drawing/2014/main" id="{631A0CBC-51F7-8BCF-4B0B-24521812B3E5}"/>
              </a:ext>
            </a:extLst>
          </p:cNvPr>
          <p:cNvSpPr txBox="1"/>
          <p:nvPr/>
        </p:nvSpPr>
        <p:spPr>
          <a:xfrm>
            <a:off x="902938" y="1152001"/>
            <a:ext cx="11008326" cy="461665"/>
          </a:xfrm>
          <a:prstGeom prst="rect">
            <a:avLst/>
          </a:prstGeom>
          <a:noFill/>
        </p:spPr>
        <p:txBody>
          <a:bodyPr wrap="square">
            <a:spAutoFit/>
          </a:bodyPr>
          <a:lstStyle/>
          <a:p>
            <a:r>
              <a:rPr lang="en-US" sz="2400" dirty="0"/>
              <a:t>Presenting on how Kwik Trip will implement NEVI &amp; its expansion plans for Wisconsin</a:t>
            </a:r>
          </a:p>
        </p:txBody>
      </p:sp>
    </p:spTree>
    <p:extLst>
      <p:ext uri="{BB962C8B-B14F-4D97-AF65-F5344CB8AC3E}">
        <p14:creationId xmlns:p14="http://schemas.microsoft.com/office/powerpoint/2010/main" val="559177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40F6B-A11B-824F-B74F-7F3013EFAD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2C4533E-C2EA-5E6B-821A-48B16C6689CB}"/>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CC60BB4E-362F-A4D5-66C9-B750FBCAB32D}"/>
              </a:ext>
            </a:extLst>
          </p:cNvPr>
          <p:cNvSpPr txBox="1"/>
          <p:nvPr/>
        </p:nvSpPr>
        <p:spPr>
          <a:xfrm>
            <a:off x="5177835" y="2322492"/>
            <a:ext cx="5781153" cy="954107"/>
          </a:xfrm>
          <a:prstGeom prst="rect">
            <a:avLst/>
          </a:prstGeom>
          <a:noFill/>
        </p:spPr>
        <p:txBody>
          <a:bodyPr wrap="square" rtlCol="0">
            <a:spAutoFit/>
          </a:bodyPr>
          <a:lstStyle/>
          <a:p>
            <a:pPr algn="ctr"/>
            <a:r>
              <a:rPr lang="en-US" sz="2800" b="1" dirty="0"/>
              <a:t>Andrew Byrne</a:t>
            </a:r>
          </a:p>
          <a:p>
            <a:pPr algn="ctr"/>
            <a:r>
              <a:rPr lang="en-US" sz="2800" dirty="0"/>
              <a:t>Director of EV Products and Markets</a:t>
            </a:r>
          </a:p>
        </p:txBody>
      </p:sp>
      <p:pic>
        <p:nvPicPr>
          <p:cNvPr id="14" name="Picture 13">
            <a:extLst>
              <a:ext uri="{FF2B5EF4-FFF2-40B4-BE49-F238E27FC236}">
                <a16:creationId xmlns:a16="http://schemas.microsoft.com/office/drawing/2014/main" id="{BEDFA6BF-10F9-F65D-1707-9D132FE8E1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29A57BDF-B76B-216A-703B-66743E9DB190}"/>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descr="A logo with a flame&#10;&#10;Description automatically generated">
            <a:extLst>
              <a:ext uri="{FF2B5EF4-FFF2-40B4-BE49-F238E27FC236}">
                <a16:creationId xmlns:a16="http://schemas.microsoft.com/office/drawing/2014/main" id="{8F6BC453-804E-9AA3-8995-65A6BDCC2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9712" y="3417635"/>
            <a:ext cx="3070648" cy="2195513"/>
          </a:xfrm>
          <a:prstGeom prst="rect">
            <a:avLst/>
          </a:prstGeom>
        </p:spPr>
      </p:pic>
      <p:sp>
        <p:nvSpPr>
          <p:cNvPr id="9" name="TextBox 8">
            <a:extLst>
              <a:ext uri="{FF2B5EF4-FFF2-40B4-BE49-F238E27FC236}">
                <a16:creationId xmlns:a16="http://schemas.microsoft.com/office/drawing/2014/main" id="{4899CDB3-54DD-366C-957D-04031AA16856}"/>
              </a:ext>
            </a:extLst>
          </p:cNvPr>
          <p:cNvSpPr txBox="1"/>
          <p:nvPr/>
        </p:nvSpPr>
        <p:spPr>
          <a:xfrm>
            <a:off x="1140736" y="1159593"/>
            <a:ext cx="10719303" cy="584775"/>
          </a:xfrm>
          <a:prstGeom prst="rect">
            <a:avLst/>
          </a:prstGeom>
          <a:noFill/>
        </p:spPr>
        <p:txBody>
          <a:bodyPr wrap="square">
            <a:spAutoFit/>
          </a:bodyPr>
          <a:lstStyle/>
          <a:p>
            <a:r>
              <a:rPr lang="en-US" sz="3200" dirty="0"/>
              <a:t>Will be providing our guided tour of the </a:t>
            </a:r>
            <a:r>
              <a:rPr lang="en-US" sz="3200" dirty="0" err="1"/>
              <a:t>Wgema</a:t>
            </a:r>
            <a:r>
              <a:rPr lang="en-US" sz="3200" dirty="0"/>
              <a:t> Campus </a:t>
            </a:r>
          </a:p>
        </p:txBody>
      </p:sp>
      <p:pic>
        <p:nvPicPr>
          <p:cNvPr id="11" name="Picture 10" descr="A person in a blue shirt and suit jacket&#10;&#10;Description automatically generated">
            <a:extLst>
              <a:ext uri="{FF2B5EF4-FFF2-40B4-BE49-F238E27FC236}">
                <a16:creationId xmlns:a16="http://schemas.microsoft.com/office/drawing/2014/main" id="{0A034FB6-6ADD-2778-796C-28F7EFEEC2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3136" y="2556613"/>
            <a:ext cx="3056535" cy="3056535"/>
          </a:xfrm>
          <a:prstGeom prst="rect">
            <a:avLst/>
          </a:prstGeom>
        </p:spPr>
      </p:pic>
    </p:spTree>
    <p:extLst>
      <p:ext uri="{BB962C8B-B14F-4D97-AF65-F5344CB8AC3E}">
        <p14:creationId xmlns:p14="http://schemas.microsoft.com/office/powerpoint/2010/main" val="2678391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3E3BB-2D96-BC01-C478-DD8D7FC7DCC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3400907-9E0C-DD90-4247-B3EF958E2800}"/>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30</a:t>
            </a:r>
            <a:r>
              <a:rPr lang="en-US" sz="4800" b="1" baseline="30000" dirty="0">
                <a:solidFill>
                  <a:schemeClr val="bg1"/>
                </a:solidFill>
              </a:rPr>
              <a:t>th</a:t>
            </a:r>
            <a:r>
              <a:rPr lang="en-US" sz="4800" b="1" dirty="0">
                <a:solidFill>
                  <a:schemeClr val="bg1"/>
                </a:solidFill>
              </a:rPr>
              <a:t> Annual Meeting Speaker</a:t>
            </a:r>
          </a:p>
        </p:txBody>
      </p:sp>
      <p:sp>
        <p:nvSpPr>
          <p:cNvPr id="3" name="TextBox 2">
            <a:extLst>
              <a:ext uri="{FF2B5EF4-FFF2-40B4-BE49-F238E27FC236}">
                <a16:creationId xmlns:a16="http://schemas.microsoft.com/office/drawing/2014/main" id="{EE85C65C-FD3D-29E0-0991-F923E6A7FA48}"/>
              </a:ext>
            </a:extLst>
          </p:cNvPr>
          <p:cNvSpPr txBox="1"/>
          <p:nvPr/>
        </p:nvSpPr>
        <p:spPr>
          <a:xfrm>
            <a:off x="5489512" y="2170599"/>
            <a:ext cx="5781153" cy="954107"/>
          </a:xfrm>
          <a:prstGeom prst="rect">
            <a:avLst/>
          </a:prstGeom>
          <a:noFill/>
        </p:spPr>
        <p:txBody>
          <a:bodyPr wrap="square" rtlCol="0">
            <a:spAutoFit/>
          </a:bodyPr>
          <a:lstStyle/>
          <a:p>
            <a:pPr algn="ctr"/>
            <a:r>
              <a:rPr lang="en-US" sz="2800" b="1" dirty="0"/>
              <a:t>Joe Tesch</a:t>
            </a:r>
          </a:p>
          <a:p>
            <a:pPr algn="ctr"/>
            <a:r>
              <a:rPr lang="en-US" sz="2800" dirty="0"/>
              <a:t>Director of Facilities and Security</a:t>
            </a:r>
          </a:p>
        </p:txBody>
      </p:sp>
      <p:pic>
        <p:nvPicPr>
          <p:cNvPr id="14" name="Picture 13">
            <a:extLst>
              <a:ext uri="{FF2B5EF4-FFF2-40B4-BE49-F238E27FC236}">
                <a16:creationId xmlns:a16="http://schemas.microsoft.com/office/drawing/2014/main" id="{A1270D89-A052-287E-197E-EA5F30DD72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5557" y="39152"/>
            <a:ext cx="930217" cy="755985"/>
          </a:xfrm>
          <a:prstGeom prst="rect">
            <a:avLst/>
          </a:prstGeom>
        </p:spPr>
      </p:pic>
      <p:sp>
        <p:nvSpPr>
          <p:cNvPr id="2" name="AutoShape 4" descr="Wisconsin Office Of Sustainability and Clean Energy">
            <a:extLst>
              <a:ext uri="{FF2B5EF4-FFF2-40B4-BE49-F238E27FC236}">
                <a16:creationId xmlns:a16="http://schemas.microsoft.com/office/drawing/2014/main" id="{19C8873A-F5F6-994D-4480-AF3D9DFC4251}"/>
              </a:ext>
            </a:extLst>
          </p:cNvPr>
          <p:cNvSpPr>
            <a:spLocks noChangeAspect="1" noChangeArrowheads="1"/>
          </p:cNvSpPr>
          <p:nvPr/>
        </p:nvSpPr>
        <p:spPr bwMode="auto">
          <a:xfrm>
            <a:off x="5943599" y="3276599"/>
            <a:ext cx="3908315" cy="39083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2530" name="Picture 2">
            <a:extLst>
              <a:ext uri="{FF2B5EF4-FFF2-40B4-BE49-F238E27FC236}">
                <a16:creationId xmlns:a16="http://schemas.microsoft.com/office/drawing/2014/main" id="{BC5788DF-E38B-F9DC-C580-38018ADA3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21335" y="2170599"/>
            <a:ext cx="3795857" cy="379585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0BA35EF-DC7B-27F1-4FBB-7ACE8B693490}"/>
              </a:ext>
            </a:extLst>
          </p:cNvPr>
          <p:cNvSpPr txBox="1"/>
          <p:nvPr/>
        </p:nvSpPr>
        <p:spPr>
          <a:xfrm>
            <a:off x="1960830" y="1087697"/>
            <a:ext cx="8577404" cy="523220"/>
          </a:xfrm>
          <a:prstGeom prst="rect">
            <a:avLst/>
          </a:prstGeom>
          <a:noFill/>
        </p:spPr>
        <p:txBody>
          <a:bodyPr wrap="square">
            <a:spAutoFit/>
          </a:bodyPr>
          <a:lstStyle/>
          <a:p>
            <a:r>
              <a:rPr lang="en-US" sz="2800" dirty="0"/>
              <a:t>Will be providing our guided tour of the </a:t>
            </a:r>
            <a:r>
              <a:rPr lang="en-US" sz="2800" dirty="0" err="1"/>
              <a:t>Wgema</a:t>
            </a:r>
            <a:r>
              <a:rPr lang="en-US" sz="2800" dirty="0"/>
              <a:t> Campus </a:t>
            </a:r>
          </a:p>
        </p:txBody>
      </p:sp>
      <p:pic>
        <p:nvPicPr>
          <p:cNvPr id="9" name="Picture 8" descr="A logo with a flame&#10;&#10;Description automatically generated">
            <a:extLst>
              <a:ext uri="{FF2B5EF4-FFF2-40B4-BE49-F238E27FC236}">
                <a16:creationId xmlns:a16="http://schemas.microsoft.com/office/drawing/2014/main" id="{23213D4C-E2EE-F5FD-AEFD-15E4A42391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8834" y="3276599"/>
            <a:ext cx="3423204" cy="2447591"/>
          </a:xfrm>
          <a:prstGeom prst="rect">
            <a:avLst/>
          </a:prstGeom>
        </p:spPr>
      </p:pic>
    </p:spTree>
    <p:extLst>
      <p:ext uri="{BB962C8B-B14F-4D97-AF65-F5344CB8AC3E}">
        <p14:creationId xmlns:p14="http://schemas.microsoft.com/office/powerpoint/2010/main" val="1219256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560830A-0AFE-42DB-3234-8EA2FD212382}"/>
            </a:ext>
          </a:extLst>
        </p:cNvPr>
        <p:cNvGrpSpPr/>
        <p:nvPr/>
      </p:nvGrpSpPr>
      <p:grpSpPr>
        <a:xfrm>
          <a:off x="0" y="0"/>
          <a:ext cx="0" cy="0"/>
          <a:chOff x="0" y="0"/>
          <a:chExt cx="0" cy="0"/>
        </a:xfrm>
      </p:grpSpPr>
      <p:sp>
        <p:nvSpPr>
          <p:cNvPr id="2086" name="Freeform: Shape 2085">
            <a:extLst>
              <a:ext uri="{FF2B5EF4-FFF2-40B4-BE49-F238E27FC236}">
                <a16:creationId xmlns:a16="http://schemas.microsoft.com/office/drawing/2014/main" id="{E2701544-96BA-E7E5-D556-217E0DBA5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88" name="Freeform: Shape 2087">
            <a:extLst>
              <a:ext uri="{FF2B5EF4-FFF2-40B4-BE49-F238E27FC236}">
                <a16:creationId xmlns:a16="http://schemas.microsoft.com/office/drawing/2014/main" id="{9E4ACA4B-3115-3470-F19E-791B7CDA1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90" name="Freeform: Shape 2089">
            <a:extLst>
              <a:ext uri="{FF2B5EF4-FFF2-40B4-BE49-F238E27FC236}">
                <a16:creationId xmlns:a16="http://schemas.microsoft.com/office/drawing/2014/main" id="{272800E0-5140-712B-04FA-D8ABF93D2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92" name="Freeform: Shape 2091">
            <a:extLst>
              <a:ext uri="{FF2B5EF4-FFF2-40B4-BE49-F238E27FC236}">
                <a16:creationId xmlns:a16="http://schemas.microsoft.com/office/drawing/2014/main" id="{E2FAD888-CB26-C9F2-CF05-889E54031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3"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2" name="Picture 4" descr="Image preview">
            <a:extLst>
              <a:ext uri="{FF2B5EF4-FFF2-40B4-BE49-F238E27FC236}">
                <a16:creationId xmlns:a16="http://schemas.microsoft.com/office/drawing/2014/main" id="{6E5868B9-6DD4-F1A7-EFEB-0C9DC508D48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48079" y="5693238"/>
            <a:ext cx="5155889" cy="863611"/>
          </a:xfrm>
          <a:prstGeom prst="rect">
            <a:avLst/>
          </a:prstGeom>
          <a:noFill/>
          <a:extLst>
            <a:ext uri="{909E8E84-426E-40DD-AFC4-6F175D3DCCD1}">
              <a14:hiddenFill xmlns:a14="http://schemas.microsoft.com/office/drawing/2010/main">
                <a:solidFill>
                  <a:srgbClr val="FFFFFF"/>
                </a:solidFill>
              </a14:hiddenFill>
            </a:ext>
          </a:extLst>
        </p:spPr>
      </p:pic>
      <p:sp>
        <p:nvSpPr>
          <p:cNvPr id="2094" name="Freeform: Shape 2093">
            <a:extLst>
              <a:ext uri="{FF2B5EF4-FFF2-40B4-BE49-F238E27FC236}">
                <a16:creationId xmlns:a16="http://schemas.microsoft.com/office/drawing/2014/main" id="{C8EBA461-9CBD-9CEB-9A83-CCF17CAD9A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25559" y="725908"/>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96" name="Oval 2095">
            <a:extLst>
              <a:ext uri="{FF2B5EF4-FFF2-40B4-BE49-F238E27FC236}">
                <a16:creationId xmlns:a16="http://schemas.microsoft.com/office/drawing/2014/main" id="{00574772-5C2A-3A37-FEB5-0EE815041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0967" y="561316"/>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6" name="Picture 8" descr="Image preview">
            <a:extLst>
              <a:ext uri="{FF2B5EF4-FFF2-40B4-BE49-F238E27FC236}">
                <a16:creationId xmlns:a16="http://schemas.microsoft.com/office/drawing/2014/main" id="{BC56262E-9B01-6593-406F-113C362B73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8379" y="1200615"/>
            <a:ext cx="3432387" cy="245415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preview">
            <a:extLst>
              <a:ext uri="{FF2B5EF4-FFF2-40B4-BE49-F238E27FC236}">
                <a16:creationId xmlns:a16="http://schemas.microsoft.com/office/drawing/2014/main" id="{98F46AF2-2685-11C7-20DA-9AE6EB8A57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336727" y="3545751"/>
            <a:ext cx="2686827" cy="2686827"/>
          </a:xfrm>
          <a:prstGeom prst="rect">
            <a:avLst/>
          </a:prstGeom>
          <a:noFill/>
          <a:extLst>
            <a:ext uri="{909E8E84-426E-40DD-AFC4-6F175D3DCCD1}">
              <a14:hiddenFill xmlns:a14="http://schemas.microsoft.com/office/drawing/2010/main">
                <a:solidFill>
                  <a:srgbClr val="FFFFFF"/>
                </a:solidFill>
              </a14:hiddenFill>
            </a:ext>
          </a:extLst>
        </p:spPr>
      </p:pic>
      <p:sp>
        <p:nvSpPr>
          <p:cNvPr id="2098" name="Freeform: Shape 2097">
            <a:extLst>
              <a:ext uri="{FF2B5EF4-FFF2-40B4-BE49-F238E27FC236}">
                <a16:creationId xmlns:a16="http://schemas.microsoft.com/office/drawing/2014/main" id="{8B6E0B0B-6804-4880-1125-4968068A5E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00" name="Freeform: Shape 2099">
            <a:extLst>
              <a:ext uri="{FF2B5EF4-FFF2-40B4-BE49-F238E27FC236}">
                <a16:creationId xmlns:a16="http://schemas.microsoft.com/office/drawing/2014/main" id="{12A46F6C-3D4E-3C3C-11B6-5D6895E5C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0"/>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4" name="Picture 6" descr="Image preview">
            <a:extLst>
              <a:ext uri="{FF2B5EF4-FFF2-40B4-BE49-F238E27FC236}">
                <a16:creationId xmlns:a16="http://schemas.microsoft.com/office/drawing/2014/main" id="{034F5B71-CFBD-5A75-3F54-CD40243A2F4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158595" y="372985"/>
            <a:ext cx="3929775" cy="3294321"/>
          </a:xfrm>
          <a:prstGeom prst="rect">
            <a:avLst/>
          </a:prstGeom>
          <a:noFill/>
          <a:extLst>
            <a:ext uri="{909E8E84-426E-40DD-AFC4-6F175D3DCCD1}">
              <a14:hiddenFill xmlns:a14="http://schemas.microsoft.com/office/drawing/2010/main">
                <a:solidFill>
                  <a:srgbClr val="FFFFFF"/>
                </a:solidFill>
              </a14:hiddenFill>
            </a:ext>
          </a:extLst>
        </p:spPr>
      </p:pic>
      <p:sp>
        <p:nvSpPr>
          <p:cNvPr id="2102" name="Freeform: Shape 2101">
            <a:extLst>
              <a:ext uri="{FF2B5EF4-FFF2-40B4-BE49-F238E27FC236}">
                <a16:creationId xmlns:a16="http://schemas.microsoft.com/office/drawing/2014/main" id="{4A4BA61B-D66A-A011-BD62-765F949CEF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6"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04" name="Freeform: Shape 2103">
            <a:extLst>
              <a:ext uri="{FF2B5EF4-FFF2-40B4-BE49-F238E27FC236}">
                <a16:creationId xmlns:a16="http://schemas.microsoft.com/office/drawing/2014/main" id="{D1A786AD-593D-9248-C3F6-78957A7D4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8" name="Picture 10" descr="Image preview">
            <a:extLst>
              <a:ext uri="{FF2B5EF4-FFF2-40B4-BE49-F238E27FC236}">
                <a16:creationId xmlns:a16="http://schemas.microsoft.com/office/drawing/2014/main" id="{1209AB53-B5CD-FB85-8F1F-D51C486CF7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39997" y="2378335"/>
            <a:ext cx="4586134" cy="1781903"/>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data:image/jpg;base64,%20/9j/4AAQSkZJRgABAQEAYABgAAD/2wBDAAUDBAQEAwUEBAQFBQUGBwwIBwcHBw8LCwkMEQ8SEhEPERETFhwXExQaFRERGCEYGh0dHx8fExciJCIeJBweHx7/2wBDAQUFBQcGBw4ICA4eFBEUHh4eHh4eHh4eHh4eHh4eHh4eHh4eHh4eHh4eHh4eHh4eHh4eHh4eHh4eHh4eHh4eHh7/wAARCAExAT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CoooqSgooooAKKKKACiiigAooooAKKKKACiiigAooooAKKKKACiiimIKKKKBhRRRSAKKKKACiiigAooooAKKKKACiiigAooooAKKKKACiiigAooooAKKKKACiiigAooooAKKKKACiiigAooqrqmoWOl2T3upXttZWsYy81xKsaKPdmIFNK4rlmjNeaXXxn8Kz3DWnhOy1vxjdg426LYtLED7zNiMfmarXniT4vXlu1xH4Z8KeDrLGftGvaoZpFHqUiwo/Fq2VGXXT1FdHqdKAT0ryjS/DHxA8TWEWoT/ABoH2OYEo3h7TIEjYZwdsrl885q2Pg7aXAzq3j74g6kT1D668Sn/AIDGFFLkit5fmFz03a390/lSbW/un8q8C+L/AIM+Gnw28Fv4n1ey8U6pCtxFAY01+43sXPXlwOME0vwj8H/Cf4leEh4i0GDxLZxid4JYX1y5EsTr2OJCOQQR7Gr9iuTnu7en/BC+tj3wgjqDSV8//FLSfh38Lraxm1X4hfEXR2vXZbeOy1qadvlGSxRs/KMgZ9TXReGPDvjTVPDtj4g8H/GTWbiwvYRPbJrmkwT7kPTOAjD9TQ6K5VK+nmmFz1/NFeZG9+N+ij/SdD8I+K4V6mxu5LGcj2WQMhP4iiP4yaPp0gg8beHfEfg6XODJqFkZLXPtPFuT88VPsZP4dfQLnp1FZ2ga3o+v2K32h6rZanat0ltZ1kX81PFaNZNNDuFFFFSMKKKKACiiigAooooAKKKKACiiigAooooAKKKKACiiigAooooAKKKKACiioby5t7O2lurqeK3giUvJLIwVUUdSSeAKaQiWuf8AG3jPwz4NsFvPEmrQWSucQxHLTTN/djjXLOfoK4iXxz4n8fXD2HwttY7fSgSk/inUIibceotojgzN/tHC/Wuh8EfDPw/4avm1q4a417xFKP32s6m3m3DH/YzxGv8AsoBW3s1D4/u/rYVzk9d8ceOtY0uXU7G1sPh34ZUZbWvEZBumU947bOFJ7bzn2rjPDOtfs+an4gifxN48l8ZazvAS68QGX7MG/wCmaFVhUZ6cfjXM+ObW6+OX7U8/gW/v7i38NeHVfzIYmwWEe3zGH+0zsF3dhXqXjH9mn4Y6v4Zl07RtEXRtQWIi2vYZXZg+ON4ZiHBPXPPpiu1qlSSU20326er3I1Z6/Fa2p0k2en+XbW8kJWI22FVAw4K7eB1yCK+G/g74L0r4i+PPFGk/FXxbrHnaGc5n1AKsm2Rkfc0mcYO3p6mvWf2H/FesSWviH4da5K8s2gSbrYs2TGm8o8ef7oYAj/eNecfEbwDoFz+2Y3hvxGtwmjeIbhblTBJ5bF5YyQM4PBlUj8avDwdKdSm30vcG7pM+qfhB/wAIJY+F/wDhHPAGq21/pukOYnEV15/lO5L4Le+SfSu0rk/hx8OvB/w9sp7XwnpIsUuSpnYzPI0pXOCSxPqeldZXmVWnNuP4miPn79vS48r4K2kWcGXWoB+AjlP9BXmP7J+uXPwz+Jlx4P8AEk622na/pkOoQSyHagfyvNRuemULqfdRXo37eGn6vqvw40Wy0jS73UH/ALTMkiW0DSlQImAJCg4GWrnP2pPhff6x8N/A2vaLYyy6tYWtppc8KL87pIqqmf8AdkOPbea9TDyg6EaUnpK//AM5Xvc8R+PXijVvib4k1nx4iuvh6xuY9N0/fwApDFQP9pgrOfTI9q+7PgvB9l+EXhKD+7o9t+sYP9a+Zf2n/BVp8OP2dfB3hK1w8/8AabTXsyj/AF05hYux9skAewFezfEr4i2vwo+BGj3StG2sS6Xb2umW7H70ohXLkf3U6n8B3pYl+2pQhTWl2l8gjo3c8+/a1+J2s3evW3wu8A3Fz/aYYT6lNZyFXQqC4iDDpgDex7YA9a6n9izxZrvjL4aat/wk2rXGsTWupeSj3R3t5RiQhST1Gd3WvAvgb438OeA9S17WviJoviBtc123kWDUZLfKCOVSWYBsElyclhnivUf+Cek4/wCEc8XWe7IjvLeQfijD/wBlFXiKKp4dxS2tr37ii7yPT/id4D+Gehabd+NLp5/Bk9thpdV0WVraQEsFG5E+WTkjgqaoeHPE/wAQNN0xNT0u+0v4q+Gv+frT3S31KNf9pB+7kPsNre1ec/tj6/feL/HPhv4O+HXLzz3Ec16F6eY/EYb2Vdzn6isz4xfDa9+AUOm/EP4a65fQQxzR22oWk0m5JWI4Yj+JGIOVPTIINY06PNCKm/elsn/V0NvXQ+lPAvxC8LeMvNh0e/KX8H/Hzp13GYLu3PcPE3P4jI966qvOj4c8JfFzwXofiq9097S+u7OO5tdQs5DDeWjMM4SVeeDkYOQfSss+IfHPw1YR+M45fFnhdOBr1lBi7tF9bqFfvKB1kT8RXG6ak7R37F3PWqKo6Fq2ma7pVvquj39vf2NwoeKeBwyOPYj+VXqwasMKKKKQwooooAKKKKACiiigAooooAKKKKACiiigAooooAKKK5b4j+NdN8F6PHcXMU17qF3ILfTdNthunvZz0RB/NugHJqoxcnZCbLXjvxfofgvQ21bXLoxoWEcEMa75rmU/djiQcsx9BXjfi++i1S50rV/jRdHSdK1C8ji0XwZDJueZmcAS3hH3yMglfuL3yeKzvFvi7TPhlrmn+NvitDca940vh/oenWa5tdFtyeViLfLv9WzuY9MDmvOf2r/iP4J+IXh/wt4j8J6qW1PTLqRZrWeIxzxowVgcHggMg5BPWvRw2GbkrLR9f8v8zOUj7WgghtoUt7eGOGKNQiRxqFVQOgAHAFPqj4d1BNW8P6dqsfKXlpFcL9HQN/Wr9ea9zQ+QvjJb698Ff2iR8VdP06S98P6sxN2E4XLgCWJm6KxIDqTwT9DXda/+1h8O7bw295o0WqXuqtH+5spLbywsmON7k4wD6Zz2r3DxPdaHZaFdXHiSawh0pUP2lr4r5O30bdwfpXz3qmteBbWePV/APw88K6RayTCOLxR4htBa2hcnj7PFjzJj/uhR74r0ac4V1H2kG2tL3/MhprYufsbeC9a0fTtf+IniyM2V34gcPGsw2EQ7i7SMD90Mx4B7DPep/i3J8H/EfxK0bxFceI9T1TX9FCrDY+G4jdyOyyb137FbGDxjI615j+0R4mvPCHikaD4vbUfG2rGCO5Vr64NtpKBs48u1hI34IIy7V45rPxQ8bajamxh1f+x9OxgWWkRLZQAem2IDP4k12QwtStP219/y/r0J5klY+zte+NOs2qs0PgmDRo+0viXXLawP/foFn/Dg1wmrftBasrNv8efDvTv9iysL7UWH44RT+dfHUjNJIZJGZ3PVmOSfxNJW8ctprf8Ar77kubPrvw98adY8Raw2m2Hxc23H2ea4/deDVRNsUbSNgvISThTgd66n4Map8YfiN4SfxNbfELTbS0a5aG2W58PxOZdgG5iFYYG7IHcgA8dK+T/gvp+q33jhDpUalobS5M8jvtSKN4mj3MeuNzqMAEnPAr7K/Y61TRT8J4PCtneCTVdDllTU4TGyFHeVyrDcASpA4PtXJjaUaEXyJdOi8/IqLvubM+mfHCFdrar8PddjH8F1p9xbE/irOP0rnvGtr4g10Wx+InwJsvEaWn+puNH1OOZ4xkH5Uk2NjjpnmvcqK8xV2ney/L8jTlPLP+FqfDTVYRoXiqGTQJHXyxY+I9MNuvTAALgxn8DXKfs7fDjWfhRF4w1eS9sPEGlXsC3FidKZpGmMe8hAuPvEMAME17rqVhY6lataajZ215bsMNFPEsiEfRgRXkHxJ8C+Dvh94d1Hxt4f1bWfA7WaiSX+x5N0EpLAANbOfLbJPQbfrWtOomnTjpf5ia6ng/7O3jPwvZ/G3xH42+KWqHSddmL/AGWO7gcLE8hO/Jx8pVQEAPYmt39pb4oWvxavNJ+GPw3WXVhcXqyTXCIVSVwCFVc87VyWZiAOK7LVJYfEOg6drXxP+H9h4y0K8gE1r4j0W0eO7SIjO6a24lXjk7Cw74r074M+G/hTYaUdY+GllpTQzja93Axkl/3GZiWX3U4+lddStCM/auLutF2X9diUnaxNeaho3wb+C9vJqUwe10LTo4FAOGuJQuAq+7N+WfavJv2Q4/HHizxD4i+J3iLVrxNL1WV44bDefJncYBYKeAqABBjrz6Vyfxc1XUvj58crP4b+HJpE8N6NM3224UHbuU4mmP0+4nufevp++htfBPw4uo9B09RBo2mSNaWqDhvLjJVfckjn1yaxmvZU+V/HP8F/wRrV+SOR1/4fav4Z1W48VfCuSGxupX83UNBlbbYaj6lR/wAsZfR14PcV03w68daT40tLhbeKfTtWsW8vUtJuxtubOT0Ze4PZhwRXxv4D8P8Ajv4oeHfFPxRPxHuLPWNFdpVhM7rwqeYcEMBGmMhQBjg5r2H4Pyan8Y/h1aeNre+XRviFoUz2cesRx4S8VVDBLhBw8bAgEdjyMdKqth+WPvSvbS/b17oSkfSVFcT8MvHX/CTfa9F1qxOjeK9LwupaY5zjPSWI/wAcTdQw+hrtq86UXF2ZomFFFFSMKKKKACiiigAooooAKKKKACiiigAooqG+urexsp728mSC2gjaWWVzhURRksT6AUxGL8QPFuleC/DM+uaqzsqERwW8QzLdTNwkUa92Y8frXz58RfGU3w3tZPG3i37Nf/E/W4Cmk6bu3w6Fat0UDsR/E3V246A16R8P7S4+I3iyP4ma5DJHo9pvTwpYSrjanRr51P8AG/8ADn7q/WuQu/2Zo/Eup+KtY8deKbrVNX1KY/2beRLs+yoOVLJ0J/h29Ao45PHfQ9lTdqj9f8v8yHd7HqXwz0/XNZ+F2l2/xLh0vV9Sntw9wvkpJGytyu4cqW24yV4z0rz74nfsw+AfEGnXdx4Zsz4e1coTB5Eh+zM/YPGc4B/2cYrzb4d/EHxh+z/4qX4f/EuGe68NMx+xXiAuIUzgPEf4o/VOq9vQ/XGl6hZapp1vqOm3UV3aXCCSGaFtySKehBpVPa4efNB6Pa2w1aSPnD9lH4k61YaxL8G/HFrcxatpgaOwkdCWCJyYnPoByrdCOPSvV/iJ8TbPw/fP4f0G0XXfEojMj2iSiOCyj/563Ux+WFB78nsK4b4s/ELS7fVNZfwrNY6S1si2niDxd5Cu1uBkra2//Pe45OAOE6npx8lePPH0usWkug6BDNpXhwymWSF5d9xfy957qXrK5POPur0A71008L9Zn7Tlt/X9aE83KrHf/E34uQzasbma8t/GuvRNmO4niI0fTmz0tbY/61h/z1k69hXsXxYaz+NP7KMXirToUGo6bGL0xIOYZYhtnjHoNu4j2C18T19D/sS+Oo9J8XXfgLV5A2leIEIhV/urchcbf+BplfqFrtxGGVOmqlPeOv8AmQpa2ZkfG2//AOE8+CfgP4g7vM1DTw+g6s3U70G6Nj9QCf8AgVeHdq9wTRJvD2qfE34MXWdkyNf6Tu7zW376PHu8O4e+AK8P6rXVhrKLituno9RMKBRmgVuhH0J+z/4T1LSfhhrfxI0/xNZ6FdSQSwJcYaS4ht0kjErKmQBzglzu6AYGc133gPxR4m8HftBaJZeIdZt9fPjvT4nubi2ijCZDyrbPGVA+TYASOuXPXFJ8EfAXiDVv2crvTpLKe0l1LT72zhWWIiTMk6Or7Wx8pCnnNcz4nkj0H9oj4R2OrLcacuiadZ2dzNfReQhMbOpcEkjYT3zXizkqtScXrv8AgtDTZI+zaKbG6SIHjZXUgEMpyCPUGnV4ZsFeHftWRz+Jz4N+GFk5EviPV1kutvVbWAbnY+3Ofqte415FFNayfFrxl8R9UYf2Z4R0z+yrRj0DhPPuWHv8yJ+Yrow7tLm7fn0JlseIftNaxq+t/HLwt8OfAd1cWU2iRxWlsbSVozDNIFJOV6BIwufbNfQGsfCa3V4Na8L65c+HvFsMKLLqtug2X7qACbqEYSQMepwCM9a8l/Y28L3fiTxV4h+MniCItPfXU0dhvH8TnMrj6AhB/wACr6mrpxVX2bjTj9nfzfUmKvqeSeB/E9jofjWbSfHXhnTvC3i/VAkY1O2QCz1kJnaY5ez8/wCrb5ue9ecal481LwX+2Dq1t401250/wtqNqqQxzc2rx+WBESCMKN28Fh3JBr6M8WeHNF8V6HPoviDT4b6xnHzRyDoezKeqsOxHIrw7xz4Y03SEtPC/xbt38R+C2lEWj+JpGK3elu3Cw3Lrzt6ASdD/ABCpoThJu63Vrf5f5A0zzn4A3Wl6T+1ZrnhvwZcJqvhHVkuFkVRvh8sJ5g68EKxKA9wfevpm3Hw8+Enh1oPtWl+GtMmuJLgJLMEDyOcttBOT24HQACs/wJ8OvAPwn0PU9Y8O6cUxavPcXc0xmleJFL7Q56LxnA6+9fOPwh8C3/7RXjHWfH3jzUrsaPBceTDbQPtJJG4RIf4EVSM4GST9a1nyYhubbUUlfu2JXWh7f4i1DwT8ULi21T4d+NdIj8caRmTTLmOXDuP4oJUOC8LdCMHHUV2nwv8AGsPjDSJxc2jaZrunS/ZtX0yQ/Pazjr9UbqrdCDXhfxz/AGdvDXhzwZd+Mfh7Jf6Pq2iJ9r2C6ZxIicsVJO5XAyQQcHGMVo+CNY17xX8O9F+Nfh+DzvFmlRvY6/aRDaNYtoj86kD/AJaBcOh9SRUSpU5U04PTbXo/8mO7ufSVFZfhTXtM8T+HbHX9GuBcWF7EJYXHXB6gjsQcgjsQa1K89pp2ZaCiiikMKKKKACiiigAooooAKKKKAEryj4jPL8QvHMPwxspGGi2Sx33imZD96MnMNnn1kI3N/sj3rtPiX4qt/BfgrUfENxGZ3gQLbW6/euJ3O2KMepZiBXzr4t8Y+KfhvZ6d8N/B8I1L4leJpP7R1u92CRkuJuQig8ZAGBnhVXPeuvDUpSd479P8/kRJnWftGeBfid/b+nePPhvrk+7RrYQxaPbgIY0H3vLX7sgOBlCM4AxnpVj4GftF6N4umj8O+MY4/D/iVW8rEmUguXHGFLfcfP8AA34HtXrnw9h8RW/gnSIPFskMuux2yrfSRPuV5B1OcDJPGffNef8Axz+BPhb4kRSX8WzR/EgTMd9EvE2OglQfeH+194evarhVpyXs6vTZr+tQae6O3+JPgbw78QPDUuheIrMTRNloZV4lt3xw6N2P6Hoa8E1CbTfhl4HvPhr4c8S3cOnaaTN4q8RE/PA0nS0tkyQLiQcAL90ZY81v+HpviJ8Pvh1p3w/vtcXWPHWsTSx6bk+ammWacNcO+NzKijcM55IUdK828RaD4W+KXwcl034b3WoNrXhK6muLqxu2xNqoY/vLor/FI2Mg9RynpW1Cm17spXjf5epLf3nhfj/xhN4muLe1tbVdL0HTwY9M0yJspboerMf45W6s55J9q5elYEHkEexpO9fQxioqyMjofAfgzxL451o6P4X0x7+8WMyuoZVVEHG5mYgAZIH41Sv7TWvCniZ7W6in03WNLuRuU8PDKhBB49wDmt34UfEbxF8NPEMuteHGtjLPAYJ4rmPfHImQRkAg5BAIINYni7xBqfirxNqHiLWZlm1C/mM07Ku1c9AAOwAAA9hSXPztO3L+IHt3xy13+3rHwD8dtFRVunC2WqxqOI7uA52n2Zd4+mK8L8Rw29vrt7HZ82hlL2//AFyb5k/8dIr034AzR+JtJ8TfCe9kAXxBbfatKZjxHqEALJj03qCp9cV514e8P6z4i8RRaDZW5a+yyyCQ7VgVM72cn7qoASSegFYUUqd4vp+XT/IGZlla3N7dR2lnby3FxKwWOKNSzMT0AA619EfB79nvWIZ9M8ZeK9Qj0+G0vYJLfToYxLNdTCQFYiSdq5IwfvY5zjBx6X8GPhLpnhf+zLWJGk1jVImuJrt12y29kuA0gHVGkJCqOqqSfvA165M0V58UtN0G3RUstC0o3zRIMKJZWMMPHsizY+orzsVmEpXjT2NIw7l3xoPtVno2lXrzRzajqEcLfZLqSEgBHd8MhDYCo3friuC+IXwT+HGvalpUOtWesSyXTPbQ3TaxPI8TBGkCgSMwwdrfiPeuw8W3Gfil4Gsc8Eahckf7sAQf+jDUPxyvm0fwH/wkK5B0fUbO9Y+iLOgf/wAcZ68ynKcXHldrmjsaXgHRdK8D+H9K8EWl/cTi2gkNq102ZJIw5J56HbuAwO2K6iuB+O9pqE3w3vNc0CYxazoWNV06Vefmj5ZT6q8ZdSO4NcNa/HzR7zw1pfjqxuVudMjEVv4l0tObjSzIcLcKOpUP8p7EEEcjBSozqLnWv+YXSPcNQuUs7C4u5ASkMTSEeuBnFfP/AMd7XUbT4X+H/hjpTZ8Q+NNSxdkdfnfzrhz/ALIYgfQV73ZXVhrGlQX1nPFd2N1GssMsbbkkU8gg9xXn3hPTf+En+MmueOrpd9noqHQtGyONw5upR9XPl5/2WooS5HzPp+fQJHa+C/D2n+E/CmmeHNLTZZ6fbrDH6tgcsfcnJPua2KKKxk23djQVW1Oxs9T0+40/ULWG6tLmMxzQyqGSRCMEEHtVmilewzxWOOb4a3TeBfENzNc/D/XVey0jUJm3NpkkgKi0mY9Yzn5HPT7pryX4H+PR8AfEmufDb4iWt1bWLXZuLW+jiLjoF34HLI6hTkZwcgivR/H/AIw1L4ifFeL4V+FNOtNV8PWmV8WXE65h2HIMasPuuvUEc7wOymrng2z0DXrmX4VfEW107xPJpyPJoOp3CrIb+yVtpw45E0RGxwD2Br04tRg1UW+r7+TMuuhwn7QX7Quh+JfC9x4H+HMd5q99rC/ZZLhbdlARjykakbmdunQAZNey/s3eCLv4f/CXTND1IBdRkZ7u8UHISSQ52Z77QFH1Bpo8P/B74O2T6+dN0Tw7gEC5cbpm/wBlN2WJ9lrwj4q/tUazqkF5Z/DXSprKzhH7/VrqHfIoJwCqcrHk9C2T7ChQdeCp0I2j1bHezuz2W0U/C74pCwAEXg/xhclrYdE0/UyMsg9EmAyP9oe9et18t/sx+HvEvxG+DniuHxnql1dafrN5v025uHZ54rlBzOjHoA4TGO6mvbPgx4ovPEXhNrbWwI/EWi3DabrEfT9/Hx5gH911w4/3q58RSs2r3a0f9fgNM7iiiiuMoKKKKBhRRRQAUUUUAFIaWqGvapaaJol9rF/II7Wxt5LiZj2VFLH+VUlcR51rg/4Tf45WGh483RfBsa6lfDqsl/KCLdD67E3P9SK8Z8U6tbfDv9t+TxF4rBj0rUoB5F24ysSPCsYfPorKVPoDmvdv2fdLu7fwEPEGrRldX8TXMms3u7qplOY0/wCAxhB+daPxX+Gnhf4l6GumeIrV98JLWt3CQs1ux6lT6HuDkGuyFaNOo4y+G1v+D95LTaOnOq6WNKOqnUrMaeI/MN156+UExnduzjGK+Wvgv4rtdT/aD+JPxJW/nXwjYWExaeV2Kbd6bdoPTPlswHuPWn/8Mg3QuPso+I1z/Y+7Jh+yHdjP93fsz71o/EPSfCPw60W1+H2kwsdC0mEeIvE0kjZkvSjbba3c9zLKF+XoFX0ralCjFOMJczflsv8AMlt7syLb40WPgr4lQ+IfFumyXOq+JIllvwpzJounnm1t0X+9t/eSDqdw78Vc+OPgu40jULT4+/Bu8jk4FzfR2fzRyofvShR1U9JF/Hrmvk/xFq994g16+1zU5TLe307TzN/tMc4HoB0A7ACvRvgF8ZtZ+GOpm0mV9S8NXTf6Zp7HO3PBkjzwG9R0bv616UsG4JTp79V0a7EKV9xPi1p2i+LdJ/4Wj4OtUtYLiQJ4g0uPk6ddt/y0A/54yHJB7HjvXlVfQ3xS8NWnhGaP4sfC54dV8C62ph1Gx5MUQf78EqdVRj0zyjYx2rw/xJY2VvdC70mSSTS7rLWxkOZIvWJ/9peme4wR1row8k42W35eT9BMyqSlFJXQIvaBq15oOu2Gt6dIY7yxuEuIWHZlII/wr7v8KeBfDreLv7TsNMltrrxcia1rMMyANbWwCEWoHYSTnLDuFYdBXyP+zt4TXxb8UdNguIRLY2TrdXKsMq2HVY0P+87KPpmvvvwYRe+JfFGsMMj7cunQn/pnboA2P+2jy14+aVbSUVvb+v8AM0giLwORqXiTxTrzfMDfDTLY+kVsuGx9ZXl/IVnfD5/tnxN+ImoHnyr2z09D6CK2DEf99Sk1ofCJWh8A2Mt0phmvLi5uWWQbWLSXEj9D3wRXK+EvFPhHwv4p8aW154nsry+v9ce8+y2EUtzNAvlRx7JFRCQwMZ4ryrN8yX9all7xjc+X+0H8P7ftLpuq4+oSM/0q5+0Vbi6+BfjOE99JlI+oGf6VgfGPxP8AD7wv4n8F+OvFerarZz2yXI02K3tWbzlkRQ/mJt3LgEenNcf8Qf2kfhDr3hLUvDxu/EEsWqWkltJJbadhogwxn94Rn8M1rTpVJOEoxen+YNrU9F+GPiu11/4TeCZL5TKNfshYSNngSLC4YH1z5bD618SfCUppPxQvfB+osFsdZFzoF4D0BclI2/4DKqHPbFXPhN8V9e0DVPCWgahqqr4V0rWY7wxtCMxAs287gN2MO5I965X4n3dnN8UPEWoaJeLNZyarNcWlxCSAys5ZWU9R1r18PhZU5zi9n/mZOV7HT/Bb4oeJfhf4u+zSX9w2leY9te2UsjGKM52+aq9AysM8dQCK/QbwlY2Gn+GtPtdLkWazWBWjmU587cNxkz3LEls+9flfcTTXFxJcXEryzSsXkdzlnYnJJPck19z/ALEfjaTxH8MZPDt9MZL7w/KIELHJa2YZj/Ihl+gFYZrh/cVSPzKpvoe+0UUV4JsFebfGPxPrSvbeA/A+1/FmtRnEx5TTbXo91IR0x0Ud26dK7fxDqMmnWBe2tjd3sp8u1tgcebIegJ7KOpPYAmvFPiZ4qb4Waa+maIv/AAkPxR8WSAlo49zhjwrBeqxJ92NPbJ/iNdFCHNJaXf8AX4Et6HC/FrxVpPwa8Hx/CT4atJdeKNQA/tXUIxuuN7jBJI5Mz54H8IPqa2vhb8FfG+i/CIXV1qP2fxXZ3Y1jQbU8/YpQvzwu3cTL8rr0Bx3zXW/s9fA6LwdKfGHjKRdX8Z3hMsksjeYtozcttJ+9IcnL/gOOvuFdNbEqC5Kevd93/kSo31Z89Xfwr8J/HfWNI+Jl/qmo21pLZrBfaQjYZLmMlXjLH/V4IIIAycZ4zXl/7Rk3h+48ZaN8FfBUemaDodhMsurXCkRxLLjJaVz97y0ySST8zY6ivfLeOXwL8aLrS7d1t9G8cRvcWbFcpbarGnzjH/TRMNjuVNeB+Df2XfG3ibxLfal481NNLtWvJGllRhLc3h3nLqOihuoLc89K3w9SKfNOXupaL+uwpLsjq/EH7Q2j+HdL0/wB8FdAl1ye1hW1trh4GMRwMZSNfmkJPJJwMnvXoMN5qPhv4h+FfG2qabJpEPjO0h0rXrR8YttQC5t3OOOfnjz/ALtdz8N/hp4M+H1j9m8M6NDbysuJbuQb7iX/AHpDz+AwPapfi34ZPi74d6vocLbLuSHzrKTvHcxnfEw9MOorklWpOSjFadW93/W5ST6nVClrl/hX4mHjD4faN4hZdk9zbD7VGesc6/LKp9w6tXT1ySi4tplIWiiipGFFFFABRRRQAhrzL9oaSTUPDej+CbdiJvFOr2+nuB1FuD5k5/74Qj/gVemmvMdQX+2/2lNMt/vQeGfD8t2R2E91J5a/iI0b/vqtqOkr9tRM9MhjjhiSGJAkaKFRR0AHAFPpB0payYIjuZ4bW2lubiQRwwoZJHPRVAyT+Qr4E+PfiyfUtGWSRit54uvm1y5UnmOyQmGxiPttV5MerA+lfXX7Q9/cQ/DS40Wwcpf+IbqDRbUg4INw4ViPom818FfGHWINc+JGr3Flj+z7aQWNiB0FvABFHj2wgP417GVUby5n/X9foZ1H0OTAJIA5J6Ve1zRtW0K+FjrWm3enXRjWQQ3MRRijDIbB7GqKsVYMrEMDkEdjWx4v8U+IPF+qrqviXVZ9TvVhWFZZcZCL0HAA9frmvdbd1bYxN74UfEbU/AeoXEXkR6noGor5Wq6Tccw3UZ4PH8L4PDVqfFbwLZ6XpMHjPwPdy6n4H1ST91IeZLCbvbzjsw5AbuP180rtvhR8QLrwTqNzBc2i6t4d1JPJ1fSZj+7uYj3H91x2asZwalzw36rv/wAEa7M4jvQK9G+LPw/tNEtLXxf4Qu31bwVqrf6JddXtJO9vOP4XXpk9a4zwvoOreJ9ftNB0OykvNQu5BHDEnc9yT2AHJJ6CrhUjKPMtgPpz9jLRrTR/A2pePdWmtrOwXVB9oubhwipDBCxHJ9ZZF/FBXpuj+IPHuo/B7UfEXw98PwE6nLJNosFzKHupTPcEvcyHKxooDMVTngAk9q5bwppum+FPCifCfSdGj+IviJEifVLXcF0uwlWV5Q00hGBhmHy8s2wcCum8ZaPLpvwzm8VfEjxfqc+m2SCR9L8KSC0shGWCrGm3DuMkZYsPYCvArNTquT6vT09DVbGn4V07wd4M8P6Vf/EDX9OfxikAkub3VdRFxPHcEc+WGY4AJwNgHArx74X+OtB+GNrrdvafEnw5rV7quoPeXN4mi311K5PQEoVB7nk9WNep/svzfDrxPoOo+JPCXgO30Ew3jWRlnYTXMwCq25nOTzu6ZPTrXJwfEXx5/wANSDwHZWFvB4Uh1P7PJ9n0oAGPyt3zS4457jFKKblOD9Xfy+8Oxwf7RN9Y+LrjRbnx1qniHT2hhkaxa28IvEJY2Klj89wSRkD0614X4ksfBdrZltD17Wry7DD91eaUtuu3udwlbn8K+/8A9o+98VWPwm1C78D/AGxtcSeBYfsUPmyhTIA+Fwf4c9q5D9l9/Feu+ENbl+LVhLLcx36pbHWbBIz5ZjHTcoyN2a6KGKdOjz20XS//AABON2fBoorY8a6fcaT4v1jT7m2a2khvZR5bLt2qXJXj0KkEexrIr207q6MhO9e4fsU+Im0X4222nNJtt9ZtZLRx2Lgb0P1ypH/Aq8Qra8Ca/L4V8aaP4khiMz6beR3Hlhtu8KeVz2yMj8azrQ9pSlDuhp2Z+ptFcz8NPHGg/EDwrB4h8P3BeCT5ZYn4kt5AOY3HYj9RyK6KdnSFmjjMrgfKmcZP17V8fKLi7NanScn8SvFC+GrWAabpx1bxLf7rfSNPQ/NM/dmP8ES8F26AADrisf4T/DNfDV/d+LfE12mt+NdU+a91Fl+WEH/ljAD91B09Tj04rrNC8PxWWpXOtXrLd6xdqEluSOI4wciGMfwxj06k8nmtytPacseWPzFYKKKKxKOE+Oug3eufDu7m0oY1nSHTVdMYdRcQHeB/wJQy/wDAq6TwZr1p4o8JaV4isf8Aj31G1juFH93cMlfqDkfhWseeoyPSvMPgNnRZvF3gF+B4f1qRrRT2tLkefFj2G5x+FbL3qbXYnqeoUhpaQ9KyQzy/4Tf8U/8AETx74IPyQJeprenp2EN0v7wD2Eqt/wB9V6gK8x8aL/Y3x98D64p2xaxZ3miXB9WAE8OfxVx+NemitaurUu6/4AkOooorEoKKKKACiiimA2vMvhN/xMPib8TtePI/taDSoj/s28C7sf8AApD+VenLywHvXmP7OH7/AMFavqzcvqfiTU7on1zcMo/Ra1h8En6L+vuF1PTqWkpayA8c+OR1LVPiB4Y0TR7d7u907TdT1uK3UgF5lh8mDrxnfIcV8B6lY3+m6hPY6paz2t7C5WaGdCjq3fIPNfc3xBsfF/iD4seNV8DX0dlr2l+G9Pt7OZ5Nu1pLhppFBwQCyxqOeOea8e8X+MtH8UXA8KftAeELnw74jhXy4PEVjb7ZF9DInR091JHoBXu4Go6cUkr6fPvt8zKa1PnE9aWu0+IPw51fwpBHqtvc2uveHLhsWus6c3mW7+ivjmN/9lv1ri8V60ZKavFmYnNFdL8MtE0PxF420/R/Emvx6Bpc5bzr5wMR4UkDJ4GSAMngZrN8U2NhpviTUdP0vUl1Sxtrl4re8VdonQHAcD3pprm5eoHT/Cf4gTeDbu60/UrNdX8Laqoh1fSpfuzJ/fT+7IvUN7V798LvAdh4ehubz4b65Hfz+MXMGkaptzNpOnIu+6Zx2mUlYx6sVr5b8LaDqnifxDY6BotsbnUL6URQx5wCT3J7ADJJ9BX3x8Ffh/ovwS8AzTeI9eszcO7T3d7OyxwwFlUNHGW52/IvuxHSvNzCUaa916vp3LhqZdh4Dm8X/s7R+GPDdlc+BTfXW6Q3W83LwrKcyTEYZ3kUBjk4+bHSu9tvBPhvT/hPYeBfEc0N9o1pZxWsz3TiFZhGQQWwRjkA4zXk3jz9rHwnp1w1h4O0e88SXedqynMMBPtwXb8APrXltzd/H74hanLquk+AF0/7Q5dbiax5XP8Ackui20f7gArgWHrSV5vlV76/1cvmR7prCeE7C607SfAHjKPwtpEMc7XsPhu1F1JPKxjCZVUfnCv83XoO9VftHhezkEmqar8Udd5yyXsz28MnsyHygVPcMCMV5IPgJ+0Fr8Y/tvxdFbRnrFPrErKP+ARgqPwqSP8AY78YXHzXvjXSAx64hmk/U4q/Z0V8VUV32Oo8Ta78LbPU9U13UPCfiJLZlRltrDVYLSKJUQKSIobobmJGSdue1YmmfG34CWsuW8Aa/MuMEXji6Q/8AklYE/hUI/Yy1kDP/Cc6aG/7B7//ABVV7n9jnxSoP2fxnosrdg9tKmfyzW0fqlrSqP8AEXvdjiPE0fwJ8VeKdQ1mPxV4i8OR3sxkWzTQkaKAYHyrsfpWN8QtA+Fej+BopPCHjOTxJrUuorv8y1kt2gt/LbI2H5T823nrWN8Vfhr4q+Guspp3iSzVUmBNtdwEtBOB12tgcjuDgiuNr06dNNKUZtr5f5GbfdBRRRWwj3n9h/xNfaT8YV0CORjY61bSpNFnjzI0Lo/1GGH0Nfd1fmL8IvG1x8PfH2n+Krexivmtd6vBIxXcjqVbBHQ4PBr9FPhn430P4g+E7fxHoErtbykpJFIMSQyD7yMPUZ+hBBrwM2otVFUS0f5m1N6WOmoooryDUKKK5L4ifEDw94It4hqUk11qVzxZ6XZR+dd3TeiRjnH+0cAetVGLk7IVzqp5oreF555UiijUs7uwVVA6kk9BXj3hfxJoep/tCJq/h3UYr/TfEWhS2rTRZ2Pc2M3OD3wkp57iuX8WeG/HHxHs31r4ta/B8PvA0X7z+xoLkCaRe3nyH5c+3PsuazvCOu/DuTxR4BHwytJbbSNG8SzaVLK6kfaGurRiZAWO45aJRk4zjpXZCgoxet35bL5ktn07SGloriKPL/2jf9D8J6J4iXh9D8R6feFvRDKIn/8AHZCfwr049TXAftF2n234HeLov4k055l9ihDg/wDjtdloF19v0HTr7r9ptIpv++kDf1rWX8Ner/QXUv0UlLWRQUUUUgCiiimAxm2ozegJrzf9mVQvwV0Ru8kl1Ifq1zKa9HkGYnHqp/lXnX7M7Z+Cegj+6blT9Rcy1rH+G/VfqLqekUtJS1kB8qfGfx54h8A+LPHviTw5cRRXh13SbEiWISI8YsXcqQexPpg1SsP2hPhz8RtIXw/8X/CKW4bgXluplijb+8p/1kR+maxf2rIyJfH8fdPE+lTfg2nuP5180ivosNhadWkpPfTVeiMZSaZ9Mal8I9f0G1ufFPwJ8WxeKNBuFP2rTVlSZ2TukkR+SYY7EBvavCvEH9lXtzLs01/D2qIxW4sWDC33d9m75oj/ALDZHoR0rP8ADuva14c1FNR0HVr3TLtOkttKUb8cdR7GvTk+LGh+Mo0svi74Wh1Z9oVdd0xVt9Qi92x8so9jiumMKlJ3fvefX/gk6M8gNJXq+q/ByTVdPl1r4X6/beNNNQb5LaIeVqFuPR4DyfqvX0ryy5gntriS2uYZIJo22yRyKVZT6EHkGumFWNT4WS1Y9h+A6af4A0uT4zeIncpaSyWehafGwD390UIck9o0B5Pr9MH03wr8LviB8dr6Lxl8VNYutK0GQ+ZYaZD8jGM8jYh4jXH8TZY9fevO/gWmj+KtY0u98ZTR2/hDwBpTXNykvMcsrTMygjuWZhx32Ad6674ofEfxh8Wfh34p8Q+GdYbQfDOgTxwzaZFG4uLuJ+FkeVeAOuU4AA5JrzK/O6r5dH37dkvM0VrHqVx4s+AvwVtZbXQ7C2udQtsLMNNt/tdwG/6azHhT7Fh9K8y8Wftha3cSNH4Y8K2djDnHn30hmkx6hV2qD9Sa4j9lLw3rHiq98X6Npnii+0CNtH3SmCNJI5vmwFkRwQRgnkYIz1rxOQbdy9cZFVSwVFzkp+813E5O2h7x8XvjJ8UbLWYLfT/Hmrf2fd2kd1C40gac2HGcAEEsB/fUkH1rz7R/FXxC8YeJ9M0OXxxrrz6leRWkbTahMUVpHCgkA9AT2r1n9sWFYfBXwpQKNy6JtzjnAjh4ryL4Gx+Z8ZvBq/8AUatW/KRT/StaCh7DnUV1/AT+Kw34jaf4w8E+Mr/wzrmt3kl7ZsA8kV7IyOGAKsCTnBBHWrvwi8OeJ/iP40i8L6d4kubK5lt5ZllnuJSnyLnBwc88V0n7Y4x+0HrvvFbf+ilrU/Yaj3/HmBv7ml3Tf+gD+tW6j+q+162uK3vWPHdcuNXS6n0rVL+6uGtJ3jaOS4aRVdSVJGT7Hmn2nh7WLvw1feJLaxeXSrCeO3up1IIidwdmR1wcdemak8djb4418f8AUTuf/RrV6r8IlEn7MfxcRudpsXH/AH8FbVKjhTUku34gldniNFLmut8SaPp9t8MvB+t20Gy8v5b+K7kDH955UqbDjoCAxHFaysmvMRyNfT37DnxKt9J1ab4c6jEqR6pM1xY3A6+dt+aNvqq8e4x3r5k8qXyPP8p/K3bPM2nbuxnGemcdq9U/ZV8F6x4r+LukX1grx2Wi3Md7e3OOI1U5VPdmIwB6ZPaubGQhKhJT2Ki9T9EKQ0p9a57XvEws3az0jTLvXNT7W1rgKh/6aSt8kY+pz6A18mo3eh0XHa3Jrd8j22kyxaVbgHzdRnQM6jv5cZ4z/tPwPRq8I1/4qeBvA+s3OlfDXR7rx344ujtuL4Frl2b/AG5hlmA/uR4Ue1d7q/w58U+P3B+I3id7XSSc/wDCP6E7RwMPSac/PL9AFFd34O8HeF/B9gLLwzoVjpUOMN5EYDP/ALzfeb8Sa6Yyp01rr5dPmyXqfMi/Bb4yfF3U49X+KfiIaLYg7orFcO0QPZIVOxD7sS3rXbeI/hh4Z+FnhzwlF4bW6Lv4z0uS6uLmXe8rb2TOOAOGPAAr6DrzL9oM7tL8H24+9N4w0tR+EpJ/lWkcTUqSUdl2QuVI9NPWik7mlrhLOW+LMSz/AAs8WQsMhtGux/5BapPhfIZvhp4XkPJbSLX/ANFLSfFRxH8MPFUjcBdGuyf+/LUnwqUp8MPCynqNHtf/AEUta/8ALv5h1OmFLSClrIYUUUUgCiiimAiffH1rzH9mn9z8N7jTT97Ttc1K1YehW5c4/WvTa8y+DH+g+MfiXoDcG38Rm+jH/TO6hSQH/voPWsfgl8hdT06lpKWsmM+SP2sLFv7S+IcO0/vLHRdUX/gEssDn/wAeT86+TxX3R+05oxuvE0Kquf7e8Lalpg95odl1EPrlD+tfCoOQDX02Wy5qVv67foc89GOor0T4Ka98N9DfXD8Q/Dc+tC4s/LsPLGfKk5z3G0njDdsV522MnAwOwznFdyk3Jq2xJa0nUtQ0nUItQ0q+uLG8iOY57eQo6n2I5r1O2+LOj+K7aPTvi94Yi1/auyPW7Dbb6lCPUkYWUD0b9a8hxxSipnTjPV79wPpX4QfDy2n8Y6TceBfFen+KvBlzqcE2r2E8IS7hRVcKJ4WBDIN+MjjODjpWh4PsbfTPgP8AHhrRFSBdWntogqhQEQgAADgD5ugqj/wT7tg3j7xLekD9zpaJn03Sg/8AslaXh6Q/8MhfFHUTnN9rt02fXMsS15VZy9q4t31j+Za2KP7BEQGoeOLsj/V6ZGmfqXP/ALLXzHNzvP1r6p/YSiKeGfiJd+lvCn/kOY18qj5gOOtdtB/v6vy/Il7I+nP23Y/K8P8Awzh7ppbr+SQ15F+ztH5vxz8Gp/1FIz+WT/SvZv29V8u2+H8f92ymH5CKvJP2YI/N+P3g9fS+LflG5qMO/wDYn6P9Rv4jb/bNXH7QWs+9tan/AMhCtv8AYPTd8bpW/u6RP+rx1kftpjH7QWre9naH/wAhCug/YGj3fGDUX/uaPJ+skdKb/wBg/wC3QXxnivxCG3x/4iHpqt1/6NavVvginm/s5/GGP0trV/yYn+leW/EtdvxG8Sr6atdf+jWr1n9n5d/wB+Mq+mmxN+SyH+lbYh/uF/27+aEtzwWu/wDEq7vgP4Lk/uavqcf5+S1cBVl768bTY9Na4kNnHM0yQk/KsjABmA9SFAP0FdM43a8mSjqLEb/gtq//AEx8Q2ZH/AoJx/7LX0Z/wT0uM6T4xtO63FtL+auP/Za+atJ1Cyj+GPiHSZZ1W8n1OwuIIj1dUW4VyPp5i/nXv3/BPa426/4vtM/ftLaQD/ddx/7NXBj4/wCz1PX/ACLh8SPsAjIwelNijjiQJFGqIOiqMCn0V8ybhRRRQAV5j8Zs3XjP4Y6SvJm8Sm6Yf7MFvI5P5lfzr06vMdZ/4m37SXh6zHzJoGgXd8/+zJcSJEv44Q/rWtHdvyYmemiiig1kM4X9oC7Fl8EvGM5OP+JTNGPq42/1rpvCdqbHwro9iRg29hBER6FY1H9K4X9pYm4+G8Ohqfn1vWbDTlHqHnVn/wDHEavTeBwOg6Vq9Ka9X+guotLSUtZFBRRRSAKKKKAGnrXmVuRov7S11Eflh8S+HEmT0aa1lKt+OyRTXpxry/47Z0W88HePE4XQtajiu29LS6HkyE+wLIfwrajrLl7ks9QHSlpBS1kxnmP7RtubfwZYeK44/Mfwzqtvqbr/AHoA3lzr9DHI2favhD4qeD9R8H+MdSsbixuorD7S7WFzJEyx3EBYmN1bGGBUjpX6Ya7plrrWiX2j3yh7W+t5LeYEZyrqVP6GvmG58XfFLS/Bljo2n+E7DxnZaAZtE13TrmyM7pJA37uUYO4rJCyEHB6GvVy/ESgrL87Gc0fIQpTXr+van8GPENw8eseEPEXw91bnedPxcW4bvmCTawHsuK5PUfAiSEy+FPFGi+JYD91Ipvs10PYwTbWJ/wB0tXuRrp/Erf132MrHGZpBU97Z3VlcNb3lrNbTL96OWMow/A1DWqQH1R+wNH5Nn481LH+rtYUz9BI1JpP7n9gfWbhv+Xy/lk577rpR/Sp/2N/9A+CXxK1fnhHwR/sWzn/2auz8OfDPxFr37HWleA1ji0zV7pY5pFvCQI1+0+Z820E52YOPevDrzjGvJyf2o/gjRLQ5P9iKMR/Cb4hXfqxTP+7bMf8A2avk2zXzLmCP+86r+ZFfot8GvhHZfD34d3nhddWvJ7jUnMt9dwt5REhUL+64yowB1yetUtd+GPgHwD4M13xN4b8LadHrOn2E91b3l0n2iRZVQkN+8yM5op4+Eas2lfmegODsjxz9v1JJLrwVDFBO5itpwxWJiuTswM4xn5Tx1rzH9muzt9A+IVl468UalaaDomiuWkkviySXDsjBUiTG5zzkkDAH1r1D4afHT4ieNrG6W+ntraSx2bZ7DwpPqLMWzywRtsfT05/Cui07xFolz4nXXPihHrXi1rW2MGnxSeAbiFLUswZmAKkEnAHPTFWp1KVJ0ZL7v+GFZN3OI+M3/CjfiR49uPFcvxebTXngihMCaVJIBsXGckDrWl8BtU+B/wAKvFN5rkHxZOqtc2n2bypNLkjCjeGzkA+lekzfFT4Hw/67wfdx4/v+EJB/OOsnXfi58ArvRr6xXRmtJbi3khWb/hF2BjLKQGHyds5rPnnKHs+WXL8v8itL3PkH4h3lnqPj3X9Q06f7RZ3OpTzQS7SN6M5IODyODXsP7NjQt8F/jBaySxpJPpAWJGYAu3lTYCg9T7CuFPhb4VqPm+KOpD6+GZ//AIquw+EXwh+HPxB8V/2HpvxI1G9aKBrqaFNGa3YopAOHkJAOWHY16NepTdLld0lbo+hmk7nhfakrufjv4Y0vwZ8VtZ8M6KJhYWLRpF5z73OY1JJPuSa4Yda6ozU4qS6itYUV9HfsBXPl/FDW7Yn/AF2jkj3Kyof6184DrXuv7DVz5Px0SEnAn0q5X8RsP9DXPjVfDz9Bx+JH3nRRUdxPDbxNNcTRwxr955GCqPxNfJnSSUlcbqnxBs1ZoPDmiaz4ouugGnW2IM+877Y8fQmuS1mD45eJYnL6n4b+HemH7zI/228C+7nEan6fnWkaTe7sJs9S1XV9L0lYm1PUbWz851jiE0qoZHJwFUE8kk4wK89+D3/E88c+P/G5+aG61NNIsm9YLNdjEexkaQ15Le+E/h14ZXVvG3/Cfal8QfGWhxrJbGW9EsaXcjeXAMLkZLkYXcfuk44r6D+Ffhn/AIQ/4e6L4eZt89rbL9pf+/O3zSt+Ls1bThGnB8r3+Xn/AJEp3Z09IelLSHpXKUeY/EojV/jB8OvDY+Zbae61y4X0WCPZGT/wOQV6bXmPgP8A4qD43+NvE5+a20iKDw/Zt23KPNuCP+Bso/A16eK1qaWj2X56iQtFFFYlBRRRQAUUUUAJWJ488PW/ivwZrHhu64j1G0kg3f3WI+VvwbB/CtykNVFtO6EcT8D/ABFceI/hrpdxqHy6pZq2n6kh6pcwHy3z9du76NXb15XpR/4Qv473+lt8mj+NojfWhP3Y9QhUCZB7um1/cqa9TFaVormutnqJC1418Qzq3gb4oL4i0LyEh8W2o09/PBMKapEpNsz4IwJVzET64r2Wuf8AiH4Xs/Gfg7UPDt6xjW6j/dTL96CVTujlX3VgD+FKlNRlrsxtHy/L+0l4R8Ql9J+Knwqtp5InMUzxBJjGwOGG2QBlIOejVTn8I/sweOxu8O+L7nwhfSdILossYP8Auy8fk9YvjD4PeLPiJqt9rOg29iPEtlJ9k8TabJMIWN6gx9ojzwUmXEg5HJavKPGXw38c+D7aS58TeGr3TbZJFj86UAxszZwFYEhuh6V79KlRf8OfK+1/0Zg2+qPWPE/7Mnj4WAuPC3iHSvF2nAZiEN1sbHsGJX8mrg9E+BnxW1bWH0uLwZqFtLGQJJbsCGFPfeTg/hmuJ0LXtb0G5FxomsX+mTdd1rcNGT9cHmvU/Cv7S/xY0MolxrFvrUC/8s9Qt1Yn/ga4b8ya3ccVBWi0/wABLlZ9Yfs0/DPUfhn4AutD1u6s7y7vL1rqXyAWjUFEUJlhz909u9ep18reGP2xNPdAnibwdcwPjmXT7gSKT/uvgj8zWhpX7Qup+PtQfT/D2q+E/A1vu2i512dprlh6pGAsefqxrxauExEpOc0aqUbaH0xI6RxtJIyoijJZjgD6mvHfjZ8WfAMfgfxH4es9ei1XVLnTp4Vt9NRrooShGXZAVUDuSeKtad8ItI8Sxx6h418aaz48B+YRveCKxz7QwkKR9Sa3PiB4f0Hw58GfFlnoOj2Gl240a5Hl2sCxj/Vnrgc/jWMFTjNXd/w/r7inex8dfszfGTTPhKmuLqOi3upf2kYdn2eVU2bA2c7uud1e0Q/th+HZpVhh8Ea7LIxwqJPGzH6AV5H8CfgDdeLtNi8WeNL8eHvCuA0byOsct2vqpbhE/wBo9ew719DaB42/Zx+GEAstC1fQreZPlZ7ON7udz/tSKrEn8a9LFfV5VHaLlLyM481h+lfHfxFqsYksPgn46mjPRjGqA/8AfQFP1X41eIrGEyX/AMC/GwjAyT5SSD/x3NT+Iv2lfhzoNwlvqkPiW3kkTzIxLpLxl0zgMA5BxkHnHauC8XftSaPcyNL4Q8QiwQIMQ6l4feUFu5MiTcD/AICa5YUZSelLT5lX8xuoftV+DYZ2t9Q+GOpRzKcNHcLCrD6hhmtv4c/tI/DDVNXuvtWgReExDbGQXcyRkyncB5SiNdxJznHtXimv/tG3vii3ax8aeAPCXiK25XeY5IpMeqPklfwrI+CGleFfFXx+8LxaLZXemWS3f2uayvLlZlXygXCpJhS2SAMEZ9zXY8HTVNucWvncjmdzC/aJ1yy8SfGTX9a05LpbS5kjaL7TA0MhAjUZKMAQDjIyOlefd69T/az/AOTgvFH/AF1i/wDRSV5dErzSrDEjSSMcKiDcxPsB1r06FvZR9EQ9xveu5+BXje2+HfxM07xTe2c95a26SxzRQsA5V0K5GeOCQfwqbwp8GPih4nCNpfg3UVhfpNdKLeP65kIz+Femad+yzf6dbLe+P/HmgeG7bqyq4kb6bnKr+WayrYihyuE5bjSfQ+jfCnx9+FPiCwe6TxVbaa8abpINRBgkUfjw3/ASa4/xp+018L7W58jSNPvvFt8hxGsFriPPszj9Qprh/DPw4+AdjIq6ZYeK/iTeKellbyvbk/76hI8f8CNeseGdL8YWcQh8FfCvwn4JtsYFxqU6yTgf9c4Aefq9eJKlh4Suk/m0v+CapyPPJPiT+0f47Hl+C/h6nhuzfhLm7j+YD13TbR+SVia78EfHOrr/AGl8ZPjLZ6dbnlopbsyAeyhmRB9AD9K9Y8YwnRRE3xS+Nl7p8dwjOltpsSabE4UgMFYBpG6jjdmuT0vxT8C7TS9Y1zwl4Zk8R3unBIor6+t5Lhrq8kO2GBJJyXZ2bngcAE1pCo0r0429F+rFbuN+Gvw18N6X8RbDwb4ZuLnUNF0F49e1q8uNpNzeOmLSHgAAIpaTHuK+lK4z4P8AhO58KeE9urSi517U5m1DWLgf8tLmTlgP9lRhR7LXZ1wYio5y3uXFWCsTx34htfCng7VvEd5/qtOtJJ9v99gPlUe5bA/GtuvK/isT4u8f+GvhtD89msi65ruOgtoW/cxN/wBdJcceiGppRvLXYGzb+B3h+68O/DTTINS51W9D6jqJPU3M7GR/y3BfwruBQOtLUzk5NtjCiiioGFFFFABRRRQAUlLRTEcT8ZfC134o8GuukOIde0uZNR0eb+5cxcqv0YZQ+zVp/DjxVaeNPBun+IrVTEbhNtxA33redTtkiYdirAiuiNeS3bf8Kx+KxvT+78I+MrhVnPRLDVMYVz2VJhwf9oe9bQ9+PL1W36iPW6KQUtYjPH/jv4VmtZpPH2j21zOVtTZ+ILO0YpNd2OciWMjkTwn51PXAIr5T+L3ijxnB4el8FeJPEV14l0a4lt9R0HUpArLPAN4Dh/vE4bBUk7WBFfoWeRg8ivmL49/C/TdJtLmK4jaLwTf3BniuI0LN4cvXPMgA5+ySHG9R908ivSwGIipKM0RNHzn8L/HXh/wzYXWk+JvAGkeKtPuphKzTkx3MXy4xHIAcDvj1r0fS9E/Zn8czxR2esa94Gv5XVRb3b+ZCST90M24fmwrxDxb4d1Xwtrs+jazbiK5iwysrbo5kPKyRsOGRhyCKzI3aORZEYq6sGVh1BHQ17kqMZ+9CTTfZmKZsjw/NfeOW8M6W0Zll1FrO2M8gVSd5VdzdB25rf8VfB34m+Ggzar4N1TyV6z20f2iLHrujyPzxXETzSTzvPNIzyyMXdyeWYnJP5123gj4ufEbwaUXQvFV8lunS1uH8+HHpsfIH4Yq5+1VuS3zCyMDQr7xZoOqwQ6Ld6zpd/MV8mO2kkikkLHCgKMZyenHNfTfgq5/aYk0O4XxZbaYfDZhIvm8U7IgIMfNuKESAY65r55+LHjW68ceMo/FUzJBqElnbi4NuhjVJkGCUGSR0BzmvvTwvv8b/ALPelrq93Ej6zoUSXM0zfK29AGLEnvz+defj6nLGLlFa/gXBeZ478SLL4M6jBAus/FnTb/URcRvPPcTNeJDErA+Rb28REcSkDbnBOOOa9Q8I+Ifh3qMTSeAvh9JqlvAQHnsdFitlQnpgzbC31XNTabD8BfA2EtZPAukyp/E00BlH/AmJark/xu+Etrhf+E50kgdBCXcD/vlTXmTk5xtFN/15Fo8em+M/w5s/ihr+qeItH8V3WsODpdzpclrDc20SQyEJtXru6k8nlj14re8N+MPhdf8AiWDXtB+D/iuC/SOSLzLXw3hJFcAEOq8EceldFo3xj+BuhRSx23ie0LS3E1xJKbKUuzySM7Et5fqxx7YrSX9or4O7gP8AhNIB9bab/wCIq5KX2acvx/yD5nxb8W9Q8Cax4l1zUtM0bxBoGqy3LZ050gNrDICA68YZejHGODxXAWs89rcxXNrNJBPE4eOSNirIwOQQRyCK9I+Mfh/wj/auq+JvDPxG0fXVvLx7g2It5oblfMckgZXawGeuRwOleadK+goW5Fb8TF7nu3gDxL8H9fjn8S/FyLWNe8Y3FwsZgQFIZlVVVG+VlXJx8xYjnt3r6I8NQeILPTBeeCfhl4O8FaYY941DVLqOSTy/722AHjHrJivgHqK+pP2UPE154u+Gniz4Q3M5eZtPkfTCz4KxP8kiAnoFLBh6bjXn43D8sedPTz2S8i4vWx6b4s1jStP3f8LG+PywnHz2GheXafh8nmTEfj+VdD8JvC/wj8SaPH4p8N+H11KN5njS+1eOS4nkZDgtmcscehqTwL8Avhd4SaOa18ORaleLg/adSP2h8+oB+UH6LXp8MccUaxwxrGijCqi4A+gFeRUqxtaDf4L8EaJPqfOdp4y/aJ8WXNzYeEPCeiaHpMNzNBFqt3HtSREkZQ6Kx54HZSK7j4cfDnx5p3ia28TeOfidqGvXMKuF063j8mzBZSORxuxnjgV2Wq+KPBPhCxEOpa/oukQR52xS3SIRkknC5z1J7VwV5+0Z8N21aDRvD82qeJtTuZBFBbaXZljIx7Bn2j8c4HWr5qk1anCy9P1DRbs6b4kfDvwx4113S9U8X2dveaZpFtOwimlZFDsUO9sEAqFU5ya4/wCFuhaZ4w8VQ+MdP0e10zwZokjx+GLKGARJdTfdkv2UDnptQnnGTU2q6hffGTVW8L6Z5ln4NsXC+Ib2KXP26YcmxhccMoP+sccdhXr9nbW9naQ2dpBHBbwII4oo1wqKBgADsAKzlOVOPK3r+X/BY7XZNRRRXKMoeIdWsNB0O+1rVJ1t7GxgeeeRv4UUZNcL8DNJv5dO1Lx7r0DRa14rmF2YnHzWtoBi3g9sJ8x92NZ3jd2+JHxEg8AWuX8O6HJHfeJJVPyzyg7oLPPfnDuPQAV6wqgAAAADoB2rd+5C3V/kLqKKWiisRhRRRSGFFFFABRRRQAUUUUAFZHjDw9pfirw1f+H9Zg86xvYjHIBwy9wynswIBB7ECteiqTadxHmvwk8R6pa3918OfGFwX8R6PGGtrpuBqllnEdwvqw4Vx2Iz3r0quL+Kngt/FOn2l9pF2NM8T6RIbjR9QA/1cmOY3/vROPlZfx7U/wCF/jePxdp9za39odK8SaW/kavpkh+a3l/vL/ejbqrDgitZpSXPH5iXY7GobyC3urSW2uoY5reVCkscihldSOQQeoxU1eb/ALSfjL/hB/g/rOqQybL65j+xWXPPmy/Lkf7q7m/Cs6cHOait2NvQ8Z+K3w40P/hGFntLhtZ+H5LtYalY/wCkXPhxifmAxzLabuqdU6ivmXxt4S1bwnfx2+oLFNa3CebZX9s3mW15F2eJxwR6jqOhAr62/ZqbQ/hL+z23i7xjqH2SPWpWu1hkJZnTG2NI07swBbA/vDNZml6J4d+JfhC/1z4Z6Yl5pD3B/tfwdqf7qNJyM+ZaSjiCYjkFTtPQgdK9ujiJUW09Yp2uZNXPjyivTPFnwsuVkvbnwf8AbNQWzy17o13F5eq6f6h4f+WqD/npHkEc4FeaFSCQcgg4IPUGvVhUjNXizMdDI0UyTR7Q6MGXKgjIORkHg19FL+0Br/i5dO0jSfhX4Y1PUYLdIU+0x+apPA+SLKqoJ6Lk9a+cqtaTf3WlataapYyCK7tJlngcqDtdTlTg8HkVNahGr8S1Ww07H1Fb2/7TN4P+Jb8O/DGioeirplnFj/vsmi58J/taTru3WMXH3YZLFP5CvGNT+OXxc1BiZvHmrx57W7LCB/3wor2P4b6PL8XPhZqms2fjbxzo+uaJEFu3n1d7i3upRGXLBMgqDj14z3rzqlOdFKUlG3o2Unc53WvDX7VNmpa4h1ucDr9lkt5P0SvFfF+meKrTV57nxVpmqWl9O5eV722aJnY9TyAD+FQN4o8SzANJ4i1hiR3vpD/WtXwWmreM/GGjeFL7xBqIt9UvY7ZmkmeUJuON21mwcV304SpXlK3yRDdzlqTvXW/FvwNqHw68d33hXUZ0uXgCyRXCKVWaJhlWx27gjsQa5KtlJTSlHYLC969h/Z3+MMPwxj1G3/4RC21q+vZE+xzqVjmRj8pjL7SxQ4Xgd/rXjppeRg9D6ipqU41Y8sloF7H26viL9qPxYcaV4R0LwhbP0kvXDSKP+BEn8kpG+BvxS8T8+PPjPqbRt9+00xWVPp1Vf/Ha4X4IfEPVPH9lqGi69rHie4vNI0Ke8Xy9V+zW8xhGFQrCiuQRjJZyeteo/Bj4jaHoHwS0/XvE9quiXeoXMzW+nQLNLcXjbsKYkkZpJCwxznHuK8KqqlJtRik/Jf5mqszn9M+DfwD8P+I30XUW1bxJrcJX7THcPLKIcru3SmNVRF2nOWI4rV03R9H8a3MmifDPRrDwv4Jicw6l4itLZYZ9R52tb2j43bT0aXv0FS3ulDxNqh1b4mXNh4H8O6xcrInh97xYrnVpFQKpvJMjgKqjylOB3NW/2o/AOs+I/hlZT+Bb6e0OgkXMGnWL7IbiNBkbAvG9MZX8e+Kz525JSk7vvsh28j2Dw9o+meH9FtdG0ayisrC0jEcEEQwqqP6+p7mr9eP/ALMHxbh+JXhL7Hqcip4l0xFS+j6eevQTKPfow7H6ivYK4asJU5uM9y07oK4b4t+Mbrw9YWmjeHoUvfFmtubbSLU8hW/ink9I4x8xP0Hetb4h+MNL8E+HX1bUvMmkZxDZ2cI3TXk7cJFGvdifyHJrn/hZ4R1S3v7vxx40Mc3i3VkCvGp3R6bbZylrF7DqzfxNVU4pLnlt+Ymbfw08IWvgvwtDpMMz3d27tcaheycyXdy/MkrH3PT0AArqKKKzlJyd2NBRRRUjCiiigAooooAKKKKACiiigAooooAK4H4l+B7zU7+28X+EbqLTPGGmoVt52H7q9i6m2nH8SHseqnkV31FXCbi7oTVzj/hr47s/GFtc2k9rLpPiHTiI9V0m4P722k9R/fjP8Ljgivl79u3xpHqHjrSvBsbGWz0eMXF5GrY3zSY+XPYhMf8AfdfTfxG8Aw+JLi217Rr99C8V6ep+warAuTj/AJ5TL0kiPdT07V5zoel+B9f+KtpJ8TPCVnovxEthmMM5Njq5Aws8JPyyMMfdPzL3zgY7cLOnTn7W17dO3/AIldqx84/FfTfGGp+CrLx14+mfT1uyll4Z0NF2COFQCWCfwIFAHPzMSCff2Ow8f6H+z18HNL8J20MepeN7yL7Zc2SnIgmlGQZiOm0bVC9Tjt1riv2sbjxj4s/aBsfDukaLqLy6dFHHpMYhP75jh3mXPG3dgbug2c17L8B/2f7Hwncr4q8ayprviyV/OLSMZIrVzySM/fk/2z+HrXbVqQ9jF1Nt7L8CUnd2E0+P/hLvhCnjT43aNF4Y1LTV8621ezkaC8ij42ygL80ZJP8Aq+c+gziuD8ZfC8eKNKTXxa2/j/SZwTD4h8PmO31VR/02h/1VyR3+69XP2x/E+oeKPFmgfBrw0xkuru4ilvgpz87HESN7KMyH8K9W8U614f8AgD8E7QQ2puYtPjjtLWBTsN1cMCSSe2SGYn0zXPGU4KMo7yei8h6HxhqXwo1C5uZY/BurWviF4yd+nups9Si9ntpcMT/uFq4PV9N1HSLxrPVrC6sLlT80VzE0bj8GAr6R174v6prNrputfFv4NWVx4Yv2H2TUooJI5o1PQxynknHIGVzjivY5/hKmr6Ba3XhHxxd3GkXUKzW1lr9qmrWhRhldvm/vEGPRsiu942dJL2i/r1X+RHKnsfAFfXv7EqY+DHjyT+9NIPytj/jUfiT9n+/3M118N/Duok/8tfD2uS6fI3uIp1dM+wrd+GFvL8MPCWteGl+G/wARY4NUd5HlNrBfeUWjCcGB/mAAzyBUYrFQrUuWO+nYcY2Z8Tp/q1+gruPgIM/GzwYP+oxB/wChV083wf0mE7W8ReKLfH8Nz4KulYf98ua3Phx4B0bwv470TxIdc8SaiNMvEuTbW/g+7DS7TnaCzcZ9cGuuriacqbSfTsyVF3LP7ecYX4y2bjq+jw5/B3FfP1fXPxm8NWvxa8ZW3iBPBfxO/c2i2qwx6VDbK4DE7i87jH3vSq/h39n693K1v8L7G29JvEviNpz9TDbKo/Ak1z4fF06VGMZbr0KcW2fKdnbXF7cpa2dvNc3DnCRQoXdj7Ac13Vj8KddhWG48XXlj4StZcbF1Bi13LntHapmVie3AHvX1DoXgnR7HxPD4L1b4nadpGqXA/wCQF4UsY9Odl27sNKN0pG3nlhkdKpfHLU9C+B9npVh8PfDFgPFevSMsWo3am4nRQVUsXkJZmLMAMnHUmk8e5yUKa1f9df8Aghy9zI+Cvwt8QaRM974I0q70Q3MBt5/EfiSMec8TYLC3sVOFBwOZSa6KXxB4H+E3xj0fw9rGnarquv6uE+1eKtWkDMqvkII+ypu+UhQoX3qv4K079qHw/wCOtMbW72z8RaTefPfpLcRiK3XPzKG2gq4ByNoIOK6r9rj4b/8ACd/DiTUNOg8zW9EDXNrtHzSx4/eRfiBke6+9cM5qVVKpJNPt+v8AViktNDl/20PhLc+KtGXxzoaSz6npUBS6tQSwmtxyWQdmXk8dR7ivEfgTpPxXvfD82rfCnxiXubF8XmiNc7GUH7rBJMxurevHIIr6b/ZP+JA8f/DaK11CffrejBbW8DHLSpj93Kf94DB91NeX/E/4f+KvhP8AGbTfH/wu0u4vbHVbryZ9Mt0JCyOcvEQOkb4JB6KR7CtKNaUE8PO11tfb0E19pHiWo638Qvh/8VY/GeoeHpfD2s+f5k0QtGht7kn/AFi4+7h+chTjJyMV9yXXxO0XT/htpnjLVrS+sn1OJPsulvCftk07dIUj6sSeh6YwelQfEPx7pumJaeH4dD/4SDxXfRrJbaAmyRo2PO+ZuVjjU9XPpxmjwF4BvINb/wCE08dX0Ws+LZEKxFAfsumRn/llbKenu5+ZqwxFaNaMZTja34lRVtit4B8Ia1qviFPiF8Qo4/7d2FdL0tW3Q6NC3VR2aZh95/wFelUUtcE5uTLSCiiioGFFFFABRRRQAUUUUAFFFFABRRRQAUUUUAFFFFABWH418J6B4x0ZtJ8Q6el3b5DxtnbJC46PG45Rh6ityiqjJp3QmeQ/a/HHwxmDa3b3XjjwtCpWLU4Ig+q2EfcSoP8AXJwPmX5uOQa7m08Z6Lq/g278TeF7hfEEENu8scNkd8kjqpIj29QxPGDg10tef+KvhZpF/qz+IfDN9d+EfEbctqGl4VZz6TQ/clH1GfetuaE/i0f9f1oLVHjn7IXhHWNe8beI/i54xtZk1Ga6lt7VLiMqyysf3rBTyNoxGPxr0D9oLR/DXxV0W9+G9l4ksIPF2nyJe2tnJJtbeEJ2kd1ZGOSM44Jq+PGXj7wWfK8feFjrOmp11zw7EZcD+9NbH519yu4V5b8QPDV94u+I8Hxe+BfijSdR1qKNVvNPaZVlDBdmdj46rwVbHTg11pyqVvaN2tt28kTsrGT8KPEsfiiFP2efjRo9xFcW7rFp0ocxSBo1JSNivU7c7GGQwwDmvVPjj4xg+BvwW07TPDpZ77y103STcEOUCrzK/wDe2r7YJIrgfhl8MPil4s+N9n8TPija2+mf2cVeOBCgaVkUiNVVSdqgnJJOT/Kx/wAFAdIvp/DHhjX4YmltNPvJYrgYyFMgQoT7EoR+IrRqnPEQhfR6tLa4ldRuYPhL9nTxt450OHxb40+IWpWWr38YuIYjuleNWGVLksNpxj5V6V6j+zpoPxh8Laxq/h/xxfQ6r4etQF0+9luDJM7cY2E/MUx1D9DwM13/AMOvHfhjxf4Ps9c0nVLMwmBfOiaZVe3cKNyOCflI9/rXQ2N9a6rpa3ulXkF1BOhME8MgdG6gEMOCM1zVsTVleE1p6bFKK3PnP4o/Grx14i+Is3w3+DNmk17bM0d3qDIr/MvD7d3yoingsc5PT35/X/En7TPwlhj8R+KLqz8Q6GHUXagpKkYJxhiqqydcbuRmj9hm4s7Dx/450bVNsWvu42rJw7Kkj+aBnnhipIr6E+OF9pOn/CLxTca00Ys20yeMq+PndkKoo9SWIxXROUKNRUVBNaeruSldXuV9E8VW/wAS/g5c694Wubizmv7CdISrYmtbgKRtyP4g2Ofoe9fIvwD/AGgPEngvX3h8XX2oa3oN5MBdNcSNLNbSf89ELHJ6cp3A45r2/wDYHt7yH4QX81wGFtPq0jW+e4CIGI/4EP0rzL4WeD9BuPj98Q/hT4js1k07URO1sBw8LxyeZG8Z/hYI7YP4dKulGlTdWnJXSBtuzNT9oHVNP0j9or4dfE3R7uK50vU47d/tMLZSRUk2Oc/9c3A/Cvav2i/hDD8VtDsUtdQTTtY02RntLl1LIytjcjY5wcAgjoRXxr8cvAfjD4Z30HhnVbqa70FLiS50i6x+6Ytjdj+4/C7l9Rn3r718B6hB4y+FWjX8kj+XqukR+a0UhVwWj2vhhyCDnn1qcT+6hTqQltpcI6tpnzTrfwx/aJ8O+H77WY/imtzDpMDyvFDq85bbGuWHzrjIA6E17D+yd8Q9X+Inw0e819hNqen3bWs1wEC+eNoZWIHG7BwcenvXkHiv4A6j4Ut7621T42x6N4Qu5jJNFeTSLJNn+9HvCyP05746V6H8Mr660jwnb+FPgp4OurnT0YtL4h8QK1rbSu33pQuBJMeOAoAwAM0q7jUpaNN97Wt6hG6ZR0P4X6h8Mfjxqvj6x1zStE8CTRNLerdzbQQ+S0QHQbXAZSexwAa7CTxd4x+IzG0+HVtJoegMSsvifULchpV7/ZIW5b2kbA9qv6N8Kbe81OHXPiJrE/jLVojvhjuUCWFq3/TK3Hy/8CbJr0lVVVCqAFAwABgAelclSsm03q1/Xz+ZSRzHgDwLoPguzmj0uKWe9um8y+1G7fzbq7fu0kh5P06DsK6iiiuaUnJ3ZSQUUUVIwooooAKKKKACiiigAooooAKKKKACiiigAooooAKKKKACiiigAooopiCuN8YfDHwR4ouhfalokUOpL9zUbJ2trpD6iSMgn8ciuyoqozcXdMLHl/8Awh3xM8O8+E/iMNWtl+7Y+JrUT8eguI9r/mDVTXfEPjaXR7rR/HnwdfWdNuEMdw2iX8d3HIvf90+xx/MetetYpK0VXW7S/L8hWPifVfht8CW1JpLrxB458FxufntNU0mRVA/uiRkIx9WavoP4SeIfg74P8I2vhnwz4+0mWzhZnX7Xqa+YWY5Y/NjHPYACvVXG5SrDcD1B5rGv/CfhbUCTfeGdGuSeplsY2J/ErWtTE+1XLNv7/wDgCUbbHhPxi+FPhHxf4n/4TfwH8RNG8PeJSwkkki1BPKmcD7+Ubcj+pGQe4rj3+Evizxbe28fxV+N+j3GkW77vJi1YSs30DbVU/wC0QSK+j5fhb8NZjmTwF4bY/wDYPj/wpI/hX8M4zlPAPhtT/wBg+P8AwrSOMcYpJvTyVxchR0fxl8JPBXh6z0LT/F/hux0+xiEUMKahG5AHUnBJJJJJPck15Xdap8H5vjf/AMLQ0nxJ4g1nWEVVFjouly3ETkReWSxCc5X/AGgMivdrHwb4PsSDZ+FdCtyOhj0+IEf+O1txIkSBIkWNR0VRgD8qwjUjFtq+vmVa55Lr3ifxB42slsbL4JXupWnmCSN/E0kFrAGHRth3vx7DNWLPwl8U9Vto7XVPGGkeD9NQbVsPDFiC6r/dE0v3f+AqPwr1SlxU+1srRS/P8wscJ4Z+EvgjRb8arLpsmtavnP8AaOsTNeXGfUF8hf8AgIFd4OmO1FFZynKW7HYKKKKkAooopDCiiigAooooAKKKKACiiigAooooAKKKKACiiigAooooAKKKKACiiigAooooAKKKKACiiigBKKWimITFGKWigYlFLRQIKKKKQwooooAKKKKACiiigAooooAKKKKACiiigAooooAKKKKACiiigAooooAKKKKACiiigAooooAKKKKACiiigAooooAKKKKACiiigAooooAKKKKACiiigAooooAKKKKACiiigAooooAKKKKACiiigAooooA//9k=">
            <a:extLst>
              <a:ext uri="{FF2B5EF4-FFF2-40B4-BE49-F238E27FC236}">
                <a16:creationId xmlns:a16="http://schemas.microsoft.com/office/drawing/2014/main" id="{422D9C82-B4ED-2380-52D3-EB0DA2570B0E}"/>
              </a:ext>
            </a:extLst>
          </p:cNvPr>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AutoShape 4" descr="data:image/jpg;base64,%20/9j/4AAQSkZJRgABAQEAYABgAAD/2wBDAAUDBAQEAwUEBAQFBQUGBwwIBwcHBw8LCwkMEQ8SEhEPERETFhwXExQaFRERGCEYGh0dHx8fExciJCIeJBweHx7/2wBDAQUFBQcGBw4ICA4eFBEUHh4eHh4eHh4eHh4eHh4eHh4eHh4eHh4eHh4eHh4eHh4eHh4eHh4eHh4eHh4eHh4eHh7/wAARCAExAT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CoooqSgooooAKKKKACiiigAooooAKKKKACiiigAooooAKKKKACiiimIKKKKBhRRRSAKKKKACiiigAooooAKKKKACiiigAooooAKKKKACiiigAooooAKKKKACiiigAooooAKKKKACiiigAooqrqmoWOl2T3upXttZWsYy81xKsaKPdmIFNK4rlmjNeaXXxn8Kz3DWnhOy1vxjdg426LYtLED7zNiMfmarXniT4vXlu1xH4Z8KeDrLGftGvaoZpFHqUiwo/Fq2VGXXT1FdHqdKAT0ryjS/DHxA8TWEWoT/ABoH2OYEo3h7TIEjYZwdsrl885q2Pg7aXAzq3j74g6kT1D668Sn/AIDGFFLkit5fmFz03a390/lSbW/un8q8C+L/AIM+Gnw28Fv4n1ey8U6pCtxFAY01+43sXPXlwOME0vwj8H/Cf4leEh4i0GDxLZxid4JYX1y5EsTr2OJCOQQR7Gr9iuTnu7en/BC+tj3wgjqDSV8//FLSfh38Lraxm1X4hfEXR2vXZbeOy1qadvlGSxRs/KMgZ9TXReGPDvjTVPDtj4g8H/GTWbiwvYRPbJrmkwT7kPTOAjD9TQ6K5VK+nmmFz1/NFeZG9+N+ij/SdD8I+K4V6mxu5LGcj2WQMhP4iiP4yaPp0gg8beHfEfg6XODJqFkZLXPtPFuT88VPsZP4dfQLnp1FZ2ga3o+v2K32h6rZanat0ltZ1kX81PFaNZNNDuFFFFSMKKKKACiiigAooooAKKKKACiiigAooooAKKKKACiiigAooooAKKKKACiioby5t7O2lurqeK3giUvJLIwVUUdSSeAKaQiWuf8AG3jPwz4NsFvPEmrQWSucQxHLTTN/djjXLOfoK4iXxz4n8fXD2HwttY7fSgSk/inUIibceotojgzN/tHC/Wuh8EfDPw/4avm1q4a417xFKP32s6m3m3DH/YzxGv8AsoBW3s1D4/u/rYVzk9d8ceOtY0uXU7G1sPh34ZUZbWvEZBumU947bOFJ7bzn2rjPDOtfs+an4gifxN48l8ZazvAS68QGX7MG/wCmaFVhUZ6cfjXM+ObW6+OX7U8/gW/v7i38NeHVfzIYmwWEe3zGH+0zsF3dhXqXjH9mn4Y6v4Zl07RtEXRtQWIi2vYZXZg+ON4ZiHBPXPPpiu1qlSSU20326er3I1Z6/Fa2p0k2en+XbW8kJWI22FVAw4K7eB1yCK+G/g74L0r4i+PPFGk/FXxbrHnaGc5n1AKsm2Rkfc0mcYO3p6mvWf2H/FesSWviH4da5K8s2gSbrYs2TGm8o8ef7oYAj/eNecfEbwDoFz+2Y3hvxGtwmjeIbhblTBJ5bF5YyQM4PBlUj8avDwdKdSm30vcG7pM+qfhB/wAIJY+F/wDhHPAGq21/pukOYnEV15/lO5L4Le+SfSu0rk/hx8OvB/w9sp7XwnpIsUuSpnYzPI0pXOCSxPqeldZXmVWnNuP4miPn79vS48r4K2kWcGXWoB+AjlP9BXmP7J+uXPwz+Jlx4P8AEk622na/pkOoQSyHagfyvNRuemULqfdRXo37eGn6vqvw40Wy0jS73UH/ALTMkiW0DSlQImAJCg4GWrnP2pPhff6x8N/A2vaLYyy6tYWtppc8KL87pIqqmf8AdkOPbea9TDyg6EaUnpK//AM5Xvc8R+PXijVvib4k1nx4iuvh6xuY9N0/fwApDFQP9pgrOfTI9q+7PgvB9l+EXhKD+7o9t+sYP9a+Zf2n/BVp8OP2dfB3hK1w8/8AabTXsyj/AF05hYux9skAewFezfEr4i2vwo+BGj3StG2sS6Xb2umW7H70ohXLkf3U6n8B3pYl+2pQhTWl2l8gjo3c8+/a1+J2s3evW3wu8A3Fz/aYYT6lNZyFXQqC4iDDpgDex7YA9a6n9izxZrvjL4aat/wk2rXGsTWupeSj3R3t5RiQhST1Gd3WvAvgb438OeA9S17WviJoviBtc123kWDUZLfKCOVSWYBsElyclhnivUf+Cek4/wCEc8XWe7IjvLeQfijD/wBlFXiKKp4dxS2tr37ii7yPT/id4D+Gehabd+NLp5/Bk9thpdV0WVraQEsFG5E+WTkjgqaoeHPE/wAQNN0xNT0u+0v4q+Gv+frT3S31KNf9pB+7kPsNre1ec/tj6/feL/HPhv4O+HXLzz3Ec16F6eY/EYb2Vdzn6isz4xfDa9+AUOm/EP4a65fQQxzR22oWk0m5JWI4Yj+JGIOVPTIINY06PNCKm/elsn/V0NvXQ+lPAvxC8LeMvNh0e/KX8H/Hzp13GYLu3PcPE3P4jI966qvOj4c8JfFzwXofiq9097S+u7OO5tdQs5DDeWjMM4SVeeDkYOQfSss+IfHPw1YR+M45fFnhdOBr1lBi7tF9bqFfvKB1kT8RXG6ak7R37F3PWqKo6Fq2ma7pVvquj39vf2NwoeKeBwyOPYj+VXqwasMKKKKQwooooAKKKKACiiigAooooAKKKKACiiigAooooAKKK5b4j+NdN8F6PHcXMU17qF3ILfTdNthunvZz0RB/NugHJqoxcnZCbLXjvxfofgvQ21bXLoxoWEcEMa75rmU/djiQcsx9BXjfi++i1S50rV/jRdHSdK1C8ji0XwZDJueZmcAS3hH3yMglfuL3yeKzvFvi7TPhlrmn+NvitDca940vh/oenWa5tdFtyeViLfLv9WzuY9MDmvOf2r/iP4J+IXh/wt4j8J6qW1PTLqRZrWeIxzxowVgcHggMg5BPWvRw2GbkrLR9f8v8zOUj7WgghtoUt7eGOGKNQiRxqFVQOgAHAFPqj4d1BNW8P6dqsfKXlpFcL9HQN/Wr9ea9zQ+QvjJb698Ff2iR8VdP06S98P6sxN2E4XLgCWJm6KxIDqTwT9DXda/+1h8O7bw295o0WqXuqtH+5spLbywsmON7k4wD6Zz2r3DxPdaHZaFdXHiSawh0pUP2lr4r5O30bdwfpXz3qmteBbWePV/APw88K6RayTCOLxR4htBa2hcnj7PFjzJj/uhR74r0ac4V1H2kG2tL3/MhprYufsbeC9a0fTtf+IniyM2V34gcPGsw2EQ7i7SMD90Mx4B7DPep/i3J8H/EfxK0bxFceI9T1TX9FCrDY+G4jdyOyyb137FbGDxjI615j+0R4mvPCHikaD4vbUfG2rGCO5Vr64NtpKBs48u1hI34IIy7V45rPxQ8bajamxh1f+x9OxgWWkRLZQAem2IDP4k12QwtStP219/y/r0J5klY+zte+NOs2qs0PgmDRo+0viXXLawP/foFn/Dg1wmrftBasrNv8efDvTv9iysL7UWH44RT+dfHUjNJIZJGZ3PVmOSfxNJW8ctprf8Ar77kubPrvw98adY8Raw2m2Hxc23H2ea4/deDVRNsUbSNgvISThTgd66n4Map8YfiN4SfxNbfELTbS0a5aG2W58PxOZdgG5iFYYG7IHcgA8dK+T/gvp+q33jhDpUalobS5M8jvtSKN4mj3MeuNzqMAEnPAr7K/Y61TRT8J4PCtneCTVdDllTU4TGyFHeVyrDcASpA4PtXJjaUaEXyJdOi8/IqLvubM+mfHCFdrar8PddjH8F1p9xbE/irOP0rnvGtr4g10Wx+InwJsvEaWn+puNH1OOZ4xkH5Uk2NjjpnmvcqK8xV2ney/L8jTlPLP+FqfDTVYRoXiqGTQJHXyxY+I9MNuvTAALgxn8DXKfs7fDjWfhRF4w1eS9sPEGlXsC3FidKZpGmMe8hAuPvEMAME17rqVhY6lataajZ215bsMNFPEsiEfRgRXkHxJ8C+Dvh94d1Hxt4f1bWfA7WaiSX+x5N0EpLAANbOfLbJPQbfrWtOomnTjpf5ia6ng/7O3jPwvZ/G3xH42+KWqHSddmL/AGWO7gcLE8hO/Jx8pVQEAPYmt39pb4oWvxavNJ+GPw3WXVhcXqyTXCIVSVwCFVc87VyWZiAOK7LVJYfEOg6drXxP+H9h4y0K8gE1r4j0W0eO7SIjO6a24lXjk7Cw74r074M+G/hTYaUdY+GllpTQzja93Axkl/3GZiWX3U4+lddStCM/auLutF2X9diUnaxNeaho3wb+C9vJqUwe10LTo4FAOGuJQuAq+7N+WfavJv2Q4/HHizxD4i+J3iLVrxNL1WV44bDefJncYBYKeAqABBjrz6Vyfxc1XUvj58crP4b+HJpE8N6NM3224UHbuU4mmP0+4nufevp++htfBPw4uo9B09RBo2mSNaWqDhvLjJVfckjn1yaxmvZU+V/HP8F/wRrV+SOR1/4fav4Z1W48VfCuSGxupX83UNBlbbYaj6lR/wAsZfR14PcV03w68daT40tLhbeKfTtWsW8vUtJuxtubOT0Ze4PZhwRXxv4D8P8Ajv4oeHfFPxRPxHuLPWNFdpVhM7rwqeYcEMBGmMhQBjg5r2H4Pyan8Y/h1aeNre+XRviFoUz2cesRx4S8VVDBLhBw8bAgEdjyMdKqth+WPvSvbS/b17oSkfSVFcT8MvHX/CTfa9F1qxOjeK9LwupaY5zjPSWI/wAcTdQw+hrtq86UXF2ZomFFFFSMKKKKACiiigAooooAKKKKACiiigAooqG+urexsp728mSC2gjaWWVzhURRksT6AUxGL8QPFuleC/DM+uaqzsqERwW8QzLdTNwkUa92Y8frXz58RfGU3w3tZPG3i37Nf/E/W4Cmk6bu3w6Fat0UDsR/E3V246A16R8P7S4+I3iyP4ma5DJHo9pvTwpYSrjanRr51P8AG/8ADn7q/WuQu/2Zo/Eup+KtY8deKbrVNX1KY/2beRLs+yoOVLJ0J/h29Ao45PHfQ9lTdqj9f8v8yHd7HqXwz0/XNZ+F2l2/xLh0vV9Sntw9wvkpJGytyu4cqW24yV4z0rz74nfsw+AfEGnXdx4Zsz4e1coTB5Eh+zM/YPGc4B/2cYrzb4d/EHxh+z/4qX4f/EuGe68NMx+xXiAuIUzgPEf4o/VOq9vQ/XGl6hZapp1vqOm3UV3aXCCSGaFtySKehBpVPa4efNB6Pa2w1aSPnD9lH4k61YaxL8G/HFrcxatpgaOwkdCWCJyYnPoByrdCOPSvV/iJ8TbPw/fP4f0G0XXfEojMj2iSiOCyj/563Ux+WFB78nsK4b4s/ELS7fVNZfwrNY6S1si2niDxd5Cu1uBkra2//Pe45OAOE6npx8lePPH0usWkug6BDNpXhwymWSF5d9xfy957qXrK5POPur0A71008L9Zn7Tlt/X9aE83KrHf/E34uQzasbma8t/GuvRNmO4niI0fTmz0tbY/61h/z1k69hXsXxYaz+NP7KMXirToUGo6bGL0xIOYZYhtnjHoNu4j2C18T19D/sS+Oo9J8XXfgLV5A2leIEIhV/urchcbf+BplfqFrtxGGVOmqlPeOv8AmQpa2ZkfG2//AOE8+CfgP4g7vM1DTw+g6s3U70G6Nj9QCf8AgVeHdq9wTRJvD2qfE34MXWdkyNf6Tu7zW376PHu8O4e+AK8P6rXVhrKLituno9RMKBRmgVuhH0J+z/4T1LSfhhrfxI0/xNZ6FdSQSwJcYaS4ht0kjErKmQBzglzu6AYGc133gPxR4m8HftBaJZeIdZt9fPjvT4nubi2ijCZDyrbPGVA+TYASOuXPXFJ8EfAXiDVv2crvTpLKe0l1LT72zhWWIiTMk6Or7Wx8pCnnNcz4nkj0H9oj4R2OrLcacuiadZ2dzNfReQhMbOpcEkjYT3zXizkqtScXrv8AgtDTZI+zaKbG6SIHjZXUgEMpyCPUGnV4ZsFeHftWRz+Jz4N+GFk5EviPV1kutvVbWAbnY+3Ofqte415FFNayfFrxl8R9UYf2Z4R0z+yrRj0DhPPuWHv8yJ+Yrow7tLm7fn0JlseIftNaxq+t/HLwt8OfAd1cWU2iRxWlsbSVozDNIFJOV6BIwufbNfQGsfCa3V4Na8L65c+HvFsMKLLqtug2X7qACbqEYSQMepwCM9a8l/Y28L3fiTxV4h+MniCItPfXU0dhvH8TnMrj6AhB/wACr6mrpxVX2bjTj9nfzfUmKvqeSeB/E9jofjWbSfHXhnTvC3i/VAkY1O2QCz1kJnaY5ez8/wCrb5ue9ecal481LwX+2Dq1t401250/wtqNqqQxzc2rx+WBESCMKN28Fh3JBr6M8WeHNF8V6HPoviDT4b6xnHzRyDoezKeqsOxHIrw7xz4Y03SEtPC/xbt38R+C2lEWj+JpGK3elu3Cw3Lrzt6ASdD/ABCpoThJu63Vrf5f5A0zzn4A3Wl6T+1ZrnhvwZcJqvhHVkuFkVRvh8sJ5g68EKxKA9wfevpm3Hw8+Enh1oPtWl+GtMmuJLgJLMEDyOcttBOT24HQACs/wJ8OvAPwn0PU9Y8O6cUxavPcXc0xmleJFL7Q56LxnA6+9fOPwh8C3/7RXjHWfH3jzUrsaPBceTDbQPtJJG4RIf4EVSM4GST9a1nyYhubbUUlfu2JXWh7f4i1DwT8ULi21T4d+NdIj8caRmTTLmOXDuP4oJUOC8LdCMHHUV2nwv8AGsPjDSJxc2jaZrunS/ZtX0yQ/Pazjr9UbqrdCDXhfxz/AGdvDXhzwZd+Mfh7Jf6Pq2iJ9r2C6ZxIicsVJO5XAyQQcHGMVo+CNY17xX8O9F+Nfh+DzvFmlRvY6/aRDaNYtoj86kD/AJaBcOh9SRUSpU5U04PTbXo/8mO7ufSVFZfhTXtM8T+HbHX9GuBcWF7EJYXHXB6gjsQcgjsQa1K89pp2ZaCiiikMKKKKACiiigAooooAKKKKAEryj4jPL8QvHMPwxspGGi2Sx33imZD96MnMNnn1kI3N/sj3rtPiX4qt/BfgrUfENxGZ3gQLbW6/euJ3O2KMepZiBXzr4t8Y+KfhvZ6d8N/B8I1L4leJpP7R1u92CRkuJuQig8ZAGBnhVXPeuvDUpSd479P8/kRJnWftGeBfid/b+nePPhvrk+7RrYQxaPbgIY0H3vLX7sgOBlCM4AxnpVj4GftF6N4umj8O+MY4/D/iVW8rEmUguXHGFLfcfP8AA34HtXrnw9h8RW/gnSIPFskMuux2yrfSRPuV5B1OcDJPGffNef8Axz+BPhb4kRSX8WzR/EgTMd9EvE2OglQfeH+194evarhVpyXs6vTZr+tQae6O3+JPgbw78QPDUuheIrMTRNloZV4lt3xw6N2P6Hoa8E1CbTfhl4HvPhr4c8S3cOnaaTN4q8RE/PA0nS0tkyQLiQcAL90ZY81v+HpviJ8Pvh1p3w/vtcXWPHWsTSx6bk+ammWacNcO+NzKijcM55IUdK828RaD4W+KXwcl034b3WoNrXhK6muLqxu2xNqoY/vLor/FI2Mg9RynpW1Cm17spXjf5epLf3nhfj/xhN4muLe1tbVdL0HTwY9M0yJspboerMf45W6s55J9q5elYEHkEexpO9fQxioqyMjofAfgzxL451o6P4X0x7+8WMyuoZVVEHG5mYgAZIH41Sv7TWvCniZ7W6in03WNLuRuU8PDKhBB49wDmt34UfEbxF8NPEMuteHGtjLPAYJ4rmPfHImQRkAg5BAIINYni7xBqfirxNqHiLWZlm1C/mM07Ku1c9AAOwAAA9hSXPztO3L+IHt3xy13+3rHwD8dtFRVunC2WqxqOI7uA52n2Zd4+mK8L8Rw29vrt7HZ82hlL2//AFyb5k/8dIr034AzR+JtJ8TfCe9kAXxBbfatKZjxHqEALJj03qCp9cV514e8P6z4i8RRaDZW5a+yyyCQ7VgVM72cn7qoASSegFYUUqd4vp+XT/IGZlla3N7dR2lnby3FxKwWOKNSzMT0AA619EfB79nvWIZ9M8ZeK9Qj0+G0vYJLfToYxLNdTCQFYiSdq5IwfvY5zjBx6X8GPhLpnhf+zLWJGk1jVImuJrt12y29kuA0gHVGkJCqOqqSfvA165M0V58UtN0G3RUstC0o3zRIMKJZWMMPHsizY+orzsVmEpXjT2NIw7l3xoPtVno2lXrzRzajqEcLfZLqSEgBHd8MhDYCo3friuC+IXwT+HGvalpUOtWesSyXTPbQ3TaxPI8TBGkCgSMwwdrfiPeuw8W3Gfil4Gsc8Eahckf7sAQf+jDUPxyvm0fwH/wkK5B0fUbO9Y+iLOgf/wAcZ68ynKcXHldrmjsaXgHRdK8D+H9K8EWl/cTi2gkNq102ZJIw5J56HbuAwO2K6iuB+O9pqE3w3vNc0CYxazoWNV06Vefmj5ZT6q8ZdSO4NcNa/HzR7zw1pfjqxuVudMjEVv4l0tObjSzIcLcKOpUP8p7EEEcjBSozqLnWv+YXSPcNQuUs7C4u5ASkMTSEeuBnFfP/AMd7XUbT4X+H/hjpTZ8Q+NNSxdkdfnfzrhz/ALIYgfQV73ZXVhrGlQX1nPFd2N1GssMsbbkkU8gg9xXn3hPTf+En+MmueOrpd9noqHQtGyONw5upR9XPl5/2WooS5HzPp+fQJHa+C/D2n+E/CmmeHNLTZZ6fbrDH6tgcsfcnJPua2KKKxk23djQVW1Oxs9T0+40/ULWG6tLmMxzQyqGSRCMEEHtVmilewzxWOOb4a3TeBfENzNc/D/XVey0jUJm3NpkkgKi0mY9Yzn5HPT7pryX4H+PR8AfEmufDb4iWt1bWLXZuLW+jiLjoF34HLI6hTkZwcgivR/H/AIw1L4ifFeL4V+FNOtNV8PWmV8WXE65h2HIMasPuuvUEc7wOymrng2z0DXrmX4VfEW107xPJpyPJoOp3CrIb+yVtpw45E0RGxwD2Br04tRg1UW+r7+TMuuhwn7QX7Quh+JfC9x4H+HMd5q99rC/ZZLhbdlARjykakbmdunQAZNey/s3eCLv4f/CXTND1IBdRkZ7u8UHISSQ52Z77QFH1Bpo8P/B74O2T6+dN0Tw7gEC5cbpm/wBlN2WJ9lrwj4q/tUazqkF5Z/DXSprKzhH7/VrqHfIoJwCqcrHk9C2T7ChQdeCp0I2j1bHezuz2W0U/C74pCwAEXg/xhclrYdE0/UyMsg9EmAyP9oe9et18t/sx+HvEvxG+DniuHxnql1dafrN5v025uHZ54rlBzOjHoA4TGO6mvbPgx4ovPEXhNrbWwI/EWi3DabrEfT9/Hx5gH911w4/3q58RSs2r3a0f9fgNM7iiiiuMoKKKKBhRRRQAUUUUAFIaWqGvapaaJol9rF/II7Wxt5LiZj2VFLH+VUlcR51rg/4Tf45WGh483RfBsa6lfDqsl/KCLdD67E3P9SK8Z8U6tbfDv9t+TxF4rBj0rUoB5F24ysSPCsYfPorKVPoDmvdv2fdLu7fwEPEGrRldX8TXMms3u7qplOY0/wCAxhB+daPxX+Gnhf4l6GumeIrV98JLWt3CQs1ux6lT6HuDkGuyFaNOo4y+G1v+D95LTaOnOq6WNKOqnUrMaeI/MN156+UExnduzjGK+Wvgv4rtdT/aD+JPxJW/nXwjYWExaeV2Kbd6bdoPTPlswHuPWn/8Mg3QuPso+I1z/Y+7Jh+yHdjP93fsz71o/EPSfCPw60W1+H2kwsdC0mEeIvE0kjZkvSjbba3c9zLKF+XoFX0ralCjFOMJczflsv8AMlt7syLb40WPgr4lQ+IfFumyXOq+JIllvwpzJounnm1t0X+9t/eSDqdw78Vc+OPgu40jULT4+/Bu8jk4FzfR2fzRyofvShR1U9JF/Hrmvk/xFq994g16+1zU5TLe307TzN/tMc4HoB0A7ACvRvgF8ZtZ+GOpm0mV9S8NXTf6Zp7HO3PBkjzwG9R0bv616UsG4JTp79V0a7EKV9xPi1p2i+LdJ/4Wj4OtUtYLiQJ4g0uPk6ddt/y0A/54yHJB7HjvXlVfQ3xS8NWnhGaP4sfC54dV8C62ph1Gx5MUQf78EqdVRj0zyjYx2rw/xJY2VvdC70mSSTS7rLWxkOZIvWJ/9peme4wR1row8k42W35eT9BMyqSlFJXQIvaBq15oOu2Gt6dIY7yxuEuIWHZlII/wr7v8KeBfDreLv7TsNMltrrxcia1rMMyANbWwCEWoHYSTnLDuFYdBXyP+zt4TXxb8UdNguIRLY2TrdXKsMq2HVY0P+87KPpmvvvwYRe+JfFGsMMj7cunQn/pnboA2P+2jy14+aVbSUVvb+v8AM0giLwORqXiTxTrzfMDfDTLY+kVsuGx9ZXl/IVnfD5/tnxN+ImoHnyr2z09D6CK2DEf99Sk1ofCJWh8A2Mt0phmvLi5uWWQbWLSXEj9D3wRXK+EvFPhHwv4p8aW154nsry+v9ce8+y2EUtzNAvlRx7JFRCQwMZ4ryrN8yX9all7xjc+X+0H8P7ftLpuq4+oSM/0q5+0Vbi6+BfjOE99JlI+oGf6VgfGPxP8AD7wv4n8F+OvFerarZz2yXI02K3tWbzlkRQ/mJt3LgEenNcf8Qf2kfhDr3hLUvDxu/EEsWqWkltJJbadhogwxn94Rn8M1rTpVJOEoxen+YNrU9F+GPiu11/4TeCZL5TKNfshYSNngSLC4YH1z5bD618SfCUppPxQvfB+osFsdZFzoF4D0BclI2/4DKqHPbFXPhN8V9e0DVPCWgahqqr4V0rWY7wxtCMxAs287gN2MO5I965X4n3dnN8UPEWoaJeLNZyarNcWlxCSAys5ZWU9R1r18PhZU5zi9n/mZOV7HT/Bb4oeJfhf4u+zSX9w2leY9te2UsjGKM52+aq9AysM8dQCK/QbwlY2Gn+GtPtdLkWazWBWjmU587cNxkz3LEls+9flfcTTXFxJcXEryzSsXkdzlnYnJJPck19z/ALEfjaTxH8MZPDt9MZL7w/KIELHJa2YZj/Ihl+gFYZrh/cVSPzKpvoe+0UUV4JsFebfGPxPrSvbeA/A+1/FmtRnEx5TTbXo91IR0x0Ud26dK7fxDqMmnWBe2tjd3sp8u1tgcebIegJ7KOpPYAmvFPiZ4qb4Waa+maIv/AAkPxR8WSAlo49zhjwrBeqxJ92NPbJ/iNdFCHNJaXf8AX4Et6HC/FrxVpPwa8Hx/CT4atJdeKNQA/tXUIxuuN7jBJI5Mz54H8IPqa2vhb8FfG+i/CIXV1qP2fxXZ3Y1jQbU8/YpQvzwu3cTL8rr0Bx3zXW/s9fA6LwdKfGHjKRdX8Z3hMsksjeYtozcttJ+9IcnL/gOOvuFdNbEqC5Kevd93/kSo31Z89Xfwr8J/HfWNI+Jl/qmo21pLZrBfaQjYZLmMlXjLH/V4IIIAycZ4zXl/7Rk3h+48ZaN8FfBUemaDodhMsurXCkRxLLjJaVz97y0ySST8zY6ivfLeOXwL8aLrS7d1t9G8cRvcWbFcpbarGnzjH/TRMNjuVNeB+Df2XfG3ibxLfal481NNLtWvJGllRhLc3h3nLqOihuoLc89K3w9SKfNOXupaL+uwpLsjq/EH7Q2j+HdL0/wB8FdAl1ye1hW1trh4GMRwMZSNfmkJPJJwMnvXoMN5qPhv4h+FfG2qabJpEPjO0h0rXrR8YttQC5t3OOOfnjz/ALtdz8N/hp4M+H1j9m8M6NDbysuJbuQb7iX/AHpDz+AwPapfi34ZPi74d6vocLbLuSHzrKTvHcxnfEw9MOorklWpOSjFadW93/W5ST6nVClrl/hX4mHjD4faN4hZdk9zbD7VGesc6/LKp9w6tXT1ySi4tplIWiiipGFFFFABRRRQAhrzL9oaSTUPDej+CbdiJvFOr2+nuB1FuD5k5/74Qj/gVemmvMdQX+2/2lNMt/vQeGfD8t2R2E91J5a/iI0b/vqtqOkr9tRM9MhjjhiSGJAkaKFRR0AHAFPpB0payYIjuZ4bW2lubiQRwwoZJHPRVAyT+Qr4E+PfiyfUtGWSRit54uvm1y5UnmOyQmGxiPttV5MerA+lfXX7Q9/cQ/DS40Wwcpf+IbqDRbUg4INw4ViPom818FfGHWINc+JGr3Flj+z7aQWNiB0FvABFHj2wgP417GVUby5n/X9foZ1H0OTAJIA5J6Ve1zRtW0K+FjrWm3enXRjWQQ3MRRijDIbB7GqKsVYMrEMDkEdjWx4v8U+IPF+qrqviXVZ9TvVhWFZZcZCL0HAA9frmvdbd1bYxN74UfEbU/AeoXEXkR6noGor5Wq6Tccw3UZ4PH8L4PDVqfFbwLZ6XpMHjPwPdy6n4H1ST91IeZLCbvbzjsw5AbuP180rtvhR8QLrwTqNzBc2i6t4d1JPJ1fSZj+7uYj3H91x2asZwalzw36rv/wAEa7M4jvQK9G+LPw/tNEtLXxf4Qu31bwVqrf6JddXtJO9vOP4XXpk9a4zwvoOreJ9ftNB0OykvNQu5BHDEnc9yT2AHJJ6CrhUjKPMtgPpz9jLRrTR/A2pePdWmtrOwXVB9oubhwipDBCxHJ9ZZF/FBXpuj+IPHuo/B7UfEXw98PwE6nLJNosFzKHupTPcEvcyHKxooDMVTngAk9q5bwppum+FPCifCfSdGj+IviJEifVLXcF0uwlWV5Q00hGBhmHy8s2wcCum8ZaPLpvwzm8VfEjxfqc+m2SCR9L8KSC0shGWCrGm3DuMkZYsPYCvArNTquT6vT09DVbGn4V07wd4M8P6Vf/EDX9OfxikAkub3VdRFxPHcEc+WGY4AJwNgHArx74X+OtB+GNrrdvafEnw5rV7quoPeXN4mi311K5PQEoVB7nk9WNep/svzfDrxPoOo+JPCXgO30Ew3jWRlnYTXMwCq25nOTzu6ZPTrXJwfEXx5/wANSDwHZWFvB4Uh1P7PJ9n0oAGPyt3zS4457jFKKblOD9Xfy+8Oxwf7RN9Y+LrjRbnx1qniHT2hhkaxa28IvEJY2Klj89wSRkD0614X4ksfBdrZltD17Wry7DD91eaUtuu3udwlbn8K+/8A9o+98VWPwm1C78D/AGxtcSeBYfsUPmyhTIA+Fwf4c9q5D9l9/Feu+ENbl+LVhLLcx36pbHWbBIz5ZjHTcoyN2a6KGKdOjz20XS//AABON2fBoorY8a6fcaT4v1jT7m2a2khvZR5bLt2qXJXj0KkEexrIr207q6MhO9e4fsU+Im0X4222nNJtt9ZtZLRx2Lgb0P1ypH/Aq8Qra8Ca/L4V8aaP4khiMz6beR3Hlhtu8KeVz2yMj8azrQ9pSlDuhp2Z+ptFcz8NPHGg/EDwrB4h8P3BeCT5ZYn4kt5AOY3HYj9RyK6KdnSFmjjMrgfKmcZP17V8fKLi7NanScn8SvFC+GrWAabpx1bxLf7rfSNPQ/NM/dmP8ES8F26AADrisf4T/DNfDV/d+LfE12mt+NdU+a91Fl+WEH/ljAD91B09Tj04rrNC8PxWWpXOtXrLd6xdqEluSOI4wciGMfwxj06k8nmtytPacseWPzFYKKKKxKOE+Oug3eufDu7m0oY1nSHTVdMYdRcQHeB/wJQy/wDAq6TwZr1p4o8JaV4isf8Aj31G1juFH93cMlfqDkfhWseeoyPSvMPgNnRZvF3gF+B4f1qRrRT2tLkefFj2G5x+FbL3qbXYnqeoUhpaQ9KyQzy/4Tf8U/8AETx74IPyQJeprenp2EN0v7wD2Eqt/wB9V6gK8x8aL/Y3x98D64p2xaxZ3miXB9WAE8OfxVx+NemitaurUu6/4AkOooorEoKKKKACiiimA2vMvhN/xMPib8TtePI/taDSoj/s28C7sf8AApD+VenLywHvXmP7OH7/AMFavqzcvqfiTU7on1zcMo/Ra1h8En6L+vuF1PTqWkpayA8c+OR1LVPiB4Y0TR7d7u907TdT1uK3UgF5lh8mDrxnfIcV8B6lY3+m6hPY6paz2t7C5WaGdCjq3fIPNfc3xBsfF/iD4seNV8DX0dlr2l+G9Pt7OZ5Nu1pLhppFBwQCyxqOeOea8e8X+MtH8UXA8KftAeELnw74jhXy4PEVjb7ZF9DInR091JHoBXu4Go6cUkr6fPvt8zKa1PnE9aWu0+IPw51fwpBHqtvc2uveHLhsWus6c3mW7+ivjmN/9lv1ri8V60ZKavFmYnNFdL8MtE0PxF420/R/Emvx6Bpc5bzr5wMR4UkDJ4GSAMngZrN8U2NhpviTUdP0vUl1Sxtrl4re8VdonQHAcD3pprm5eoHT/Cf4gTeDbu60/UrNdX8Laqoh1fSpfuzJ/fT+7IvUN7V798LvAdh4ehubz4b65Hfz+MXMGkaptzNpOnIu+6Zx2mUlYx6sVr5b8LaDqnifxDY6BotsbnUL6URQx5wCT3J7ADJJ9BX3x8Ffh/ovwS8AzTeI9eszcO7T3d7OyxwwFlUNHGW52/IvuxHSvNzCUaa916vp3LhqZdh4Dm8X/s7R+GPDdlc+BTfXW6Q3W83LwrKcyTEYZ3kUBjk4+bHSu9tvBPhvT/hPYeBfEc0N9o1pZxWsz3TiFZhGQQWwRjkA4zXk3jz9rHwnp1w1h4O0e88SXedqynMMBPtwXb8APrXltzd/H74hanLquk+AF0/7Q5dbiax5XP8Ackui20f7gArgWHrSV5vlV76/1cvmR7prCeE7C607SfAHjKPwtpEMc7XsPhu1F1JPKxjCZVUfnCv83XoO9VftHhezkEmqar8Udd5yyXsz28MnsyHygVPcMCMV5IPgJ+0Fr8Y/tvxdFbRnrFPrErKP+ARgqPwqSP8AY78YXHzXvjXSAx64hmk/U4q/Z0V8VUV32Oo8Ta78LbPU9U13UPCfiJLZlRltrDVYLSKJUQKSIobobmJGSdue1YmmfG34CWsuW8Aa/MuMEXji6Q/8AklYE/hUI/Yy1kDP/Cc6aG/7B7//ABVV7n9jnxSoP2fxnosrdg9tKmfyzW0fqlrSqP8AEXvdjiPE0fwJ8VeKdQ1mPxV4i8OR3sxkWzTQkaKAYHyrsfpWN8QtA+Fej+BopPCHjOTxJrUuorv8y1kt2gt/LbI2H5T823nrWN8Vfhr4q+Guspp3iSzVUmBNtdwEtBOB12tgcjuDgiuNr06dNNKUZtr5f5GbfdBRRRWwj3n9h/xNfaT8YV0CORjY61bSpNFnjzI0Lo/1GGH0Nfd1fmL8IvG1x8PfH2n+Krexivmtd6vBIxXcjqVbBHQ4PBr9FPhn430P4g+E7fxHoErtbykpJFIMSQyD7yMPUZ+hBBrwM2otVFUS0f5m1N6WOmoooryDUKKK5L4ifEDw94It4hqUk11qVzxZ6XZR+dd3TeiRjnH+0cAetVGLk7IVzqp5oreF555UiijUs7uwVVA6kk9BXj3hfxJoep/tCJq/h3UYr/TfEWhS2rTRZ2Pc2M3OD3wkp57iuX8WeG/HHxHs31r4ta/B8PvA0X7z+xoLkCaRe3nyH5c+3PsuazvCOu/DuTxR4BHwytJbbSNG8SzaVLK6kfaGurRiZAWO45aJRk4zjpXZCgoxet35bL5ktn07SGloriKPL/2jf9D8J6J4iXh9D8R6feFvRDKIn/8AHZCfwr049TXAftF2n234HeLov4k055l9ihDg/wDjtdloF19v0HTr7r9ptIpv++kDf1rWX8Ner/QXUv0UlLWRQUUUUgCiiimAxm2ozegJrzf9mVQvwV0Ru8kl1Ifq1zKa9HkGYnHqp/lXnX7M7Z+Cegj+6blT9Rcy1rH+G/VfqLqekUtJS1kB8qfGfx54h8A+LPHviTw5cRRXh13SbEiWISI8YsXcqQexPpg1SsP2hPhz8RtIXw/8X/CKW4bgXluplijb+8p/1kR+maxf2rIyJfH8fdPE+lTfg2nuP5180ivosNhadWkpPfTVeiMZSaZ9Mal8I9f0G1ufFPwJ8WxeKNBuFP2rTVlSZ2TukkR+SYY7EBvavCvEH9lXtzLs01/D2qIxW4sWDC33d9m75oj/ALDZHoR0rP8ADuva14c1FNR0HVr3TLtOkttKUb8cdR7GvTk+LGh+Mo0svi74Wh1Z9oVdd0xVt9Qi92x8so9jiumMKlJ3fvefX/gk6M8gNJXq+q/ByTVdPl1r4X6/beNNNQb5LaIeVqFuPR4DyfqvX0ryy5gntriS2uYZIJo22yRyKVZT6EHkGumFWNT4WS1Y9h+A6af4A0uT4zeIncpaSyWehafGwD390UIck9o0B5Pr9MH03wr8LviB8dr6Lxl8VNYutK0GQ+ZYaZD8jGM8jYh4jXH8TZY9fevO/gWmj+KtY0u98ZTR2/hDwBpTXNykvMcsrTMygjuWZhx32Ad6674ofEfxh8Wfh34p8Q+GdYbQfDOgTxwzaZFG4uLuJ+FkeVeAOuU4AA5JrzK/O6r5dH37dkvM0VrHqVx4s+AvwVtZbXQ7C2udQtsLMNNt/tdwG/6azHhT7Fh9K8y8Wftha3cSNH4Y8K2djDnHn30hmkx6hV2qD9Sa4j9lLw3rHiq98X6Npnii+0CNtH3SmCNJI5vmwFkRwQRgnkYIz1rxOQbdy9cZFVSwVFzkp+813E5O2h7x8XvjJ8UbLWYLfT/Hmrf2fd2kd1C40gac2HGcAEEsB/fUkH1rz7R/FXxC8YeJ9M0OXxxrrz6leRWkbTahMUVpHCgkA9AT2r1n9sWFYfBXwpQKNy6JtzjnAjh4ryL4Gx+Z8ZvBq/8AUatW/KRT/StaCh7DnUV1/AT+Kw34jaf4w8E+Mr/wzrmt3kl7ZsA8kV7IyOGAKsCTnBBHWrvwi8OeJ/iP40i8L6d4kubK5lt5ZllnuJSnyLnBwc88V0n7Y4x+0HrvvFbf+ilrU/Yaj3/HmBv7ml3Tf+gD+tW6j+q+162uK3vWPHdcuNXS6n0rVL+6uGtJ3jaOS4aRVdSVJGT7Hmn2nh7WLvw1feJLaxeXSrCeO3up1IIidwdmR1wcdemak8djb4418f8AUTuf/RrV6r8IlEn7MfxcRudpsXH/AH8FbVKjhTUku34gldniNFLmut8SaPp9t8MvB+t20Gy8v5b+K7kDH955UqbDjoCAxHFaysmvMRyNfT37DnxKt9J1ab4c6jEqR6pM1xY3A6+dt+aNvqq8e4x3r5k8qXyPP8p/K3bPM2nbuxnGemcdq9U/ZV8F6x4r+LukX1grx2Wi3Md7e3OOI1U5VPdmIwB6ZPaubGQhKhJT2Ki9T9EKQ0p9a57XvEws3az0jTLvXNT7W1rgKh/6aSt8kY+pz6A18mo3eh0XHa3Jrd8j22kyxaVbgHzdRnQM6jv5cZ4z/tPwPRq8I1/4qeBvA+s3OlfDXR7rx344ujtuL4Frl2b/AG5hlmA/uR4Ue1d7q/w58U+P3B+I3id7XSSc/wDCP6E7RwMPSac/PL9AFFd34O8HeF/B9gLLwzoVjpUOMN5EYDP/ALzfeb8Sa6Yyp01rr5dPmyXqfMi/Bb4yfF3U49X+KfiIaLYg7orFcO0QPZIVOxD7sS3rXbeI/hh4Z+FnhzwlF4bW6Lv4z0uS6uLmXe8rb2TOOAOGPAAr6DrzL9oM7tL8H24+9N4w0tR+EpJ/lWkcTUqSUdl2QuVI9NPWik7mlrhLOW+LMSz/AAs8WQsMhtGux/5BapPhfIZvhp4XkPJbSLX/ANFLSfFRxH8MPFUjcBdGuyf+/LUnwqUp8MPCynqNHtf/AEUta/8ALv5h1OmFLSClrIYUUUUgCiiimAiffH1rzH9mn9z8N7jTT97Ttc1K1YehW5c4/WvTa8y+DH+g+MfiXoDcG38Rm+jH/TO6hSQH/voPWsfgl8hdT06lpKWsmM+SP2sLFv7S+IcO0/vLHRdUX/gEssDn/wAeT86+TxX3R+05oxuvE0Kquf7e8Lalpg95odl1EPrlD+tfCoOQDX02Wy5qVv67foc89GOor0T4Ka98N9DfXD8Q/Dc+tC4s/LsPLGfKk5z3G0njDdsV522MnAwOwznFdyk3Jq2xJa0nUtQ0nUItQ0q+uLG8iOY57eQo6n2I5r1O2+LOj+K7aPTvi94Yi1/auyPW7Dbb6lCPUkYWUD0b9a8hxxSipnTjPV79wPpX4QfDy2n8Y6TceBfFen+KvBlzqcE2r2E8IS7hRVcKJ4WBDIN+MjjODjpWh4PsbfTPgP8AHhrRFSBdWntogqhQEQgAADgD5ugqj/wT7tg3j7xLekD9zpaJn03Sg/8AslaXh6Q/8MhfFHUTnN9rt02fXMsS15VZy9q4t31j+Za2KP7BEQGoeOLsj/V6ZGmfqXP/ALLXzHNzvP1r6p/YSiKeGfiJd+lvCn/kOY18qj5gOOtdtB/v6vy/Il7I+nP23Y/K8P8Awzh7ppbr+SQ15F+ztH5vxz8Gp/1FIz+WT/SvZv29V8u2+H8f92ymH5CKvJP2YI/N+P3g9fS+LflG5qMO/wDYn6P9Rv4jb/bNXH7QWs+9tan/AMhCtv8AYPTd8bpW/u6RP+rx1kftpjH7QWre9naH/wAhCug/YGj3fGDUX/uaPJ+skdKb/wBg/wC3QXxnivxCG3x/4iHpqt1/6NavVvginm/s5/GGP0trV/yYn+leW/EtdvxG8Sr6atdf+jWr1n9n5d/wB+Mq+mmxN+SyH+lbYh/uF/27+aEtzwWu/wDEq7vgP4Lk/uavqcf5+S1cBVl768bTY9Na4kNnHM0yQk/KsjABmA9SFAP0FdM43a8mSjqLEb/gtq//AEx8Q2ZH/AoJx/7LX0Z/wT0uM6T4xtO63FtL+auP/Za+atJ1Cyj+GPiHSZZ1W8n1OwuIIj1dUW4VyPp5i/nXv3/BPa426/4vtM/ftLaQD/ddx/7NXBj4/wCz1PX/ACLh8SPsAjIwelNijjiQJFGqIOiqMCn0V8ybhRRRQAV5j8Zs3XjP4Y6SvJm8Sm6Yf7MFvI5P5lfzr06vMdZ/4m37SXh6zHzJoGgXd8/+zJcSJEv44Q/rWtHdvyYmemiiig1kM4X9oC7Fl8EvGM5OP+JTNGPq42/1rpvCdqbHwro9iRg29hBER6FY1H9K4X9pYm4+G8Ohqfn1vWbDTlHqHnVn/wDHEavTeBwOg6Vq9Ka9X+guotLSUtZFBRRRSAKKKKAGnrXmVuRov7S11Eflh8S+HEmT0aa1lKt+OyRTXpxry/47Z0W88HePE4XQtajiu29LS6HkyE+wLIfwrajrLl7ks9QHSlpBS1kxnmP7RtubfwZYeK44/Mfwzqtvqbr/AHoA3lzr9DHI2favhD4qeD9R8H+MdSsbixuorD7S7WFzJEyx3EBYmN1bGGBUjpX6Ya7plrrWiX2j3yh7W+t5LeYEZyrqVP6GvmG58XfFLS/Bljo2n+E7DxnZaAZtE13TrmyM7pJA37uUYO4rJCyEHB6GvVy/ESgrL87Gc0fIQpTXr+van8GPENw8eseEPEXw91bnedPxcW4bvmCTawHsuK5PUfAiSEy+FPFGi+JYD91Ipvs10PYwTbWJ/wB0tXuRrp/Erf132MrHGZpBU97Z3VlcNb3lrNbTL96OWMow/A1DWqQH1R+wNH5Nn481LH+rtYUz9BI1JpP7n9gfWbhv+Xy/lk577rpR/Sp/2N/9A+CXxK1fnhHwR/sWzn/2auz8OfDPxFr37HWleA1ji0zV7pY5pFvCQI1+0+Z820E52YOPevDrzjGvJyf2o/gjRLQ5P9iKMR/Cb4hXfqxTP+7bMf8A2avk2zXzLmCP+86r+ZFfot8GvhHZfD34d3nhddWvJ7jUnMt9dwt5REhUL+64yowB1yetUtd+GPgHwD4M13xN4b8LadHrOn2E91b3l0n2iRZVQkN+8yM5op4+Eas2lfmegODsjxz9v1JJLrwVDFBO5itpwxWJiuTswM4xn5Tx1rzH9muzt9A+IVl468UalaaDomiuWkkviySXDsjBUiTG5zzkkDAH1r1D4afHT4ieNrG6W+ntraSx2bZ7DwpPqLMWzywRtsfT05/Cui07xFolz4nXXPihHrXi1rW2MGnxSeAbiFLUswZmAKkEnAHPTFWp1KVJ0ZL7v+GFZN3OI+M3/CjfiR49uPFcvxebTXngihMCaVJIBsXGckDrWl8BtU+B/wAKvFN5rkHxZOqtc2n2bypNLkjCjeGzkA+lekzfFT4Hw/67wfdx4/v+EJB/OOsnXfi58ArvRr6xXRmtJbi3khWb/hF2BjLKQGHyds5rPnnKHs+WXL8v8itL3PkH4h3lnqPj3X9Q06f7RZ3OpTzQS7SN6M5IODyODXsP7NjQt8F/jBaySxpJPpAWJGYAu3lTYCg9T7CuFPhb4VqPm+KOpD6+GZ//AIquw+EXwh+HPxB8V/2HpvxI1G9aKBrqaFNGa3YopAOHkJAOWHY16NepTdLld0lbo+hmk7nhfakrufjv4Y0vwZ8VtZ8M6KJhYWLRpF5z73OY1JJPuSa4Yda6ozU4qS6itYUV9HfsBXPl/FDW7Yn/AF2jkj3Kyof6184DrXuv7DVz5Px0SEnAn0q5X8RsP9DXPjVfDz9Bx+JH3nRRUdxPDbxNNcTRwxr955GCqPxNfJnSSUlcbqnxBs1ZoPDmiaz4ouugGnW2IM+877Y8fQmuS1mD45eJYnL6n4b+HemH7zI/228C+7nEan6fnWkaTe7sJs9S1XV9L0lYm1PUbWz851jiE0qoZHJwFUE8kk4wK89+D3/E88c+P/G5+aG61NNIsm9YLNdjEexkaQ15Le+E/h14ZXVvG3/Cfal8QfGWhxrJbGW9EsaXcjeXAMLkZLkYXcfuk44r6D+Ffhn/AIQ/4e6L4eZt89rbL9pf+/O3zSt+Ls1bThGnB8r3+Xn/AJEp3Z09IelLSHpXKUeY/EojV/jB8OvDY+Zbae61y4X0WCPZGT/wOQV6bXmPgP8A4qD43+NvE5+a20iKDw/Zt23KPNuCP+Bso/A16eK1qaWj2X56iQtFFFYlBRRRQAUUUUAJWJ488PW/ivwZrHhu64j1G0kg3f3WI+VvwbB/CtykNVFtO6EcT8D/ABFceI/hrpdxqHy6pZq2n6kh6pcwHy3z9du76NXb15XpR/4Qv473+lt8mj+NojfWhP3Y9QhUCZB7um1/cqa9TFaVormutnqJC1418Qzq3gb4oL4i0LyEh8W2o09/PBMKapEpNsz4IwJVzET64r2Wuf8AiH4Xs/Gfg7UPDt6xjW6j/dTL96CVTujlX3VgD+FKlNRlrsxtHy/L+0l4R8Ql9J+Knwqtp5InMUzxBJjGwOGG2QBlIOejVTn8I/sweOxu8O+L7nwhfSdILossYP8Auy8fk9YvjD4PeLPiJqt9rOg29iPEtlJ9k8TabJMIWN6gx9ojzwUmXEg5HJavKPGXw38c+D7aS58TeGr3TbZJFj86UAxszZwFYEhuh6V79KlRf8OfK+1/0Zg2+qPWPE/7Mnj4WAuPC3iHSvF2nAZiEN1sbHsGJX8mrg9E+BnxW1bWH0uLwZqFtLGQJJbsCGFPfeTg/hmuJ0LXtb0G5FxomsX+mTdd1rcNGT9cHmvU/Cv7S/xY0MolxrFvrUC/8s9Qt1Yn/ga4b8ya3ccVBWi0/wABLlZ9Yfs0/DPUfhn4AutD1u6s7y7vL1rqXyAWjUFEUJlhz909u9ep18reGP2xNPdAnibwdcwPjmXT7gSKT/uvgj8zWhpX7Qup+PtQfT/D2q+E/A1vu2i512dprlh6pGAsefqxrxauExEpOc0aqUbaH0xI6RxtJIyoijJZjgD6mvHfjZ8WfAMfgfxH4es9ei1XVLnTp4Vt9NRrooShGXZAVUDuSeKtad8ItI8Sxx6h418aaz48B+YRveCKxz7QwkKR9Sa3PiB4f0Hw58GfFlnoOj2Gl240a5Hl2sCxj/Vnrgc/jWMFTjNXd/w/r7inex8dfszfGTTPhKmuLqOi3upf2kYdn2eVU2bA2c7uud1e0Q/th+HZpVhh8Ea7LIxwqJPGzH6AV5H8CfgDdeLtNi8WeNL8eHvCuA0byOsct2vqpbhE/wBo9ew719DaB42/Zx+GEAstC1fQreZPlZ7ON7udz/tSKrEn8a9LFfV5VHaLlLyM481h+lfHfxFqsYksPgn46mjPRjGqA/8AfQFP1X41eIrGEyX/AMC/GwjAyT5SSD/x3NT+Iv2lfhzoNwlvqkPiW3kkTzIxLpLxl0zgMA5BxkHnHauC8XftSaPcyNL4Q8QiwQIMQ6l4feUFu5MiTcD/AICa5YUZSelLT5lX8xuoftV+DYZ2t9Q+GOpRzKcNHcLCrD6hhmtv4c/tI/DDVNXuvtWgReExDbGQXcyRkyncB5SiNdxJznHtXimv/tG3vii3ax8aeAPCXiK25XeY5IpMeqPklfwrI+CGleFfFXx+8LxaLZXemWS3f2uayvLlZlXygXCpJhS2SAMEZ9zXY8HTVNucWvncjmdzC/aJ1yy8SfGTX9a05LpbS5kjaL7TA0MhAjUZKMAQDjIyOlefd69T/az/AOTgvFH/AF1i/wDRSV5dErzSrDEjSSMcKiDcxPsB1r06FvZR9EQ9xveu5+BXje2+HfxM07xTe2c95a26SxzRQsA5V0K5GeOCQfwqbwp8GPih4nCNpfg3UVhfpNdKLeP65kIz+Femad+yzf6dbLe+P/HmgeG7bqyq4kb6bnKr+WayrYihyuE5bjSfQ+jfCnx9+FPiCwe6TxVbaa8abpINRBgkUfjw3/ASa4/xp+018L7W58jSNPvvFt8hxGsFriPPszj9Qprh/DPw4+AdjIq6ZYeK/iTeKellbyvbk/76hI8f8CNeseGdL8YWcQh8FfCvwn4JtsYFxqU6yTgf9c4Aefq9eJKlh4Suk/m0v+CapyPPJPiT+0f47Hl+C/h6nhuzfhLm7j+YD13TbR+SVia78EfHOrr/AGl8ZPjLZ6dbnlopbsyAeyhmRB9AD9K9Y8YwnRRE3xS+Nl7p8dwjOltpsSabE4UgMFYBpG6jjdmuT0vxT8C7TS9Y1zwl4Zk8R3unBIor6+t5Lhrq8kO2GBJJyXZ2bngcAE1pCo0r0429F+rFbuN+Gvw18N6X8RbDwb4ZuLnUNF0F49e1q8uNpNzeOmLSHgAAIpaTHuK+lK4z4P8AhO58KeE9urSi517U5m1DWLgf8tLmTlgP9lRhR7LXZ1wYio5y3uXFWCsTx34htfCng7VvEd5/qtOtJJ9v99gPlUe5bA/GtuvK/isT4u8f+GvhtD89msi65ruOgtoW/cxN/wBdJcceiGppRvLXYGzb+B3h+68O/DTTINS51W9D6jqJPU3M7GR/y3BfwruBQOtLUzk5NtjCiiioGFFFFABRRRQAUlLRTEcT8ZfC134o8GuukOIde0uZNR0eb+5cxcqv0YZQ+zVp/DjxVaeNPBun+IrVTEbhNtxA33redTtkiYdirAiuiNeS3bf8Kx+KxvT+78I+MrhVnPRLDVMYVz2VJhwf9oe9bQ9+PL1W36iPW6KQUtYjPH/jv4VmtZpPH2j21zOVtTZ+ILO0YpNd2OciWMjkTwn51PXAIr5T+L3ijxnB4el8FeJPEV14l0a4lt9R0HUpArLPAN4Dh/vE4bBUk7WBFfoWeRg8ivmL49/C/TdJtLmK4jaLwTf3BniuI0LN4cvXPMgA5+ySHG9R908ivSwGIipKM0RNHzn8L/HXh/wzYXWk+JvAGkeKtPuphKzTkx3MXy4xHIAcDvj1r0fS9E/Zn8czxR2esa94Gv5XVRb3b+ZCST90M24fmwrxDxb4d1Xwtrs+jazbiK5iwysrbo5kPKyRsOGRhyCKzI3aORZEYq6sGVh1BHQ17kqMZ+9CTTfZmKZsjw/NfeOW8M6W0Zll1FrO2M8gVSd5VdzdB25rf8VfB34m+Ggzar4N1TyV6z20f2iLHrujyPzxXETzSTzvPNIzyyMXdyeWYnJP5123gj4ufEbwaUXQvFV8lunS1uH8+HHpsfIH4Yq5+1VuS3zCyMDQr7xZoOqwQ6Ld6zpd/MV8mO2kkikkLHCgKMZyenHNfTfgq5/aYk0O4XxZbaYfDZhIvm8U7IgIMfNuKESAY65r55+LHjW68ceMo/FUzJBqElnbi4NuhjVJkGCUGSR0BzmvvTwvv8b/ALPelrq93Ej6zoUSXM0zfK29AGLEnvz+defj6nLGLlFa/gXBeZ478SLL4M6jBAus/FnTb/URcRvPPcTNeJDErA+Rb28REcSkDbnBOOOa9Q8I+Ifh3qMTSeAvh9JqlvAQHnsdFitlQnpgzbC31XNTabD8BfA2EtZPAukyp/E00BlH/AmJark/xu+Etrhf+E50kgdBCXcD/vlTXmTk5xtFN/15Fo8em+M/w5s/ihr+qeItH8V3WsODpdzpclrDc20SQyEJtXru6k8nlj14re8N+MPhdf8AiWDXtB+D/iuC/SOSLzLXw3hJFcAEOq8EceldFo3xj+BuhRSx23ie0LS3E1xJKbKUuzySM7Et5fqxx7YrSX9or4O7gP8AhNIB9bab/wCIq5KX2acvx/yD5nxb8W9Q8Cax4l1zUtM0bxBoGqy3LZ050gNrDICA68YZejHGODxXAWs89rcxXNrNJBPE4eOSNirIwOQQRyCK9I+Mfh/wj/auq+JvDPxG0fXVvLx7g2It5oblfMckgZXawGeuRwOleadK+goW5Fb8TF7nu3gDxL8H9fjn8S/FyLWNe8Y3FwsZgQFIZlVVVG+VlXJx8xYjnt3r6I8NQeILPTBeeCfhl4O8FaYY941DVLqOSTy/722AHjHrJivgHqK+pP2UPE154u+Gniz4Q3M5eZtPkfTCz4KxP8kiAnoFLBh6bjXn43D8sedPTz2S8i4vWx6b4s1jStP3f8LG+PywnHz2GheXafh8nmTEfj+VdD8JvC/wj8SaPH4p8N+H11KN5njS+1eOS4nkZDgtmcscehqTwL8Avhd4SaOa18ORaleLg/adSP2h8+oB+UH6LXp8MccUaxwxrGijCqi4A+gFeRUqxtaDf4L8EaJPqfOdp4y/aJ8WXNzYeEPCeiaHpMNzNBFqt3HtSREkZQ6Kx54HZSK7j4cfDnx5p3ia28TeOfidqGvXMKuF063j8mzBZSORxuxnjgV2Wq+KPBPhCxEOpa/oukQR52xS3SIRkknC5z1J7VwV5+0Z8N21aDRvD82qeJtTuZBFBbaXZljIx7Bn2j8c4HWr5qk1anCy9P1DRbs6b4kfDvwx4113S9U8X2dveaZpFtOwimlZFDsUO9sEAqFU5ya4/wCFuhaZ4w8VQ+MdP0e10zwZokjx+GLKGARJdTfdkv2UDnptQnnGTU2q6hffGTVW8L6Z5ln4NsXC+Ib2KXP26YcmxhccMoP+sccdhXr9nbW9naQ2dpBHBbwII4oo1wqKBgADsAKzlOVOPK3r+X/BY7XZNRRRXKMoeIdWsNB0O+1rVJ1t7GxgeeeRv4UUZNcL8DNJv5dO1Lx7r0DRa14rmF2YnHzWtoBi3g9sJ8x92NZ3jd2+JHxEg8AWuX8O6HJHfeJJVPyzyg7oLPPfnDuPQAV6wqgAAAADoB2rd+5C3V/kLqKKWiisRhRRRSGFFFFABRRRQAUUUUAFZHjDw9pfirw1f+H9Zg86xvYjHIBwy9wynswIBB7ECteiqTadxHmvwk8R6pa3918OfGFwX8R6PGGtrpuBqllnEdwvqw4Vx2Iz3r0quL+Kngt/FOn2l9pF2NM8T6RIbjR9QA/1cmOY3/vROPlZfx7U/wCF/jePxdp9za39odK8SaW/kavpkh+a3l/vL/ejbqrDgitZpSXPH5iXY7GobyC3urSW2uoY5reVCkscihldSOQQeoxU1eb/ALSfjL/hB/g/rOqQybL65j+xWXPPmy/Lkf7q7m/Cs6cHOait2NvQ8Z+K3w40P/hGFntLhtZ+H5LtYalY/wCkXPhxifmAxzLabuqdU6ivmXxt4S1bwnfx2+oLFNa3CebZX9s3mW15F2eJxwR6jqOhAr62/ZqbQ/hL+z23i7xjqH2SPWpWu1hkJZnTG2NI07swBbA/vDNZml6J4d+JfhC/1z4Z6Yl5pD3B/tfwdqf7qNJyM+ZaSjiCYjkFTtPQgdK9ujiJUW09Yp2uZNXPjyivTPFnwsuVkvbnwf8AbNQWzy17o13F5eq6f6h4f+WqD/npHkEc4FeaFSCQcgg4IPUGvVhUjNXizMdDI0UyTR7Q6MGXKgjIORkHg19FL+0Br/i5dO0jSfhX4Y1PUYLdIU+0x+apPA+SLKqoJ6Lk9a+cqtaTf3WlataapYyCK7tJlngcqDtdTlTg8HkVNahGr8S1Ww07H1Fb2/7TN4P+Jb8O/DGioeirplnFj/vsmi58J/taTru3WMXH3YZLFP5CvGNT+OXxc1BiZvHmrx57W7LCB/3wor2P4b6PL8XPhZqms2fjbxzo+uaJEFu3n1d7i3upRGXLBMgqDj14z3rzqlOdFKUlG3o2Unc53WvDX7VNmpa4h1ucDr9lkt5P0SvFfF+meKrTV57nxVpmqWl9O5eV722aJnY9TyAD+FQN4o8SzANJ4i1hiR3vpD/WtXwWmreM/GGjeFL7xBqIt9UvY7ZmkmeUJuON21mwcV304SpXlK3yRDdzlqTvXW/FvwNqHw68d33hXUZ0uXgCyRXCKVWaJhlWx27gjsQa5KtlJTSlHYLC969h/Z3+MMPwxj1G3/4RC21q+vZE+xzqVjmRj8pjL7SxQ4Xgd/rXjppeRg9D6ipqU41Y8sloF7H26viL9qPxYcaV4R0LwhbP0kvXDSKP+BEn8kpG+BvxS8T8+PPjPqbRt9+00xWVPp1Vf/Ha4X4IfEPVPH9lqGi69rHie4vNI0Ke8Xy9V+zW8xhGFQrCiuQRjJZyeteo/Bj4jaHoHwS0/XvE9quiXeoXMzW+nQLNLcXjbsKYkkZpJCwxznHuK8KqqlJtRik/Jf5mqszn9M+DfwD8P+I30XUW1bxJrcJX7THcPLKIcru3SmNVRF2nOWI4rV03R9H8a3MmifDPRrDwv4Jicw6l4itLZYZ9R52tb2j43bT0aXv0FS3ulDxNqh1b4mXNh4H8O6xcrInh97xYrnVpFQKpvJMjgKqjylOB3NW/2o/AOs+I/hlZT+Bb6e0OgkXMGnWL7IbiNBkbAvG9MZX8e+Kz525JSk7vvsh28j2Dw9o+meH9FtdG0ayisrC0jEcEEQwqqP6+p7mr9eP/ALMHxbh+JXhL7Hqcip4l0xFS+j6eevQTKPfow7H6ivYK4asJU5uM9y07oK4b4t+Mbrw9YWmjeHoUvfFmtubbSLU8hW/ink9I4x8xP0Hetb4h+MNL8E+HX1bUvMmkZxDZ2cI3TXk7cJFGvdifyHJrn/hZ4R1S3v7vxx40Mc3i3VkCvGp3R6bbZylrF7DqzfxNVU4pLnlt+Ymbfw08IWvgvwtDpMMz3d27tcaheycyXdy/MkrH3PT0AArqKKKzlJyd2NBRRRUjCiiigAooooAKKKKACiiigAooooAK4H4l+B7zU7+28X+EbqLTPGGmoVt52H7q9i6m2nH8SHseqnkV31FXCbi7oTVzj/hr47s/GFtc2k9rLpPiHTiI9V0m4P722k9R/fjP8Ljgivl79u3xpHqHjrSvBsbGWz0eMXF5GrY3zSY+XPYhMf8AfdfTfxG8Aw+JLi217Rr99C8V6ep+warAuTj/AJ5TL0kiPdT07V5zoel+B9f+KtpJ8TPCVnovxEthmMM5Njq5Aws8JPyyMMfdPzL3zgY7cLOnTn7W17dO3/AIldqx84/FfTfGGp+CrLx14+mfT1uyll4Z0NF2COFQCWCfwIFAHPzMSCff2Ow8f6H+z18HNL8J20MepeN7yL7Zc2SnIgmlGQZiOm0bVC9Tjt1riv2sbjxj4s/aBsfDukaLqLy6dFHHpMYhP75jh3mXPG3dgbug2c17L8B/2f7Hwncr4q8ayprviyV/OLSMZIrVzySM/fk/2z+HrXbVqQ9jF1Nt7L8CUnd2E0+P/hLvhCnjT43aNF4Y1LTV8621ezkaC8ij42ygL80ZJP8Aq+c+gziuD8ZfC8eKNKTXxa2/j/SZwTD4h8PmO31VR/02h/1VyR3+69XP2x/E+oeKPFmgfBrw0xkuru4ilvgpz87HESN7KMyH8K9W8U614f8AgD8E7QQ2puYtPjjtLWBTsN1cMCSSe2SGYn0zXPGU4KMo7yei8h6HxhqXwo1C5uZY/BurWviF4yd+nups9Si9ntpcMT/uFq4PV9N1HSLxrPVrC6sLlT80VzE0bj8GAr6R174v6prNrputfFv4NWVx4Yv2H2TUooJI5o1PQxynknHIGVzjivY5/hKmr6Ba3XhHxxd3GkXUKzW1lr9qmrWhRhldvm/vEGPRsiu942dJL2i/r1X+RHKnsfAFfXv7EqY+DHjyT+9NIPytj/jUfiT9n+/3M118N/Duok/8tfD2uS6fI3uIp1dM+wrd+GFvL8MPCWteGl+G/wARY4NUd5HlNrBfeUWjCcGB/mAAzyBUYrFQrUuWO+nYcY2Z8Tp/q1+gruPgIM/GzwYP+oxB/wChV083wf0mE7W8ReKLfH8Nz4KulYf98ua3Phx4B0bwv470TxIdc8SaiNMvEuTbW/g+7DS7TnaCzcZ9cGuuriacqbSfTsyVF3LP7ecYX4y2bjq+jw5/B3FfP1fXPxm8NWvxa8ZW3iBPBfxO/c2i2qwx6VDbK4DE7i87jH3vSq/h39n693K1v8L7G29JvEviNpz9TDbKo/Ak1z4fF06VGMZbr0KcW2fKdnbXF7cpa2dvNc3DnCRQoXdj7Ac13Vj8KddhWG48XXlj4StZcbF1Bi13LntHapmVie3AHvX1DoXgnR7HxPD4L1b4nadpGqXA/wCQF4UsY9Odl27sNKN0pG3nlhkdKpfHLU9C+B9npVh8PfDFgPFevSMsWo3am4nRQVUsXkJZmLMAMnHUmk8e5yUKa1f9df8Aghy9zI+Cvwt8QaRM974I0q70Q3MBt5/EfiSMec8TYLC3sVOFBwOZSa6KXxB4H+E3xj0fw9rGnarquv6uE+1eKtWkDMqvkII+ypu+UhQoX3qv4K079qHw/wCOtMbW72z8RaTefPfpLcRiK3XPzKG2gq4ByNoIOK6r9rj4b/8ACd/DiTUNOg8zW9EDXNrtHzSx4/eRfiBke6+9cM5qVVKpJNPt+v8AViktNDl/20PhLc+KtGXxzoaSz6npUBS6tQSwmtxyWQdmXk8dR7ivEfgTpPxXvfD82rfCnxiXubF8XmiNc7GUH7rBJMxurevHIIr6b/ZP+JA8f/DaK11CffrejBbW8DHLSpj93Kf94DB91NeX/E/4f+KvhP8AGbTfH/wu0u4vbHVbryZ9Mt0JCyOcvEQOkb4JB6KR7CtKNaUE8PO11tfb0E19pHiWo638Qvh/8VY/GeoeHpfD2s+f5k0QtGht7kn/AFi4+7h+chTjJyMV9yXXxO0XT/htpnjLVrS+sn1OJPsulvCftk07dIUj6sSeh6YwelQfEPx7pumJaeH4dD/4SDxXfRrJbaAmyRo2PO+ZuVjjU9XPpxmjwF4BvINb/wCE08dX0Ws+LZEKxFAfsumRn/llbKenu5+ZqwxFaNaMZTja34lRVtit4B8Ia1qviFPiF8Qo4/7d2FdL0tW3Q6NC3VR2aZh95/wFelUUtcE5uTLSCiiioGFFFFABRRRQAUUUUAFFFFABRRRQAUUUUAFFFFABWH418J6B4x0ZtJ8Q6el3b5DxtnbJC46PG45Rh6ityiqjJp3QmeQ/a/HHwxmDa3b3XjjwtCpWLU4Ig+q2EfcSoP8AXJwPmX5uOQa7m08Z6Lq/g278TeF7hfEEENu8scNkd8kjqpIj29QxPGDg10tef+KvhZpF/qz+IfDN9d+EfEbctqGl4VZz6TQ/clH1GfetuaE/i0f9f1oLVHjn7IXhHWNe8beI/i54xtZk1Ga6lt7VLiMqyysf3rBTyNoxGPxr0D9oLR/DXxV0W9+G9l4ksIPF2nyJe2tnJJtbeEJ2kd1ZGOSM44Jq+PGXj7wWfK8feFjrOmp11zw7EZcD+9NbH519yu4V5b8QPDV94u+I8Hxe+BfijSdR1qKNVvNPaZVlDBdmdj46rwVbHTg11pyqVvaN2tt28kTsrGT8KPEsfiiFP2efjRo9xFcW7rFp0ocxSBo1JSNivU7c7GGQwwDmvVPjj4xg+BvwW07TPDpZ77y103STcEOUCrzK/wDe2r7YJIrgfhl8MPil4s+N9n8TPija2+mf2cVeOBCgaVkUiNVVSdqgnJJOT/Kx/wAFAdIvp/DHhjX4YmltNPvJYrgYyFMgQoT7EoR+IrRqnPEQhfR6tLa4ldRuYPhL9nTxt450OHxb40+IWpWWr38YuIYjuleNWGVLksNpxj5V6V6j+zpoPxh8Laxq/h/xxfQ6r4etQF0+9luDJM7cY2E/MUx1D9DwM13/AMOvHfhjxf4Ps9c0nVLMwmBfOiaZVe3cKNyOCflI9/rXQ2N9a6rpa3ulXkF1BOhME8MgdG6gEMOCM1zVsTVleE1p6bFKK3PnP4o/Grx14i+Is3w3+DNmk17bM0d3qDIr/MvD7d3yoingsc5PT35/X/En7TPwlhj8R+KLqz8Q6GHUXagpKkYJxhiqqydcbuRmj9hm4s7Dx/450bVNsWvu42rJw7Kkj+aBnnhipIr6E+OF9pOn/CLxTca00Ys20yeMq+PndkKoo9SWIxXROUKNRUVBNaeruSldXuV9E8VW/wAS/g5c694Wubizmv7CdISrYmtbgKRtyP4g2Ofoe9fIvwD/AGgPEngvX3h8XX2oa3oN5MBdNcSNLNbSf89ELHJ6cp3A45r2/wDYHt7yH4QX81wGFtPq0jW+e4CIGI/4EP0rzL4WeD9BuPj98Q/hT4js1k07URO1sBw8LxyeZG8Z/hYI7YP4dKulGlTdWnJXSBtuzNT9oHVNP0j9or4dfE3R7uK50vU47d/tMLZSRUk2Oc/9c3A/Cvav2i/hDD8VtDsUtdQTTtY02RntLl1LIytjcjY5wcAgjoRXxr8cvAfjD4Z30HhnVbqa70FLiS50i6x+6Ytjdj+4/C7l9Rn3r718B6hB4y+FWjX8kj+XqukR+a0UhVwWj2vhhyCDnn1qcT+6hTqQltpcI6tpnzTrfwx/aJ8O+H77WY/imtzDpMDyvFDq85bbGuWHzrjIA6E17D+yd8Q9X+Inw0e819hNqen3bWs1wEC+eNoZWIHG7BwcenvXkHiv4A6j4Ut7621T42x6N4Qu5jJNFeTSLJNn+9HvCyP05746V6H8Mr660jwnb+FPgp4OurnT0YtL4h8QK1rbSu33pQuBJMeOAoAwAM0q7jUpaNN97Wt6hG6ZR0P4X6h8Mfjxqvj6x1zStE8CTRNLerdzbQQ+S0QHQbXAZSexwAa7CTxd4x+IzG0+HVtJoegMSsvifULchpV7/ZIW5b2kbA9qv6N8Kbe81OHXPiJrE/jLVojvhjuUCWFq3/TK3Hy/8CbJr0lVVVCqAFAwABgAelclSsm03q1/Xz+ZSRzHgDwLoPguzmj0uKWe9um8y+1G7fzbq7fu0kh5P06DsK6iiiuaUnJ3ZSQUUUVIwooooAKKKKACiiigAooooAKKKKACiiigAooooAKKKKACiiigAooopiCuN8YfDHwR4ouhfalokUOpL9zUbJ2trpD6iSMgn8ciuyoqozcXdMLHl/8Awh3xM8O8+E/iMNWtl+7Y+JrUT8eguI9r/mDVTXfEPjaXR7rR/HnwdfWdNuEMdw2iX8d3HIvf90+xx/MetetYpK0VXW7S/L8hWPifVfht8CW1JpLrxB458FxufntNU0mRVA/uiRkIx9WavoP4SeIfg74P8I2vhnwz4+0mWzhZnX7Xqa+YWY5Y/NjHPYACvVXG5SrDcD1B5rGv/CfhbUCTfeGdGuSeplsY2J/ErWtTE+1XLNv7/wDgCUbbHhPxi+FPhHxf4n/4TfwH8RNG8PeJSwkkki1BPKmcD7+Ubcj+pGQe4rj3+Evizxbe28fxV+N+j3GkW77vJi1YSs30DbVU/wC0QSK+j5fhb8NZjmTwF4bY/wDYPj/wpI/hX8M4zlPAPhtT/wBg+P8AwrSOMcYpJvTyVxchR0fxl8JPBXh6z0LT/F/hux0+xiEUMKahG5AHUnBJJJJJPck15Xdap8H5vjf/AMLQ0nxJ4g1nWEVVFjouly3ETkReWSxCc5X/AGgMivdrHwb4PsSDZ+FdCtyOhj0+IEf+O1txIkSBIkWNR0VRgD8qwjUjFtq+vmVa55Lr3ifxB42slsbL4JXupWnmCSN/E0kFrAGHRth3vx7DNWLPwl8U9Vto7XVPGGkeD9NQbVsPDFiC6r/dE0v3f+AqPwr1SlxU+1srRS/P8wscJ4Z+EvgjRb8arLpsmtavnP8AaOsTNeXGfUF8hf8AgIFd4OmO1FFZynKW7HYKKKKkAooopDCiiigAooooAKKKKACiiigAooooAKKKKACiiigAooooAKKKKACiiigAooooAKKKKACiiigBKKWimITFGKWigYlFLRQIKKKKQwooooAKKKKACiiigAooooAKKKKACiiigAooooAKKKKACiiigAooooAKKKKACiiigAooooAKKKKACiiigAooooAKKKKACiiigAooooAKKKKACiiigAooooAKKKKACiiigAooooAKKKKACiiigAooooA//9k=">
            <a:extLst>
              <a:ext uri="{FF2B5EF4-FFF2-40B4-BE49-F238E27FC236}">
                <a16:creationId xmlns:a16="http://schemas.microsoft.com/office/drawing/2014/main" id="{9F81A79A-B33C-5712-3EFB-88A9EA9DD3B4}"/>
              </a:ext>
            </a:extLst>
          </p:cNvPr>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5" name="Picture 4" descr="A green and white logo&#10;&#10;Description automatically generated">
            <a:extLst>
              <a:ext uri="{FF2B5EF4-FFF2-40B4-BE49-F238E27FC236}">
                <a16:creationId xmlns:a16="http://schemas.microsoft.com/office/drawing/2014/main" id="{8C14596E-CB24-CCF5-5FB2-76878C6953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42925" y="4475702"/>
            <a:ext cx="6283206" cy="1649341"/>
          </a:xfrm>
          <a:prstGeom prst="rect">
            <a:avLst/>
          </a:prstGeom>
        </p:spPr>
      </p:pic>
      <p:sp>
        <p:nvSpPr>
          <p:cNvPr id="4" name="TextBox 3">
            <a:extLst>
              <a:ext uri="{FF2B5EF4-FFF2-40B4-BE49-F238E27FC236}">
                <a16:creationId xmlns:a16="http://schemas.microsoft.com/office/drawing/2014/main" id="{A8F5B61C-2B54-9AE2-5C53-8194EE4E63EC}"/>
              </a:ext>
            </a:extLst>
          </p:cNvPr>
          <p:cNvSpPr txBox="1"/>
          <p:nvPr/>
        </p:nvSpPr>
        <p:spPr>
          <a:xfrm>
            <a:off x="437777" y="24449"/>
            <a:ext cx="11090024" cy="1107996"/>
          </a:xfrm>
          <a:prstGeom prst="rect">
            <a:avLst/>
          </a:prstGeom>
          <a:noFill/>
        </p:spPr>
        <p:txBody>
          <a:bodyPr wrap="none" rtlCol="0">
            <a:spAutoFit/>
          </a:bodyPr>
          <a:lstStyle/>
          <a:p>
            <a:r>
              <a:rPr lang="en-US" sz="6600" dirty="0">
                <a:solidFill>
                  <a:schemeClr val="bg1"/>
                </a:solidFill>
              </a:rPr>
              <a:t>THANK YOU TO OUR SPONSORS</a:t>
            </a:r>
          </a:p>
        </p:txBody>
      </p:sp>
    </p:spTree>
    <p:extLst>
      <p:ext uri="{BB962C8B-B14F-4D97-AF65-F5344CB8AC3E}">
        <p14:creationId xmlns:p14="http://schemas.microsoft.com/office/powerpoint/2010/main" val="1622504871"/>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title"/>
          </p:nvPr>
        </p:nvSpPr>
        <p:spPr>
          <a:xfrm>
            <a:off x="751205" y="1186814"/>
            <a:ext cx="1717675" cy="2272665"/>
          </a:xfrm>
          <a:prstGeom prst="rect">
            <a:avLst/>
          </a:prstGeom>
        </p:spPr>
        <p:txBody>
          <a:bodyPr vert="horz" wrap="square" lIns="0" tIns="71755" rIns="0" bIns="0" rtlCol="0">
            <a:spAutoFit/>
          </a:bodyPr>
          <a:lstStyle/>
          <a:p>
            <a:pPr marL="12700" marR="5080">
              <a:lnSpc>
                <a:spcPct val="90800"/>
              </a:lnSpc>
              <a:spcBef>
                <a:spcPts val="565"/>
              </a:spcBef>
            </a:pPr>
            <a:r>
              <a:rPr b="0" spc="-40" dirty="0">
                <a:solidFill>
                  <a:srgbClr val="FFFFFF"/>
                </a:solidFill>
                <a:latin typeface="Corbel"/>
                <a:cs typeface="Corbel"/>
              </a:rPr>
              <a:t>F</a:t>
            </a:r>
            <a:r>
              <a:rPr b="0" spc="-85" dirty="0">
                <a:solidFill>
                  <a:srgbClr val="FFFFFF"/>
                </a:solidFill>
                <a:latin typeface="Corbel"/>
                <a:cs typeface="Corbel"/>
              </a:rPr>
              <a:t>o</a:t>
            </a:r>
            <a:r>
              <a:rPr b="0" spc="-45" dirty="0">
                <a:solidFill>
                  <a:srgbClr val="FFFFFF"/>
                </a:solidFill>
                <a:latin typeface="Corbel"/>
                <a:cs typeface="Corbel"/>
              </a:rPr>
              <a:t>rw</a:t>
            </a:r>
            <a:r>
              <a:rPr b="0" spc="-65" dirty="0">
                <a:solidFill>
                  <a:srgbClr val="FFFFFF"/>
                </a:solidFill>
                <a:latin typeface="Corbel"/>
                <a:cs typeface="Corbel"/>
              </a:rPr>
              <a:t>a</a:t>
            </a:r>
            <a:r>
              <a:rPr b="0" spc="-50" dirty="0">
                <a:solidFill>
                  <a:srgbClr val="FFFFFF"/>
                </a:solidFill>
                <a:latin typeface="Corbel"/>
                <a:cs typeface="Corbel"/>
              </a:rPr>
              <a:t>r</a:t>
            </a:r>
            <a:r>
              <a:rPr b="0" spc="5" dirty="0">
                <a:solidFill>
                  <a:srgbClr val="FFFFFF"/>
                </a:solidFill>
                <a:latin typeface="Corbel"/>
                <a:cs typeface="Corbel"/>
              </a:rPr>
              <a:t>d  </a:t>
            </a:r>
            <a:r>
              <a:rPr b="0" spc="-65" dirty="0">
                <a:solidFill>
                  <a:srgbClr val="FFFFFF"/>
                </a:solidFill>
                <a:latin typeface="Corbel"/>
                <a:cs typeface="Corbel"/>
              </a:rPr>
              <a:t>Fleet  </a:t>
            </a:r>
            <a:r>
              <a:rPr b="0" spc="-50" dirty="0">
                <a:solidFill>
                  <a:srgbClr val="FFFFFF"/>
                </a:solidFill>
                <a:latin typeface="Corbel"/>
                <a:cs typeface="Corbel"/>
              </a:rPr>
              <a:t>Award  </a:t>
            </a:r>
            <a:r>
              <a:rPr b="0" spc="-40" dirty="0">
                <a:solidFill>
                  <a:srgbClr val="FFFFFF"/>
                </a:solidFill>
                <a:latin typeface="Corbel"/>
                <a:cs typeface="Corbel"/>
              </a:rPr>
              <a:t>#5</a:t>
            </a:r>
          </a:p>
        </p:txBody>
      </p:sp>
      <p:sp>
        <p:nvSpPr>
          <p:cNvPr id="9" name="TextBox 8"/>
          <p:cNvSpPr txBox="1"/>
          <p:nvPr/>
        </p:nvSpPr>
        <p:spPr>
          <a:xfrm>
            <a:off x="368969" y="966489"/>
            <a:ext cx="3443417" cy="4985980"/>
          </a:xfrm>
          <a:prstGeom prst="rect">
            <a:avLst/>
          </a:prstGeom>
          <a:solidFill>
            <a:srgbClr val="C00000"/>
          </a:solidFill>
        </p:spPr>
        <p:txBody>
          <a:bodyPr wrap="square" rtlCol="0">
            <a:spAutoFit/>
          </a:bodyPr>
          <a:lstStyle/>
          <a:p>
            <a:pPr algn="ctr"/>
            <a:r>
              <a:rPr lang="en-US" sz="4800" b="1" dirty="0">
                <a:solidFill>
                  <a:schemeClr val="bg1"/>
                </a:solidFill>
              </a:rPr>
              <a:t>2024 Forward Fleet Award Winners</a:t>
            </a:r>
          </a:p>
          <a:p>
            <a:pPr algn="ctr"/>
            <a:endParaRPr lang="en-US" sz="5400" b="1" dirty="0">
              <a:solidFill>
                <a:srgbClr val="C00000"/>
              </a:solidFill>
            </a:endParaRPr>
          </a:p>
          <a:p>
            <a:endParaRPr lang="en-US" sz="5400" b="1" dirty="0">
              <a:solidFill>
                <a:srgbClr val="C00000"/>
              </a:solidFill>
              <a:highlight>
                <a:srgbClr val="FFFF00"/>
              </a:highlight>
            </a:endParaRPr>
          </a:p>
          <a:p>
            <a:endParaRPr lang="en-US" dirty="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0203" y="4154548"/>
            <a:ext cx="1720948" cy="1398609"/>
          </a:xfrm>
          <a:prstGeom prst="rect">
            <a:avLst/>
          </a:prstGeom>
        </p:spPr>
      </p:pic>
      <p:sp>
        <p:nvSpPr>
          <p:cNvPr id="8" name="object 4"/>
          <p:cNvSpPr/>
          <p:nvPr/>
        </p:nvSpPr>
        <p:spPr>
          <a:xfrm>
            <a:off x="4809866" y="1865871"/>
            <a:ext cx="6002295" cy="3512408"/>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1840991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5DDB55-57C1-810E-94EE-D3133325DEBA}"/>
              </a:ext>
            </a:extLst>
          </p:cNvPr>
          <p:cNvSpPr txBox="1">
            <a:spLocks noGrp="1"/>
          </p:cNvSpPr>
          <p:nvPr>
            <p:ph type="title"/>
          </p:nvPr>
        </p:nvSpPr>
        <p:spPr>
          <a:xfrm>
            <a:off x="0" y="395506"/>
            <a:ext cx="12192000" cy="757130"/>
          </a:xfrm>
          <a:prstGeom prst="rect">
            <a:avLst/>
          </a:prstGeom>
          <a:solidFill>
            <a:srgbClr val="C00000"/>
          </a:solidFill>
        </p:spPr>
        <p:txBody>
          <a:bodyPr wrap="square" rtlCol="0">
            <a:spAutoFit/>
          </a:bodyPr>
          <a:lstStyle/>
          <a:p>
            <a:pPr algn="ctr"/>
            <a:r>
              <a:rPr lang="en-US" sz="4800" b="1" dirty="0">
                <a:solidFill>
                  <a:schemeClr val="bg1"/>
                </a:solidFill>
              </a:rPr>
              <a:t>WISCONSIN’S 2024 FORWARD FLEET WINNER</a:t>
            </a:r>
          </a:p>
        </p:txBody>
      </p:sp>
      <p:pic>
        <p:nvPicPr>
          <p:cNvPr id="5" name="Picture 4" descr="A red letter k on a black background&#10;&#10;Description automatically generated">
            <a:extLst>
              <a:ext uri="{FF2B5EF4-FFF2-40B4-BE49-F238E27FC236}">
                <a16:creationId xmlns:a16="http://schemas.microsoft.com/office/drawing/2014/main" id="{B6AA9C59-F1BB-768F-CB92-39D08B4554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852" y="4523729"/>
            <a:ext cx="10882296" cy="1811446"/>
          </a:xfrm>
          <a:prstGeom prst="rect">
            <a:avLst/>
          </a:prstGeom>
        </p:spPr>
      </p:pic>
      <p:sp>
        <p:nvSpPr>
          <p:cNvPr id="6" name="Rectangle 5">
            <a:extLst>
              <a:ext uri="{FF2B5EF4-FFF2-40B4-BE49-F238E27FC236}">
                <a16:creationId xmlns:a16="http://schemas.microsoft.com/office/drawing/2014/main" id="{644271CB-6349-7F55-6D95-3896064F60B7}"/>
              </a:ext>
            </a:extLst>
          </p:cNvPr>
          <p:cNvSpPr/>
          <p:nvPr/>
        </p:nvSpPr>
        <p:spPr>
          <a:xfrm>
            <a:off x="3900534" y="953051"/>
            <a:ext cx="4010685" cy="3770263"/>
          </a:xfrm>
          <a:prstGeom prst="rect">
            <a:avLst/>
          </a:prstGeom>
          <a:noFill/>
        </p:spPr>
        <p:txBody>
          <a:bodyPr wrap="square" lIns="91440" tIns="45720" rIns="91440" bIns="45720">
            <a:spAutoFit/>
          </a:bodyPr>
          <a:lstStyle/>
          <a:p>
            <a:pPr algn="ctr"/>
            <a:r>
              <a:rPr lang="en-US" sz="23900" b="1" cap="none" spc="0" dirty="0">
                <a:ln w="22225">
                  <a:solidFill>
                    <a:schemeClr val="accent2"/>
                  </a:solidFill>
                  <a:prstDash val="solid"/>
                </a:ln>
                <a:solidFill>
                  <a:schemeClr val="accent2">
                    <a:lumMod val="40000"/>
                    <a:lumOff val="60000"/>
                  </a:schemeClr>
                </a:solidFill>
                <a:effectLst/>
              </a:rPr>
              <a:t>#1</a:t>
            </a:r>
          </a:p>
        </p:txBody>
      </p:sp>
    </p:spTree>
    <p:extLst>
      <p:ext uri="{BB962C8B-B14F-4D97-AF65-F5344CB8AC3E}">
        <p14:creationId xmlns:p14="http://schemas.microsoft.com/office/powerpoint/2010/main" val="4223061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3CB88-1BCA-A44F-6AA1-EE68F324A5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168F1A2-DB38-EF13-7758-FE077C8490B6}"/>
              </a:ext>
            </a:extLst>
          </p:cNvPr>
          <p:cNvSpPr txBox="1">
            <a:spLocks noGrp="1"/>
          </p:cNvSpPr>
          <p:nvPr>
            <p:ph type="title"/>
          </p:nvPr>
        </p:nvSpPr>
        <p:spPr>
          <a:xfrm>
            <a:off x="0" y="395506"/>
            <a:ext cx="12192000" cy="757130"/>
          </a:xfrm>
          <a:prstGeom prst="rect">
            <a:avLst/>
          </a:prstGeom>
          <a:solidFill>
            <a:srgbClr val="C00000"/>
          </a:solidFill>
        </p:spPr>
        <p:txBody>
          <a:bodyPr wrap="square" rtlCol="0">
            <a:spAutoFit/>
          </a:bodyPr>
          <a:lstStyle/>
          <a:p>
            <a:pPr algn="ctr"/>
            <a:r>
              <a:rPr lang="en-US" sz="4800" b="1" dirty="0">
                <a:solidFill>
                  <a:schemeClr val="bg1"/>
                </a:solidFill>
              </a:rPr>
              <a:t>WISCONSIN’S 2024 FORWARD FLEET WINNER</a:t>
            </a:r>
          </a:p>
        </p:txBody>
      </p:sp>
      <p:sp>
        <p:nvSpPr>
          <p:cNvPr id="6" name="Rectangle 5">
            <a:extLst>
              <a:ext uri="{FF2B5EF4-FFF2-40B4-BE49-F238E27FC236}">
                <a16:creationId xmlns:a16="http://schemas.microsoft.com/office/drawing/2014/main" id="{70A8D35E-2FF5-2217-722E-414D1F2B5927}"/>
              </a:ext>
            </a:extLst>
          </p:cNvPr>
          <p:cNvSpPr/>
          <p:nvPr/>
        </p:nvSpPr>
        <p:spPr>
          <a:xfrm>
            <a:off x="4090657" y="1152636"/>
            <a:ext cx="4010685" cy="3770263"/>
          </a:xfrm>
          <a:prstGeom prst="rect">
            <a:avLst/>
          </a:prstGeom>
          <a:noFill/>
        </p:spPr>
        <p:txBody>
          <a:bodyPr wrap="square" lIns="91440" tIns="45720" rIns="91440" bIns="45720">
            <a:spAutoFit/>
          </a:bodyPr>
          <a:lstStyle/>
          <a:p>
            <a:pPr algn="ctr"/>
            <a:r>
              <a:rPr lang="en-US" sz="23900" b="1" cap="none" spc="0" dirty="0">
                <a:ln w="22225">
                  <a:solidFill>
                    <a:schemeClr val="accent2"/>
                  </a:solidFill>
                  <a:prstDash val="solid"/>
                </a:ln>
                <a:solidFill>
                  <a:schemeClr val="accent2">
                    <a:lumMod val="40000"/>
                    <a:lumOff val="60000"/>
                  </a:schemeClr>
                </a:solidFill>
                <a:effectLst/>
              </a:rPr>
              <a:t>#2</a:t>
            </a:r>
          </a:p>
        </p:txBody>
      </p:sp>
      <p:pic>
        <p:nvPicPr>
          <p:cNvPr id="4" name="Picture 3" descr="A logo with green and white text&#10;&#10;Description automatically generated">
            <a:extLst>
              <a:ext uri="{FF2B5EF4-FFF2-40B4-BE49-F238E27FC236}">
                <a16:creationId xmlns:a16="http://schemas.microsoft.com/office/drawing/2014/main" id="{34660020-D7CD-5015-40E0-E020BD236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6957" y="4214624"/>
            <a:ext cx="7698086" cy="4298098"/>
          </a:xfrm>
          <a:prstGeom prst="rect">
            <a:avLst/>
          </a:prstGeom>
        </p:spPr>
      </p:pic>
    </p:spTree>
    <p:extLst>
      <p:ext uri="{BB962C8B-B14F-4D97-AF65-F5344CB8AC3E}">
        <p14:creationId xmlns:p14="http://schemas.microsoft.com/office/powerpoint/2010/main" val="31747994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F86D3-B847-EFF1-4233-7D0A29646FC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F1E3F2-0663-26DB-5A94-B5EECFC57B03}"/>
              </a:ext>
            </a:extLst>
          </p:cNvPr>
          <p:cNvSpPr txBox="1">
            <a:spLocks noGrp="1"/>
          </p:cNvSpPr>
          <p:nvPr>
            <p:ph type="title"/>
          </p:nvPr>
        </p:nvSpPr>
        <p:spPr>
          <a:xfrm>
            <a:off x="0" y="395506"/>
            <a:ext cx="12192000" cy="757130"/>
          </a:xfrm>
          <a:prstGeom prst="rect">
            <a:avLst/>
          </a:prstGeom>
          <a:solidFill>
            <a:srgbClr val="C00000"/>
          </a:solidFill>
        </p:spPr>
        <p:txBody>
          <a:bodyPr wrap="square" rtlCol="0">
            <a:spAutoFit/>
          </a:bodyPr>
          <a:lstStyle/>
          <a:p>
            <a:pPr algn="ctr"/>
            <a:r>
              <a:rPr lang="en-US" sz="4800" b="1" dirty="0">
                <a:solidFill>
                  <a:schemeClr val="bg1"/>
                </a:solidFill>
              </a:rPr>
              <a:t>WISCONSIN’S 2024 FORWARD FLEET WINNER</a:t>
            </a:r>
          </a:p>
        </p:txBody>
      </p:sp>
      <p:sp>
        <p:nvSpPr>
          <p:cNvPr id="6" name="Rectangle 5">
            <a:extLst>
              <a:ext uri="{FF2B5EF4-FFF2-40B4-BE49-F238E27FC236}">
                <a16:creationId xmlns:a16="http://schemas.microsoft.com/office/drawing/2014/main" id="{D0486C21-1DF8-4DD0-4191-4DEBF5FD0B3A}"/>
              </a:ext>
            </a:extLst>
          </p:cNvPr>
          <p:cNvSpPr/>
          <p:nvPr/>
        </p:nvSpPr>
        <p:spPr>
          <a:xfrm>
            <a:off x="5340035" y="1379312"/>
            <a:ext cx="4010685" cy="3770263"/>
          </a:xfrm>
          <a:prstGeom prst="rect">
            <a:avLst/>
          </a:prstGeom>
          <a:noFill/>
        </p:spPr>
        <p:txBody>
          <a:bodyPr wrap="square" lIns="91440" tIns="45720" rIns="91440" bIns="45720">
            <a:spAutoFit/>
          </a:bodyPr>
          <a:lstStyle/>
          <a:p>
            <a:pPr algn="ctr"/>
            <a:r>
              <a:rPr lang="en-US" sz="23900" b="1" cap="none" spc="0" dirty="0">
                <a:ln w="22225">
                  <a:solidFill>
                    <a:schemeClr val="accent2"/>
                  </a:solidFill>
                  <a:prstDash val="solid"/>
                </a:ln>
                <a:solidFill>
                  <a:schemeClr val="accent2">
                    <a:lumMod val="40000"/>
                    <a:lumOff val="60000"/>
                  </a:schemeClr>
                </a:solidFill>
                <a:effectLst/>
              </a:rPr>
              <a:t>#3</a:t>
            </a:r>
          </a:p>
        </p:txBody>
      </p:sp>
      <p:pic>
        <p:nvPicPr>
          <p:cNvPr id="10" name="Picture 9" descr="A logo of a city&#10;&#10;Description automatically generated">
            <a:extLst>
              <a:ext uri="{FF2B5EF4-FFF2-40B4-BE49-F238E27FC236}">
                <a16:creationId xmlns:a16="http://schemas.microsoft.com/office/drawing/2014/main" id="{C2C124D8-8A8F-BAC8-B5DC-09C13D42B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5259" y="1748644"/>
            <a:ext cx="3197366" cy="3197366"/>
          </a:xfrm>
          <a:prstGeom prst="rect">
            <a:avLst/>
          </a:prstGeom>
        </p:spPr>
      </p:pic>
      <p:sp>
        <p:nvSpPr>
          <p:cNvPr id="12" name="TextBox 11">
            <a:extLst>
              <a:ext uri="{FF2B5EF4-FFF2-40B4-BE49-F238E27FC236}">
                <a16:creationId xmlns:a16="http://schemas.microsoft.com/office/drawing/2014/main" id="{69911CF2-CFB9-8949-2106-F6C7962460B0}"/>
              </a:ext>
            </a:extLst>
          </p:cNvPr>
          <p:cNvSpPr txBox="1"/>
          <p:nvPr/>
        </p:nvSpPr>
        <p:spPr>
          <a:xfrm>
            <a:off x="204000" y="4829107"/>
            <a:ext cx="11784000" cy="1754326"/>
          </a:xfrm>
          <a:prstGeom prst="rect">
            <a:avLst/>
          </a:prstGeom>
          <a:noFill/>
        </p:spPr>
        <p:txBody>
          <a:bodyPr wrap="square" rtlCol="0">
            <a:spAutoFit/>
          </a:bodyPr>
          <a:lstStyle/>
          <a:p>
            <a:pPr algn="ctr"/>
            <a:r>
              <a:rPr lang="en-US" dirty="0"/>
              <a:t>Switched a fleet of 16 heavy-duty trucks to Biodiesel blends, &amp; obtained 2 EV garbage tucks saving 1,053,044 pounds of CO2</a:t>
            </a:r>
          </a:p>
          <a:p>
            <a:pPr algn="ctr"/>
            <a:r>
              <a:rPr lang="en-US" dirty="0"/>
              <a:t>Converted 46 Government cars to EV technology saving 78,891 pounds of CO2</a:t>
            </a:r>
          </a:p>
          <a:p>
            <a:pPr algn="ctr"/>
            <a:r>
              <a:rPr lang="en-US" dirty="0"/>
              <a:t>Converted 150 Patrol Cars to conventional Hybrid technology saving 515,416 pounds of CO2</a:t>
            </a:r>
          </a:p>
          <a:p>
            <a:pPr algn="ctr"/>
            <a:r>
              <a:rPr lang="en-US" dirty="0"/>
              <a:t>Converted 8 Government light-duty cars to PHEV technology saving 86,135 pounds of CO2</a:t>
            </a:r>
          </a:p>
          <a:p>
            <a:pPr algn="ctr"/>
            <a:r>
              <a:rPr lang="en-US" dirty="0"/>
              <a:t>Converted 25 Light Duty vehicles to EV technology saving 30,095 pounds of CO2</a:t>
            </a:r>
          </a:p>
          <a:p>
            <a:pPr algn="ctr"/>
            <a:r>
              <a:rPr lang="en-US" dirty="0"/>
              <a:t>Converted their fleet of 17 Pick Ups, SUVs and Vans to EV technology saving 29,258 pounds of CO2</a:t>
            </a:r>
          </a:p>
        </p:txBody>
      </p:sp>
      <p:sp>
        <p:nvSpPr>
          <p:cNvPr id="14" name="TextBox 13">
            <a:extLst>
              <a:ext uri="{FF2B5EF4-FFF2-40B4-BE49-F238E27FC236}">
                <a16:creationId xmlns:a16="http://schemas.microsoft.com/office/drawing/2014/main" id="{746AEBE5-5D49-A2D5-A0AE-2B31228A6350}"/>
              </a:ext>
            </a:extLst>
          </p:cNvPr>
          <p:cNvSpPr txBox="1"/>
          <p:nvPr/>
        </p:nvSpPr>
        <p:spPr>
          <a:xfrm>
            <a:off x="549664" y="1450640"/>
            <a:ext cx="11092671" cy="369332"/>
          </a:xfrm>
          <a:prstGeom prst="rect">
            <a:avLst/>
          </a:prstGeom>
          <a:noFill/>
        </p:spPr>
        <p:txBody>
          <a:bodyPr wrap="square">
            <a:spAutoFit/>
          </a:bodyPr>
          <a:lstStyle/>
          <a:p>
            <a:r>
              <a:rPr lang="en-US" b="1" dirty="0">
                <a:solidFill>
                  <a:srgbClr val="C00000"/>
                </a:solidFill>
              </a:rPr>
              <a:t>Congratulations to The City of Madison Fleet Service for saving 1,793,113 pounds of CO2 from polluting Wisconsin!</a:t>
            </a:r>
          </a:p>
        </p:txBody>
      </p:sp>
    </p:spTree>
    <p:extLst>
      <p:ext uri="{BB962C8B-B14F-4D97-AF65-F5344CB8AC3E}">
        <p14:creationId xmlns:p14="http://schemas.microsoft.com/office/powerpoint/2010/main" val="209209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A92CF0CF-E20D-4C03-AE25-A672922F5F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25DA13EB-813C-4FE6-98DF-2EE99B48BD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068"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 name="TextBox 7"/>
          <p:cNvSpPr txBox="1"/>
          <p:nvPr/>
        </p:nvSpPr>
        <p:spPr>
          <a:xfrm>
            <a:off x="6224955" y="3353056"/>
            <a:ext cx="5345722" cy="2071797"/>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800" b="1" dirty="0">
                <a:solidFill>
                  <a:schemeClr val="tx2"/>
                </a:solidFill>
                <a:latin typeface="+mj-lt"/>
                <a:ea typeface="+mj-ea"/>
                <a:cs typeface="+mj-cs"/>
              </a:rPr>
              <a:t>Thank You to our Diamond Members!</a:t>
            </a:r>
          </a:p>
          <a:p>
            <a:pPr>
              <a:lnSpc>
                <a:spcPct val="90000"/>
              </a:lnSpc>
              <a:spcBef>
                <a:spcPct val="0"/>
              </a:spcBef>
              <a:spcAft>
                <a:spcPts val="600"/>
              </a:spcAft>
            </a:pPr>
            <a:r>
              <a:rPr lang="en-US" sz="3700" b="1" dirty="0">
                <a:solidFill>
                  <a:schemeClr val="tx2"/>
                </a:solidFill>
                <a:latin typeface="+mj-lt"/>
                <a:ea typeface="+mj-ea"/>
                <a:cs typeface="+mj-cs"/>
              </a:rPr>
              <a:t> </a:t>
            </a:r>
          </a:p>
        </p:txBody>
      </p:sp>
      <p:grpSp>
        <p:nvGrpSpPr>
          <p:cNvPr id="1039" name="Group 1038">
            <a:extLst>
              <a:ext uri="{FF2B5EF4-FFF2-40B4-BE49-F238E27FC236}">
                <a16:creationId xmlns:a16="http://schemas.microsoft.com/office/drawing/2014/main" id="{B260B5EA-4014-4EFA-BF60-A205CBAE251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8387883" y="-1"/>
            <a:ext cx="3832880" cy="2876136"/>
            <a:chOff x="-305" y="-1"/>
            <a:chExt cx="3832880" cy="2876136"/>
          </a:xfrm>
        </p:grpSpPr>
        <p:sp>
          <p:nvSpPr>
            <p:cNvPr id="1040" name="Freeform: Shape 1039">
              <a:extLst>
                <a:ext uri="{FF2B5EF4-FFF2-40B4-BE49-F238E27FC236}">
                  <a16:creationId xmlns:a16="http://schemas.microsoft.com/office/drawing/2014/main" id="{1BF22D31-E67F-4195-BB34-8A55D356D8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B703BC64-7A80-4B64-8B4B-8D19B05111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2" name="Freeform: Shape 1041">
              <a:extLst>
                <a:ext uri="{FF2B5EF4-FFF2-40B4-BE49-F238E27FC236}">
                  <a16:creationId xmlns:a16="http://schemas.microsoft.com/office/drawing/2014/main" id="{7E248705-DEB3-4F6D-A983-40926993E8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3" name="Freeform: Shape 1042">
              <a:extLst>
                <a:ext uri="{FF2B5EF4-FFF2-40B4-BE49-F238E27FC236}">
                  <a16:creationId xmlns:a16="http://schemas.microsoft.com/office/drawing/2014/main" id="{2A101A4C-B9EA-4041-A2C3-59AF4B6DE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a:extLst>
              <a:ext uri="{FF2B5EF4-FFF2-40B4-BE49-F238E27FC236}">
                <a16:creationId xmlns:a16="http://schemas.microsoft.com/office/drawing/2014/main" id="{CDEAFF67-1089-12CC-79F1-4EF480910C2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57029" y="588579"/>
            <a:ext cx="2016961" cy="18556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5CF554D-71AE-E5BC-A4A8-B1E2FA7A1A1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32908" y="2735376"/>
            <a:ext cx="2141082" cy="185560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62E3156-38A6-97BB-A18D-4C6E21198C3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6710" y="4590982"/>
            <a:ext cx="3657600" cy="14020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57339" y="98853"/>
            <a:ext cx="1691138" cy="1374383"/>
          </a:xfrm>
          <a:prstGeom prst="rect">
            <a:avLst/>
          </a:prstGeom>
        </p:spPr>
      </p:pic>
    </p:spTree>
    <p:extLst>
      <p:ext uri="{BB962C8B-B14F-4D97-AF65-F5344CB8AC3E}">
        <p14:creationId xmlns:p14="http://schemas.microsoft.com/office/powerpoint/2010/main" val="2942636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4AB00-2671-5904-0B46-0FD36065632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3C2BC16-B7EB-9B98-78E1-8C36600018A4}"/>
              </a:ext>
            </a:extLst>
          </p:cNvPr>
          <p:cNvSpPr txBox="1">
            <a:spLocks noGrp="1"/>
          </p:cNvSpPr>
          <p:nvPr>
            <p:ph type="title"/>
          </p:nvPr>
        </p:nvSpPr>
        <p:spPr>
          <a:xfrm>
            <a:off x="0" y="395506"/>
            <a:ext cx="12192000" cy="757130"/>
          </a:xfrm>
          <a:prstGeom prst="rect">
            <a:avLst/>
          </a:prstGeom>
          <a:solidFill>
            <a:srgbClr val="C00000"/>
          </a:solidFill>
        </p:spPr>
        <p:txBody>
          <a:bodyPr wrap="square" rtlCol="0">
            <a:spAutoFit/>
          </a:bodyPr>
          <a:lstStyle/>
          <a:p>
            <a:pPr algn="ctr"/>
            <a:r>
              <a:rPr lang="en-US" sz="4800" b="1" dirty="0">
                <a:solidFill>
                  <a:schemeClr val="bg1"/>
                </a:solidFill>
              </a:rPr>
              <a:t>WISCONSIN’S 2024 FORWARD FLEET WINNER</a:t>
            </a:r>
          </a:p>
        </p:txBody>
      </p:sp>
      <p:sp>
        <p:nvSpPr>
          <p:cNvPr id="6" name="Rectangle 5">
            <a:extLst>
              <a:ext uri="{FF2B5EF4-FFF2-40B4-BE49-F238E27FC236}">
                <a16:creationId xmlns:a16="http://schemas.microsoft.com/office/drawing/2014/main" id="{CEE7E24E-9622-8EF3-6F0D-675C1A968160}"/>
              </a:ext>
            </a:extLst>
          </p:cNvPr>
          <p:cNvSpPr/>
          <p:nvPr/>
        </p:nvSpPr>
        <p:spPr>
          <a:xfrm>
            <a:off x="6507932" y="904631"/>
            <a:ext cx="4010685" cy="3770263"/>
          </a:xfrm>
          <a:prstGeom prst="rect">
            <a:avLst/>
          </a:prstGeom>
          <a:noFill/>
        </p:spPr>
        <p:txBody>
          <a:bodyPr wrap="square" lIns="91440" tIns="45720" rIns="91440" bIns="45720">
            <a:spAutoFit/>
          </a:bodyPr>
          <a:lstStyle/>
          <a:p>
            <a:pPr algn="ctr"/>
            <a:r>
              <a:rPr lang="en-US" sz="23900" b="1" cap="none" spc="0" dirty="0">
                <a:ln w="22225">
                  <a:solidFill>
                    <a:schemeClr val="accent2"/>
                  </a:solidFill>
                  <a:prstDash val="solid"/>
                </a:ln>
                <a:solidFill>
                  <a:schemeClr val="accent2">
                    <a:lumMod val="40000"/>
                    <a:lumOff val="60000"/>
                  </a:schemeClr>
                </a:solidFill>
                <a:effectLst/>
              </a:rPr>
              <a:t>#4</a:t>
            </a:r>
          </a:p>
        </p:txBody>
      </p:sp>
      <p:pic>
        <p:nvPicPr>
          <p:cNvPr id="8" name="Picture 7" descr="A close-up of a logo&#10;&#10;Description automatically generated">
            <a:extLst>
              <a:ext uri="{FF2B5EF4-FFF2-40B4-BE49-F238E27FC236}">
                <a16:creationId xmlns:a16="http://schemas.microsoft.com/office/drawing/2014/main" id="{19DDF2E0-D681-201E-299D-5BA5E7BC01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417" y="1589266"/>
            <a:ext cx="4625583" cy="2553475"/>
          </a:xfrm>
          <a:prstGeom prst="rect">
            <a:avLst/>
          </a:prstGeom>
        </p:spPr>
      </p:pic>
      <p:sp>
        <p:nvSpPr>
          <p:cNvPr id="10" name="TextBox 9">
            <a:extLst>
              <a:ext uri="{FF2B5EF4-FFF2-40B4-BE49-F238E27FC236}">
                <a16:creationId xmlns:a16="http://schemas.microsoft.com/office/drawing/2014/main" id="{1CA60D1C-6690-086F-87CB-49502F98AF8E}"/>
              </a:ext>
            </a:extLst>
          </p:cNvPr>
          <p:cNvSpPr txBox="1"/>
          <p:nvPr/>
        </p:nvSpPr>
        <p:spPr>
          <a:xfrm>
            <a:off x="372696" y="4579372"/>
            <a:ext cx="11650305" cy="2031325"/>
          </a:xfrm>
          <a:prstGeom prst="rect">
            <a:avLst/>
          </a:prstGeom>
          <a:noFill/>
        </p:spPr>
        <p:txBody>
          <a:bodyPr wrap="square">
            <a:spAutoFit/>
          </a:bodyPr>
          <a:lstStyle/>
          <a:p>
            <a:pPr marL="0" marR="0"/>
            <a:r>
              <a:rPr lang="en-US" sz="1800" dirty="0">
                <a:effectLst/>
                <a:latin typeface="Aptos" panose="020B0004020202020204" pitchFamily="34" charset="0"/>
                <a:ea typeface="Aptos" panose="020B0004020202020204" pitchFamily="34" charset="0"/>
                <a:cs typeface="Aptos" panose="020B0004020202020204" pitchFamily="34" charset="0"/>
              </a:rPr>
              <a:t>FTI’s 26 light-duty EV fleet drove a collective 552,287 miles. If FTI were to have used gas that would have put 411 grams of carbon in the atmosphere every mile, but because FTI used EVs, 268,892 pounds of CO2 were prevented from polluting </a:t>
            </a:r>
            <a:r>
              <a:rPr lang="en-US" dirty="0">
                <a:latin typeface="Aptos" panose="020B0004020202020204" pitchFamily="34" charset="0"/>
                <a:ea typeface="Aptos" panose="020B0004020202020204" pitchFamily="34" charset="0"/>
                <a:cs typeface="Aptos" panose="020B0004020202020204" pitchFamily="34" charset="0"/>
              </a:rPr>
              <a:t>Wisconsin</a:t>
            </a:r>
            <a:r>
              <a:rPr lang="en-US" sz="1800" dirty="0">
                <a:effectLst/>
                <a:latin typeface="Aptos" panose="020B0004020202020204" pitchFamily="34" charset="0"/>
                <a:ea typeface="Aptos" panose="020B0004020202020204" pitchFamily="34" charset="0"/>
                <a:cs typeface="Aptos" panose="020B0004020202020204" pitchFamily="34" charset="0"/>
              </a:rPr>
              <a:t>. FTI applied telematics to a fleet of 247 vehicles which drove a collective 4,372,641 miles. Telematics reduces fuel expenditure by 12.5%</a:t>
            </a:r>
            <a:r>
              <a:rPr lang="en-US" dirty="0">
                <a:latin typeface="Aptos" panose="020B0004020202020204" pitchFamily="34" charset="0"/>
                <a:ea typeface="Aptos" panose="020B0004020202020204" pitchFamily="34" charset="0"/>
                <a:cs typeface="Aptos" panose="020B0004020202020204" pitchFamily="34" charset="0"/>
              </a:rPr>
              <a:t>, </a:t>
            </a:r>
            <a:r>
              <a:rPr lang="en-US" sz="1800" dirty="0">
                <a:effectLst/>
                <a:latin typeface="Aptos" panose="020B0004020202020204" pitchFamily="34" charset="0"/>
                <a:ea typeface="Aptos" panose="020B0004020202020204" pitchFamily="34" charset="0"/>
                <a:cs typeface="Aptos" panose="020B0004020202020204" pitchFamily="34" charset="0"/>
              </a:rPr>
              <a:t>saving 228,950 </a:t>
            </a:r>
            <a:r>
              <a:rPr lang="en-US" dirty="0">
                <a:latin typeface="Aptos" panose="020B0004020202020204" pitchFamily="34" charset="0"/>
                <a:ea typeface="Aptos" panose="020B0004020202020204" pitchFamily="34" charset="0"/>
                <a:cs typeface="Aptos" panose="020B0004020202020204" pitchFamily="34" charset="0"/>
              </a:rPr>
              <a:t>pounds</a:t>
            </a:r>
            <a:r>
              <a:rPr lang="en-US" sz="1800" dirty="0">
                <a:effectLst/>
                <a:latin typeface="Aptos" panose="020B0004020202020204" pitchFamily="34" charset="0"/>
                <a:ea typeface="Aptos" panose="020B0004020202020204" pitchFamily="34" charset="0"/>
                <a:cs typeface="Aptos" panose="020B0004020202020204" pitchFamily="34" charset="0"/>
              </a:rPr>
              <a:t> of CO2. FTI applied low-rolling resistance tires to this fleet, which reduced fuel expenditure by 16.66% saving 354,932 lbs. FTI created a driver training program for their fleet of 347 which reduced fuel expenditure by 3.75%, saving 68,836 pounds. 347 Auxiliary power unit installations reduced carbon emissions by 760,116 lbs. </a:t>
            </a:r>
            <a:r>
              <a:rPr lang="en-US" sz="1800" b="1" dirty="0">
                <a:solidFill>
                  <a:srgbClr val="FF0000"/>
                </a:solidFill>
                <a:effectLst/>
                <a:latin typeface="Aptos" panose="020B0004020202020204" pitchFamily="34" charset="0"/>
                <a:ea typeface="Aptos" panose="020B0004020202020204" pitchFamily="34" charset="0"/>
                <a:cs typeface="Aptos" panose="020B0004020202020204" pitchFamily="34" charset="0"/>
              </a:rPr>
              <a:t>FTI saved Wisconsin 1,681,920 pounds of CO2 pollution!</a:t>
            </a:r>
            <a:endParaRPr lang="en-US" sz="1800" dirty="0">
              <a:solidFill>
                <a:srgbClr val="FF0000"/>
              </a:solidFill>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0700515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6E0C5-3F34-E4FE-B1D8-692F12BF8AA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841A5CE-9825-FE25-AE0F-7750C89F60B0}"/>
              </a:ext>
            </a:extLst>
          </p:cNvPr>
          <p:cNvSpPr txBox="1">
            <a:spLocks noGrp="1"/>
          </p:cNvSpPr>
          <p:nvPr>
            <p:ph type="title"/>
          </p:nvPr>
        </p:nvSpPr>
        <p:spPr>
          <a:xfrm>
            <a:off x="0" y="395506"/>
            <a:ext cx="12192000" cy="757130"/>
          </a:xfrm>
          <a:prstGeom prst="rect">
            <a:avLst/>
          </a:prstGeom>
          <a:solidFill>
            <a:srgbClr val="C00000"/>
          </a:solidFill>
        </p:spPr>
        <p:txBody>
          <a:bodyPr wrap="square" rtlCol="0">
            <a:spAutoFit/>
          </a:bodyPr>
          <a:lstStyle/>
          <a:p>
            <a:pPr algn="ctr"/>
            <a:r>
              <a:rPr lang="en-US" sz="4800" b="1" dirty="0">
                <a:solidFill>
                  <a:schemeClr val="bg1"/>
                </a:solidFill>
              </a:rPr>
              <a:t>WISCONSIN’S 2024 FORWARD FLEET WINNER</a:t>
            </a:r>
          </a:p>
        </p:txBody>
      </p:sp>
      <p:sp>
        <p:nvSpPr>
          <p:cNvPr id="6" name="Rectangle 5">
            <a:extLst>
              <a:ext uri="{FF2B5EF4-FFF2-40B4-BE49-F238E27FC236}">
                <a16:creationId xmlns:a16="http://schemas.microsoft.com/office/drawing/2014/main" id="{EC4853C9-BB39-170F-20D8-583BE98A4B0B}"/>
              </a:ext>
            </a:extLst>
          </p:cNvPr>
          <p:cNvSpPr/>
          <p:nvPr/>
        </p:nvSpPr>
        <p:spPr>
          <a:xfrm>
            <a:off x="6863809" y="2044705"/>
            <a:ext cx="4010685" cy="3770263"/>
          </a:xfrm>
          <a:prstGeom prst="rect">
            <a:avLst/>
          </a:prstGeom>
          <a:noFill/>
        </p:spPr>
        <p:txBody>
          <a:bodyPr wrap="square" lIns="91440" tIns="45720" rIns="91440" bIns="45720">
            <a:spAutoFit/>
          </a:bodyPr>
          <a:lstStyle/>
          <a:p>
            <a:pPr algn="ctr"/>
            <a:r>
              <a:rPr lang="en-US" sz="23900" b="1" cap="none" spc="0" dirty="0">
                <a:ln w="22225">
                  <a:solidFill>
                    <a:schemeClr val="accent2"/>
                  </a:solidFill>
                  <a:prstDash val="solid"/>
                </a:ln>
                <a:solidFill>
                  <a:schemeClr val="accent2">
                    <a:lumMod val="40000"/>
                    <a:lumOff val="60000"/>
                  </a:schemeClr>
                </a:solidFill>
                <a:effectLst/>
              </a:rPr>
              <a:t>#5</a:t>
            </a:r>
          </a:p>
        </p:txBody>
      </p:sp>
      <p:pic>
        <p:nvPicPr>
          <p:cNvPr id="4" name="Picture 3" descr="A logo with a red and black design&#10;&#10;Description automatically generated">
            <a:extLst>
              <a:ext uri="{FF2B5EF4-FFF2-40B4-BE49-F238E27FC236}">
                <a16:creationId xmlns:a16="http://schemas.microsoft.com/office/drawing/2014/main" id="{03E4FCA5-E7C6-CBB1-6F30-A5CA60779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902" y="1152636"/>
            <a:ext cx="6205924" cy="5202413"/>
          </a:xfrm>
          <a:prstGeom prst="rect">
            <a:avLst/>
          </a:prstGeom>
        </p:spPr>
      </p:pic>
    </p:spTree>
    <p:extLst>
      <p:ext uri="{BB962C8B-B14F-4D97-AF65-F5344CB8AC3E}">
        <p14:creationId xmlns:p14="http://schemas.microsoft.com/office/powerpoint/2010/main" val="3552851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C1D701-D135-A882-7F79-80E490C4B69C}"/>
              </a:ext>
            </a:extLst>
          </p:cNvPr>
          <p:cNvSpPr txBox="1">
            <a:spLocks noGrp="1"/>
          </p:cNvSpPr>
          <p:nvPr>
            <p:ph type="title"/>
          </p:nvPr>
        </p:nvSpPr>
        <p:spPr>
          <a:xfrm>
            <a:off x="1" y="239680"/>
            <a:ext cx="12192000" cy="757130"/>
          </a:xfrm>
          <a:prstGeom prst="rect">
            <a:avLst/>
          </a:prstGeom>
          <a:solidFill>
            <a:srgbClr val="C00000"/>
          </a:solidFill>
        </p:spPr>
        <p:txBody>
          <a:bodyPr wrap="square" rtlCol="0">
            <a:spAutoFit/>
          </a:bodyPr>
          <a:lstStyle/>
          <a:p>
            <a:pPr algn="ctr"/>
            <a:r>
              <a:rPr lang="en-US" sz="4800" b="1" dirty="0">
                <a:solidFill>
                  <a:schemeClr val="bg1"/>
                </a:solidFill>
              </a:rPr>
              <a:t>2024 FORWARD FLEET HONORARY RECOGNITION</a:t>
            </a:r>
          </a:p>
        </p:txBody>
      </p:sp>
      <p:pic>
        <p:nvPicPr>
          <p:cNvPr id="9" name="Picture 8" descr="A black background with a black square&#10;&#10;Description automatically generated with medium confidence">
            <a:extLst>
              <a:ext uri="{FF2B5EF4-FFF2-40B4-BE49-F238E27FC236}">
                <a16:creationId xmlns:a16="http://schemas.microsoft.com/office/drawing/2014/main" id="{9AE515AA-1383-23BE-3673-569C114461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081" y="2899447"/>
            <a:ext cx="3794747" cy="1206759"/>
          </a:xfrm>
          <a:prstGeom prst="rect">
            <a:avLst/>
          </a:prstGeom>
        </p:spPr>
      </p:pic>
      <p:pic>
        <p:nvPicPr>
          <p:cNvPr id="11" name="Picture 10" descr="A seal of the county of dane&#10;&#10;Description automatically generated">
            <a:extLst>
              <a:ext uri="{FF2B5EF4-FFF2-40B4-BE49-F238E27FC236}">
                <a16:creationId xmlns:a16="http://schemas.microsoft.com/office/drawing/2014/main" id="{7C247B7B-0981-4A26-727C-28D4B6FC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627" y="3793173"/>
            <a:ext cx="1630295" cy="1630295"/>
          </a:xfrm>
          <a:prstGeom prst="rect">
            <a:avLst/>
          </a:prstGeom>
        </p:spPr>
      </p:pic>
      <p:pic>
        <p:nvPicPr>
          <p:cNvPr id="13" name="Picture 12" descr="A logo with blue green and red waves&#10;&#10;Description automatically generated">
            <a:extLst>
              <a:ext uri="{FF2B5EF4-FFF2-40B4-BE49-F238E27FC236}">
                <a16:creationId xmlns:a16="http://schemas.microsoft.com/office/drawing/2014/main" id="{1C712A96-9281-4E58-3067-EFEF1A2C92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6315" y="2934261"/>
            <a:ext cx="2492336" cy="1171945"/>
          </a:xfrm>
          <a:prstGeom prst="rect">
            <a:avLst/>
          </a:prstGeom>
        </p:spPr>
      </p:pic>
      <p:pic>
        <p:nvPicPr>
          <p:cNvPr id="15" name="Picture 14" descr="A logo of a person holding a red tape&#10;&#10;Description automatically generated">
            <a:extLst>
              <a:ext uri="{FF2B5EF4-FFF2-40B4-BE49-F238E27FC236}">
                <a16:creationId xmlns:a16="http://schemas.microsoft.com/office/drawing/2014/main" id="{4CE0FD7F-90F0-C72F-7315-A2A27D6E5C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8186" y="4810306"/>
            <a:ext cx="3088593" cy="1320425"/>
          </a:xfrm>
          <a:prstGeom prst="rect">
            <a:avLst/>
          </a:prstGeom>
        </p:spPr>
      </p:pic>
      <p:sp>
        <p:nvSpPr>
          <p:cNvPr id="17" name="TextBox 16">
            <a:extLst>
              <a:ext uri="{FF2B5EF4-FFF2-40B4-BE49-F238E27FC236}">
                <a16:creationId xmlns:a16="http://schemas.microsoft.com/office/drawing/2014/main" id="{651524DC-D3AC-B7FB-9E5B-D0D1C65EF0D6}"/>
              </a:ext>
            </a:extLst>
          </p:cNvPr>
          <p:cNvSpPr txBox="1"/>
          <p:nvPr/>
        </p:nvSpPr>
        <p:spPr>
          <a:xfrm>
            <a:off x="382329" y="1250012"/>
            <a:ext cx="11269479" cy="1344663"/>
          </a:xfrm>
          <a:prstGeom prst="rect">
            <a:avLst/>
          </a:prstGeom>
          <a:noFill/>
        </p:spPr>
        <p:txBody>
          <a:bodyPr wrap="square">
            <a:spAutoFit/>
          </a:bodyPr>
          <a:lstStyle/>
          <a:p>
            <a:pPr algn="ctr" rtl="0">
              <a:lnSpc>
                <a:spcPct val="115000"/>
              </a:lnSpc>
              <a:spcAft>
                <a:spcPts val="792"/>
              </a:spcAft>
            </a:pPr>
            <a:r>
              <a:rPr lang="en-US" sz="2400" b="0" i="0" u="none" strike="noStrike" dirty="0">
                <a:solidFill>
                  <a:srgbClr val="000000"/>
                </a:solidFill>
                <a:effectLst/>
                <a:latin typeface="Calibri, serif"/>
              </a:rPr>
              <a:t>The following organizations reported notable strides in adopting cleaner fuels and technologies into their fleets. Wisconsin Clean Cities wishes to publicly thank them for their efforts in helping to keep our State </a:t>
            </a:r>
            <a:r>
              <a:rPr lang="en-US" sz="2400" dirty="0">
                <a:solidFill>
                  <a:srgbClr val="000000"/>
                </a:solidFill>
                <a:latin typeface="Calibri, serif"/>
              </a:rPr>
              <a:t>clean</a:t>
            </a:r>
            <a:endParaRPr lang="en-US" sz="2400" dirty="0">
              <a:solidFill>
                <a:srgbClr val="000000"/>
              </a:solidFill>
              <a:effectLst/>
              <a:latin typeface="Aptos" panose="020B0004020202020204" pitchFamily="34" charset="0"/>
            </a:endParaRPr>
          </a:p>
        </p:txBody>
      </p:sp>
      <p:pic>
        <p:nvPicPr>
          <p:cNvPr id="6" name="Picture 5" descr="A logo for a school&#10;&#10;Description automatically generated">
            <a:extLst>
              <a:ext uri="{FF2B5EF4-FFF2-40B4-BE49-F238E27FC236}">
                <a16:creationId xmlns:a16="http://schemas.microsoft.com/office/drawing/2014/main" id="{C5A7D2D3-66EF-4441-36B5-F15930E378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9640" y="4783158"/>
            <a:ext cx="2924175" cy="1485900"/>
          </a:xfrm>
          <a:prstGeom prst="rect">
            <a:avLst/>
          </a:prstGeom>
        </p:spPr>
      </p:pic>
    </p:spTree>
    <p:extLst>
      <p:ext uri="{BB962C8B-B14F-4D97-AF65-F5344CB8AC3E}">
        <p14:creationId xmlns:p14="http://schemas.microsoft.com/office/powerpoint/2010/main" val="16269885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381B-F4D2-92F8-C88E-E3854A22B5E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C3A369-5F48-CA8E-D617-509DE3E7BEE6}"/>
              </a:ext>
            </a:extLst>
          </p:cNvPr>
          <p:cNvSpPr txBox="1">
            <a:spLocks noGrp="1"/>
          </p:cNvSpPr>
          <p:nvPr>
            <p:ph type="title"/>
          </p:nvPr>
        </p:nvSpPr>
        <p:spPr>
          <a:xfrm>
            <a:off x="1" y="267379"/>
            <a:ext cx="12192000" cy="701731"/>
          </a:xfrm>
          <a:prstGeom prst="rect">
            <a:avLst/>
          </a:prstGeom>
          <a:solidFill>
            <a:srgbClr val="C00000"/>
          </a:solidFill>
        </p:spPr>
        <p:txBody>
          <a:bodyPr wrap="square" rtlCol="0">
            <a:spAutoFit/>
          </a:bodyPr>
          <a:lstStyle/>
          <a:p>
            <a:pPr algn="ctr"/>
            <a:r>
              <a:rPr lang="en-US" b="1" dirty="0">
                <a:solidFill>
                  <a:schemeClr val="bg1"/>
                </a:solidFill>
              </a:rPr>
              <a:t>2024 Sustainable Transportation Leadership Award</a:t>
            </a:r>
          </a:p>
        </p:txBody>
      </p:sp>
      <p:pic>
        <p:nvPicPr>
          <p:cNvPr id="4" name="Picture 3" descr="A logo with a flame&#10;&#10;Description automatically generated">
            <a:extLst>
              <a:ext uri="{FF2B5EF4-FFF2-40B4-BE49-F238E27FC236}">
                <a16:creationId xmlns:a16="http://schemas.microsoft.com/office/drawing/2014/main" id="{97E2D72E-E65A-836E-2F9E-74D22BF27D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064" y="1891230"/>
            <a:ext cx="4529373" cy="3238502"/>
          </a:xfrm>
          <a:prstGeom prst="rect">
            <a:avLst/>
          </a:prstGeom>
        </p:spPr>
      </p:pic>
      <p:sp>
        <p:nvSpPr>
          <p:cNvPr id="7" name="TextBox 6">
            <a:extLst>
              <a:ext uri="{FF2B5EF4-FFF2-40B4-BE49-F238E27FC236}">
                <a16:creationId xmlns:a16="http://schemas.microsoft.com/office/drawing/2014/main" id="{9C7A1C44-5863-F307-F4FB-4AD4E011A1DB}"/>
              </a:ext>
            </a:extLst>
          </p:cNvPr>
          <p:cNvSpPr txBox="1"/>
          <p:nvPr/>
        </p:nvSpPr>
        <p:spPr>
          <a:xfrm>
            <a:off x="5801009" y="2009873"/>
            <a:ext cx="6097508" cy="3416320"/>
          </a:xfrm>
          <a:prstGeom prst="rect">
            <a:avLst/>
          </a:prstGeom>
          <a:noFill/>
        </p:spPr>
        <p:txBody>
          <a:bodyPr wrap="square">
            <a:spAutoFit/>
          </a:bodyPr>
          <a:lstStyle/>
          <a:p>
            <a:r>
              <a:rPr lang="en-US" dirty="0"/>
              <a:t>Quote from a nomination ballot: </a:t>
            </a:r>
            <a:br>
              <a:rPr lang="en-US" dirty="0"/>
            </a:br>
            <a:br>
              <a:rPr lang="en-US" dirty="0"/>
            </a:br>
            <a:r>
              <a:rPr lang="en-US" dirty="0"/>
              <a:t>“Potawatomi ventures was created to improve the quality of life of the Potawatomi Tribe, this includes keeping the cultural tradition of preserving the environment. PV has sought to revitalize underserved communities and incorporate sustainability. They created an EV unit in June of 2022 focused exclusively on deploying emerging electric vehicle technology. In only two short years it has implemented cleaner technologies into their fleets and provides public-facing chargers at numerous locations. Their tribal charter sums it up: “If we </a:t>
            </a:r>
            <a:r>
              <a:rPr lang="en-US" i="1" dirty="0"/>
              <a:t>can</a:t>
            </a:r>
            <a:r>
              <a:rPr lang="en-US" dirty="0"/>
              <a:t> do better, we </a:t>
            </a:r>
            <a:r>
              <a:rPr lang="en-US" i="1" dirty="0"/>
              <a:t>must</a:t>
            </a:r>
            <a:r>
              <a:rPr lang="en-US" dirty="0"/>
              <a:t> do better.”</a:t>
            </a:r>
          </a:p>
        </p:txBody>
      </p:sp>
    </p:spTree>
    <p:extLst>
      <p:ext uri="{BB962C8B-B14F-4D97-AF65-F5344CB8AC3E}">
        <p14:creationId xmlns:p14="http://schemas.microsoft.com/office/powerpoint/2010/main" val="58565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1" name="Rectangle 3080">
            <a:extLst>
              <a:ext uri="{FF2B5EF4-FFF2-40B4-BE49-F238E27FC236}">
                <a16:creationId xmlns:a16="http://schemas.microsoft.com/office/drawing/2014/main" id="{A2F42F6F-FDA2-4441-805F-CF30FBC99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840415" y="4609379"/>
            <a:ext cx="4692140" cy="1514185"/>
          </a:xfrm>
          <a:prstGeom prst="rect">
            <a:avLst/>
          </a:prstGeom>
        </p:spPr>
        <p:txBody>
          <a:bodyPr vert="horz" lIns="91440" tIns="45720" rIns="91440" bIns="45720" rtlCol="0" anchor="t">
            <a:normAutofit fontScale="77500" lnSpcReduction="20000"/>
          </a:bodyPr>
          <a:lstStyle/>
          <a:p>
            <a:pPr algn="r">
              <a:lnSpc>
                <a:spcPct val="90000"/>
              </a:lnSpc>
              <a:spcBef>
                <a:spcPct val="0"/>
              </a:spcBef>
              <a:spcAft>
                <a:spcPts val="600"/>
              </a:spcAft>
            </a:pPr>
            <a:r>
              <a:rPr lang="en-US" sz="5400" b="1" dirty="0">
                <a:solidFill>
                  <a:schemeClr val="tx2"/>
                </a:solidFill>
                <a:latin typeface="+mj-lt"/>
                <a:ea typeface="+mj-ea"/>
                <a:cs typeface="+mj-cs"/>
              </a:rPr>
              <a:t>Thank You Platinum Members!</a:t>
            </a:r>
          </a:p>
          <a:p>
            <a:pPr algn="r">
              <a:lnSpc>
                <a:spcPct val="90000"/>
              </a:lnSpc>
              <a:spcBef>
                <a:spcPct val="0"/>
              </a:spcBef>
              <a:spcAft>
                <a:spcPts val="600"/>
              </a:spcAft>
            </a:pPr>
            <a:r>
              <a:rPr lang="en-US" sz="3700" b="1" dirty="0">
                <a:solidFill>
                  <a:schemeClr val="tx2"/>
                </a:solidFill>
                <a:latin typeface="+mj-lt"/>
                <a:ea typeface="+mj-ea"/>
                <a:cs typeface="+mj-cs"/>
              </a:rPr>
              <a:t> </a:t>
            </a:r>
          </a:p>
        </p:txBody>
      </p:sp>
      <p:grpSp>
        <p:nvGrpSpPr>
          <p:cNvPr id="3083" name="Group 3082">
            <a:extLst>
              <a:ext uri="{FF2B5EF4-FFF2-40B4-BE49-F238E27FC236}">
                <a16:creationId xmlns:a16="http://schemas.microsoft.com/office/drawing/2014/main" id="{18226A8C-7793-4AE1-93F3-C51E771AB9F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48099" y="0"/>
            <a:ext cx="3743596" cy="3921836"/>
            <a:chOff x="8310716" y="0"/>
            <a:chExt cx="3878237" cy="4062888"/>
          </a:xfrm>
        </p:grpSpPr>
        <p:sp>
          <p:nvSpPr>
            <p:cNvPr id="3084" name="Freeform: Shape 3083">
              <a:extLst>
                <a:ext uri="{FF2B5EF4-FFF2-40B4-BE49-F238E27FC236}">
                  <a16:creationId xmlns:a16="http://schemas.microsoft.com/office/drawing/2014/main" id="{33835AF5-9945-4DCC-B810-B2A76714AA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Freeform: Shape 3084">
              <a:extLst>
                <a:ext uri="{FF2B5EF4-FFF2-40B4-BE49-F238E27FC236}">
                  <a16:creationId xmlns:a16="http://schemas.microsoft.com/office/drawing/2014/main" id="{95D01A87-EFF2-48AC-9C6B-C4653A804F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6" name="Freeform: Shape 3085">
              <a:extLst>
                <a:ext uri="{FF2B5EF4-FFF2-40B4-BE49-F238E27FC236}">
                  <a16:creationId xmlns:a16="http://schemas.microsoft.com/office/drawing/2014/main" id="{2C02A9F7-5A86-41CD-98C2-5EE1CDE3A7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7" name="Freeform: Shape 3086">
              <a:extLst>
                <a:ext uri="{FF2B5EF4-FFF2-40B4-BE49-F238E27FC236}">
                  <a16:creationId xmlns:a16="http://schemas.microsoft.com/office/drawing/2014/main" id="{88535FA6-8D15-4E17-B087-AD3D457117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074" name="Picture 2">
            <a:extLst>
              <a:ext uri="{FF2B5EF4-FFF2-40B4-BE49-F238E27FC236}">
                <a16:creationId xmlns:a16="http://schemas.microsoft.com/office/drawing/2014/main" id="{9847240C-F527-6E30-420D-7AFB6D6BA1C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181" y="996471"/>
            <a:ext cx="4909129" cy="180001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83D3C837-F96F-C69A-693A-59CFCD1E9A9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181" y="3817307"/>
            <a:ext cx="4909129" cy="17672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6978" y="298552"/>
            <a:ext cx="1717538" cy="1395838"/>
          </a:xfrm>
          <a:prstGeom prst="rect">
            <a:avLst/>
          </a:prstGeom>
        </p:spPr>
      </p:pic>
    </p:spTree>
    <p:extLst>
      <p:ext uri="{BB962C8B-B14F-4D97-AF65-F5344CB8AC3E}">
        <p14:creationId xmlns:p14="http://schemas.microsoft.com/office/powerpoint/2010/main" val="4098714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880B82-8453-1DB0-BADE-FA3B677046A6}"/>
            </a:ext>
          </a:extLst>
        </p:cNvPr>
        <p:cNvGrpSpPr/>
        <p:nvPr/>
      </p:nvGrpSpPr>
      <p:grpSpPr>
        <a:xfrm>
          <a:off x="0" y="0"/>
          <a:ext cx="0" cy="0"/>
          <a:chOff x="0" y="0"/>
          <a:chExt cx="0" cy="0"/>
        </a:xfrm>
      </p:grpSpPr>
      <p:sp useBgFill="1">
        <p:nvSpPr>
          <p:cNvPr id="3081" name="Rectangle 3080">
            <a:extLst>
              <a:ext uri="{FF2B5EF4-FFF2-40B4-BE49-F238E27FC236}">
                <a16:creationId xmlns:a16="http://schemas.microsoft.com/office/drawing/2014/main" id="{0D7A7D1B-457E-2A05-C5DF-3C2EB3B6ED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4570902-3647-79CD-B58B-C31A6C960C39}"/>
              </a:ext>
            </a:extLst>
          </p:cNvPr>
          <p:cNvSpPr txBox="1"/>
          <p:nvPr/>
        </p:nvSpPr>
        <p:spPr>
          <a:xfrm>
            <a:off x="5445299" y="4592325"/>
            <a:ext cx="5946579" cy="1514185"/>
          </a:xfrm>
          <a:prstGeom prst="rect">
            <a:avLst/>
          </a:prstGeom>
        </p:spPr>
        <p:txBody>
          <a:bodyPr vert="horz" lIns="91440" tIns="45720" rIns="91440" bIns="45720" rtlCol="0" anchor="t">
            <a:normAutofit/>
          </a:bodyPr>
          <a:lstStyle/>
          <a:p>
            <a:pPr algn="r">
              <a:lnSpc>
                <a:spcPct val="90000"/>
              </a:lnSpc>
              <a:spcBef>
                <a:spcPct val="0"/>
              </a:spcBef>
              <a:spcAft>
                <a:spcPts val="600"/>
              </a:spcAft>
            </a:pPr>
            <a:r>
              <a:rPr lang="en-US" sz="3700" b="1" dirty="0">
                <a:solidFill>
                  <a:schemeClr val="tx2"/>
                </a:solidFill>
                <a:latin typeface="+mj-lt"/>
                <a:ea typeface="+mj-ea"/>
                <a:cs typeface="+mj-cs"/>
              </a:rPr>
              <a:t>Thank You Gold Members!</a:t>
            </a:r>
          </a:p>
          <a:p>
            <a:pPr algn="r">
              <a:lnSpc>
                <a:spcPct val="90000"/>
              </a:lnSpc>
              <a:spcBef>
                <a:spcPct val="0"/>
              </a:spcBef>
              <a:spcAft>
                <a:spcPts val="600"/>
              </a:spcAft>
            </a:pPr>
            <a:r>
              <a:rPr lang="en-US" sz="3700" b="1" dirty="0">
                <a:solidFill>
                  <a:schemeClr val="tx2"/>
                </a:solidFill>
                <a:latin typeface="+mj-lt"/>
                <a:ea typeface="+mj-ea"/>
                <a:cs typeface="+mj-cs"/>
              </a:rPr>
              <a:t> </a:t>
            </a:r>
          </a:p>
        </p:txBody>
      </p:sp>
      <p:grpSp>
        <p:nvGrpSpPr>
          <p:cNvPr id="3083" name="Group 3082">
            <a:extLst>
              <a:ext uri="{FF2B5EF4-FFF2-40B4-BE49-F238E27FC236}">
                <a16:creationId xmlns:a16="http://schemas.microsoft.com/office/drawing/2014/main" id="{D51F4204-3B7A-BD4E-D720-F20E9EB4733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48099" y="0"/>
            <a:ext cx="3743596" cy="3921836"/>
            <a:chOff x="8310716" y="0"/>
            <a:chExt cx="3878237" cy="4062888"/>
          </a:xfrm>
        </p:grpSpPr>
        <p:sp>
          <p:nvSpPr>
            <p:cNvPr id="3084" name="Freeform: Shape 3083">
              <a:extLst>
                <a:ext uri="{FF2B5EF4-FFF2-40B4-BE49-F238E27FC236}">
                  <a16:creationId xmlns:a16="http://schemas.microsoft.com/office/drawing/2014/main" id="{5C2FB9D5-C41F-54B0-95FE-675EE0FE23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Freeform: Shape 3084">
              <a:extLst>
                <a:ext uri="{FF2B5EF4-FFF2-40B4-BE49-F238E27FC236}">
                  <a16:creationId xmlns:a16="http://schemas.microsoft.com/office/drawing/2014/main" id="{7018E64B-7E96-7841-F702-DC48A3838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6" name="Freeform: Shape 3085">
              <a:extLst>
                <a:ext uri="{FF2B5EF4-FFF2-40B4-BE49-F238E27FC236}">
                  <a16:creationId xmlns:a16="http://schemas.microsoft.com/office/drawing/2014/main" id="{C140B100-6DA1-AAB4-EC09-3ECBE9ED97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7" name="Freeform: Shape 3086">
              <a:extLst>
                <a:ext uri="{FF2B5EF4-FFF2-40B4-BE49-F238E27FC236}">
                  <a16:creationId xmlns:a16="http://schemas.microsoft.com/office/drawing/2014/main" id="{2F3BE0E3-67F3-F15F-DB7D-917C355C9F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Picture 6">
            <a:extLst>
              <a:ext uri="{FF2B5EF4-FFF2-40B4-BE49-F238E27FC236}">
                <a16:creationId xmlns:a16="http://schemas.microsoft.com/office/drawing/2014/main" id="{E4CEEC63-492A-1B72-49B9-E0BD80CBE5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4747" y="98854"/>
            <a:ext cx="1180637" cy="959500"/>
          </a:xfrm>
          <a:prstGeom prst="rect">
            <a:avLst/>
          </a:prstGeom>
        </p:spPr>
      </p:pic>
      <p:pic>
        <p:nvPicPr>
          <p:cNvPr id="2" name="Picture 6">
            <a:extLst>
              <a:ext uri="{FF2B5EF4-FFF2-40B4-BE49-F238E27FC236}">
                <a16:creationId xmlns:a16="http://schemas.microsoft.com/office/drawing/2014/main" id="{67A5E14B-A6AD-CDDA-9671-EBDC0098C0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879" y="448754"/>
            <a:ext cx="28575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a:extLst>
              <a:ext uri="{FF2B5EF4-FFF2-40B4-BE49-F238E27FC236}">
                <a16:creationId xmlns:a16="http://schemas.microsoft.com/office/drawing/2014/main" id="{360845C7-DA5A-1F77-46EA-11FC62229A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11" y="1372139"/>
            <a:ext cx="2857500" cy="7715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a:extLst>
              <a:ext uri="{FF2B5EF4-FFF2-40B4-BE49-F238E27FC236}">
                <a16:creationId xmlns:a16="http://schemas.microsoft.com/office/drawing/2014/main" id="{D72E4ABA-3BE8-7B70-BCC6-A4B1EE8E4C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3902" y="872514"/>
            <a:ext cx="4547088" cy="7426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4">
            <a:extLst>
              <a:ext uri="{FF2B5EF4-FFF2-40B4-BE49-F238E27FC236}">
                <a16:creationId xmlns:a16="http://schemas.microsoft.com/office/drawing/2014/main" id="{B1EF5715-3DBB-25BD-311A-D81B73D8E5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879" y="2457449"/>
            <a:ext cx="2407418" cy="10913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0">
            <a:extLst>
              <a:ext uri="{FF2B5EF4-FFF2-40B4-BE49-F238E27FC236}">
                <a16:creationId xmlns:a16="http://schemas.microsoft.com/office/drawing/2014/main" id="{0C888334-93B1-8D18-BEC0-3DB2F9B4A3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611" y="2728979"/>
            <a:ext cx="3005100" cy="3005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2" descr="Franklin Electric - Wikipedia">
            <a:extLst>
              <a:ext uri="{FF2B5EF4-FFF2-40B4-BE49-F238E27FC236}">
                <a16:creationId xmlns:a16="http://schemas.microsoft.com/office/drawing/2014/main" id="{C28CF9F8-9E39-E90A-E8F8-ABA1D06B218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0722" y="1590674"/>
            <a:ext cx="5210175" cy="17335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A9BF82BF-9C65-7D8F-AF11-3B75E5B1DF7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43902" y="3347736"/>
            <a:ext cx="4704196" cy="5958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9BF6638D-E659-5FC3-5797-8C4C0F626B6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542" y="4487018"/>
            <a:ext cx="2654543" cy="26545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12B34D72-A830-ED6E-E475-78DA36384B2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70546" y="5410709"/>
            <a:ext cx="3005100" cy="10705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a:extLst>
              <a:ext uri="{FF2B5EF4-FFF2-40B4-BE49-F238E27FC236}">
                <a16:creationId xmlns:a16="http://schemas.microsoft.com/office/drawing/2014/main" id="{52FA1692-AC6A-6DD7-D974-47C6576DCA0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08107" y="5189937"/>
            <a:ext cx="4200310" cy="1512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207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Wisconsin Clean Cities Members </a:t>
            </a:r>
          </a:p>
        </p:txBody>
      </p:sp>
      <p:sp>
        <p:nvSpPr>
          <p:cNvPr id="7" name="object 2"/>
          <p:cNvSpPr txBox="1"/>
          <p:nvPr/>
        </p:nvSpPr>
        <p:spPr>
          <a:xfrm>
            <a:off x="826344" y="1249060"/>
            <a:ext cx="4296410" cy="4953279"/>
          </a:xfrm>
          <a:prstGeom prst="rect">
            <a:avLst/>
          </a:prstGeom>
        </p:spPr>
        <p:txBody>
          <a:bodyPr vert="horz" wrap="square" lIns="0" tIns="15875" rIns="0" bIns="0" rtlCol="0">
            <a:spAutoFit/>
          </a:bodyPr>
          <a:lstStyle/>
          <a:p>
            <a:pPr marL="298450" indent="-285750">
              <a:spcBef>
                <a:spcPts val="125"/>
              </a:spcBef>
              <a:buFont typeface="Wingdings"/>
              <a:buChar char=""/>
              <a:tabLst>
                <a:tab pos="298450" algn="l"/>
              </a:tabLst>
            </a:pPr>
            <a:r>
              <a:rPr sz="2000" b="1" spc="35" dirty="0">
                <a:cs typeface="Arial"/>
              </a:rPr>
              <a:t>Advanced</a:t>
            </a:r>
            <a:r>
              <a:rPr sz="2000" b="1" spc="-55" dirty="0">
                <a:cs typeface="Arial"/>
              </a:rPr>
              <a:t> </a:t>
            </a:r>
            <a:r>
              <a:rPr sz="2000" b="1" spc="-20" dirty="0">
                <a:cs typeface="Arial"/>
              </a:rPr>
              <a:t>VTech</a:t>
            </a:r>
            <a:r>
              <a:rPr lang="en-US" sz="2000" b="1" spc="-20" dirty="0">
                <a:cs typeface="Arial"/>
              </a:rPr>
              <a:t> </a:t>
            </a:r>
          </a:p>
          <a:p>
            <a:pPr marL="298450" indent="-285750">
              <a:spcBef>
                <a:spcPts val="125"/>
              </a:spcBef>
              <a:buFont typeface="Wingdings"/>
              <a:buChar char=""/>
              <a:tabLst>
                <a:tab pos="298450" algn="l"/>
              </a:tabLst>
            </a:pPr>
            <a:r>
              <a:rPr lang="en-US" sz="2000" b="1" spc="-20" dirty="0">
                <a:cs typeface="Arial"/>
              </a:rPr>
              <a:t>Alliant Energy </a:t>
            </a:r>
            <a:endParaRPr sz="2000" dirty="0">
              <a:cs typeface="Arial"/>
            </a:endParaRPr>
          </a:p>
          <a:p>
            <a:pPr marL="298450" indent="-285750">
              <a:buFont typeface="Wingdings"/>
              <a:buChar char=""/>
              <a:tabLst>
                <a:tab pos="298450" algn="l"/>
              </a:tabLst>
            </a:pPr>
            <a:r>
              <a:rPr lang="en-US" sz="2000" b="1" spc="5" dirty="0">
                <a:cs typeface="Arial"/>
              </a:rPr>
              <a:t>America’s Service Line, LLC</a:t>
            </a:r>
            <a:endParaRPr lang="en-US" sz="2000" b="1" spc="-15" dirty="0">
              <a:cs typeface="Arial"/>
            </a:endParaRPr>
          </a:p>
          <a:p>
            <a:pPr marL="298450" indent="-285750">
              <a:spcBef>
                <a:spcPts val="5"/>
              </a:spcBef>
              <a:buFont typeface="Wingdings"/>
              <a:buChar char=""/>
              <a:tabLst>
                <a:tab pos="298450" algn="l"/>
              </a:tabLst>
            </a:pPr>
            <a:r>
              <a:rPr lang="en-US" sz="2000" b="1" spc="-15" dirty="0">
                <a:cs typeface="Arial"/>
              </a:rPr>
              <a:t>ANGI Energy Systems, Inc. </a:t>
            </a:r>
            <a:endParaRPr sz="2000" dirty="0">
              <a:cs typeface="Arial"/>
            </a:endParaRPr>
          </a:p>
          <a:p>
            <a:pPr marL="298450" indent="-285750">
              <a:buFont typeface="Wingdings"/>
              <a:buChar char=""/>
              <a:tabLst>
                <a:tab pos="298450" algn="l"/>
              </a:tabLst>
            </a:pPr>
            <a:r>
              <a:rPr sz="2000" b="1" spc="10" dirty="0">
                <a:cs typeface="Arial"/>
              </a:rPr>
              <a:t>Boehlke </a:t>
            </a:r>
            <a:r>
              <a:rPr sz="2000" b="1" spc="5" dirty="0">
                <a:cs typeface="Arial"/>
              </a:rPr>
              <a:t>Bottled </a:t>
            </a:r>
            <a:r>
              <a:rPr sz="2000" b="1" spc="10" dirty="0">
                <a:cs typeface="Arial"/>
              </a:rPr>
              <a:t>Gas</a:t>
            </a:r>
            <a:r>
              <a:rPr lang="en-US" sz="2000" b="1" spc="300" dirty="0">
                <a:cs typeface="Arial"/>
              </a:rPr>
              <a:t> </a:t>
            </a:r>
            <a:r>
              <a:rPr sz="2000" b="1" spc="10" dirty="0">
                <a:cs typeface="Arial"/>
              </a:rPr>
              <a:t>Corporation</a:t>
            </a:r>
            <a:endParaRPr lang="en-US" sz="2000" b="1" spc="10" dirty="0">
              <a:cs typeface="Arial"/>
            </a:endParaRPr>
          </a:p>
          <a:p>
            <a:pPr marL="298450" indent="-285750">
              <a:buFont typeface="Wingdings"/>
              <a:buChar char=""/>
              <a:tabLst>
                <a:tab pos="298450" algn="l"/>
              </a:tabLst>
            </a:pPr>
            <a:r>
              <a:rPr lang="en-US" sz="2000" b="1" spc="10" dirty="0">
                <a:cs typeface="Arial"/>
              </a:rPr>
              <a:t>Bollinger Motors </a:t>
            </a:r>
          </a:p>
          <a:p>
            <a:pPr marL="298450" indent="-285750">
              <a:buFont typeface="Wingdings"/>
              <a:buChar char=""/>
              <a:tabLst>
                <a:tab pos="298450" algn="l"/>
              </a:tabLst>
            </a:pPr>
            <a:r>
              <a:rPr lang="en-US" sz="2000" b="1" spc="10" dirty="0">
                <a:cs typeface="Arial"/>
              </a:rPr>
              <a:t>Brainard-Nielsen</a:t>
            </a:r>
          </a:p>
          <a:p>
            <a:pPr marL="298450" indent="-285750">
              <a:buFont typeface="Wingdings"/>
              <a:buChar char=""/>
              <a:tabLst>
                <a:tab pos="298450" algn="l"/>
              </a:tabLst>
            </a:pPr>
            <a:r>
              <a:rPr sz="2000" b="1" spc="20" dirty="0">
                <a:cs typeface="Arial"/>
              </a:rPr>
              <a:t>Casper’s </a:t>
            </a:r>
            <a:r>
              <a:rPr sz="2000" b="1" spc="5" dirty="0">
                <a:cs typeface="Arial"/>
              </a:rPr>
              <a:t>Truck</a:t>
            </a:r>
            <a:r>
              <a:rPr sz="2000" b="1" spc="50" dirty="0">
                <a:cs typeface="Arial"/>
              </a:rPr>
              <a:t> </a:t>
            </a:r>
            <a:r>
              <a:rPr sz="2000" b="1" spc="15" dirty="0">
                <a:cs typeface="Arial"/>
              </a:rPr>
              <a:t>Equipment</a:t>
            </a:r>
            <a:endParaRPr lang="en-US" sz="2000" b="1" spc="15" dirty="0">
              <a:cs typeface="Arial"/>
            </a:endParaRPr>
          </a:p>
          <a:p>
            <a:pPr marL="298450" indent="-285750">
              <a:buFont typeface="Wingdings"/>
              <a:buChar char=""/>
              <a:tabLst>
                <a:tab pos="298450" algn="l"/>
              </a:tabLst>
            </a:pPr>
            <a:r>
              <a:rPr lang="en-US" sz="2000" b="1" spc="15" dirty="0">
                <a:cs typeface="Arial"/>
              </a:rPr>
              <a:t>Chevron Renewable Energy Group</a:t>
            </a:r>
            <a:endParaRPr lang="en-US" sz="2000" b="1" spc="10" dirty="0">
              <a:cs typeface="Arial"/>
            </a:endParaRPr>
          </a:p>
          <a:p>
            <a:pPr marL="298450" indent="-285750">
              <a:buFont typeface="Wingdings"/>
              <a:buChar char=""/>
              <a:tabLst>
                <a:tab pos="298450" algn="l"/>
              </a:tabLst>
            </a:pPr>
            <a:r>
              <a:rPr lang="en-US" sz="2000" b="1" spc="-10" dirty="0">
                <a:cs typeface="Arial"/>
              </a:rPr>
              <a:t>City of Appleton</a:t>
            </a:r>
          </a:p>
          <a:p>
            <a:pPr marL="298450" indent="-285750">
              <a:buFont typeface="Wingdings"/>
              <a:buChar char=""/>
              <a:tabLst>
                <a:tab pos="298450" algn="l"/>
              </a:tabLst>
            </a:pPr>
            <a:r>
              <a:rPr lang="en-US" sz="2000" b="1" spc="-10" dirty="0">
                <a:cs typeface="Arial"/>
              </a:rPr>
              <a:t>City </a:t>
            </a:r>
            <a:r>
              <a:rPr lang="en-US" sz="2000" b="1" spc="15" dirty="0">
                <a:cs typeface="Arial"/>
              </a:rPr>
              <a:t>of </a:t>
            </a:r>
            <a:r>
              <a:rPr lang="en-US" sz="2000" b="1" spc="5" dirty="0">
                <a:cs typeface="Arial"/>
              </a:rPr>
              <a:t>Madison Fleet</a:t>
            </a:r>
            <a:r>
              <a:rPr lang="en-US" sz="2000" b="1" spc="-35" dirty="0">
                <a:cs typeface="Arial"/>
              </a:rPr>
              <a:t> </a:t>
            </a:r>
            <a:r>
              <a:rPr lang="en-US" sz="2000" b="1" spc="20" dirty="0">
                <a:cs typeface="Arial"/>
              </a:rPr>
              <a:t>Service</a:t>
            </a:r>
            <a:endParaRPr lang="en-US" sz="2000" dirty="0">
              <a:cs typeface="Arial"/>
            </a:endParaRPr>
          </a:p>
          <a:p>
            <a:pPr marL="298450" indent="-285750">
              <a:buFont typeface="Wingdings"/>
              <a:buChar char=""/>
              <a:tabLst>
                <a:tab pos="298450" algn="l"/>
              </a:tabLst>
            </a:pPr>
            <a:r>
              <a:rPr lang="en-US" sz="2000" b="1" spc="-10" dirty="0">
                <a:cs typeface="Arial"/>
              </a:rPr>
              <a:t>City </a:t>
            </a:r>
            <a:r>
              <a:rPr lang="en-US" sz="2000" b="1" spc="15" dirty="0">
                <a:cs typeface="Arial"/>
              </a:rPr>
              <a:t>of</a:t>
            </a:r>
            <a:r>
              <a:rPr lang="en-US" sz="2000" b="1" spc="-275" dirty="0">
                <a:cs typeface="Arial"/>
              </a:rPr>
              <a:t> </a:t>
            </a:r>
            <a:r>
              <a:rPr lang="en-US" sz="2000" b="1" spc="-10" dirty="0">
                <a:cs typeface="Arial"/>
              </a:rPr>
              <a:t>Milwaukee</a:t>
            </a:r>
          </a:p>
          <a:p>
            <a:pPr marL="298450" indent="-285750">
              <a:buFont typeface="Wingdings"/>
              <a:buChar char=""/>
              <a:tabLst>
                <a:tab pos="298450" algn="l"/>
              </a:tabLst>
            </a:pPr>
            <a:r>
              <a:rPr lang="en-US" sz="2000" b="1" spc="-10" dirty="0">
                <a:cs typeface="Arial"/>
              </a:rPr>
              <a:t>City of Prairie du Chien </a:t>
            </a:r>
          </a:p>
          <a:p>
            <a:pPr marL="298450" indent="-285750">
              <a:buFont typeface="Wingdings"/>
              <a:buChar char=""/>
              <a:tabLst>
                <a:tab pos="298450" algn="l"/>
              </a:tabLst>
            </a:pPr>
            <a:r>
              <a:rPr lang="en-US" sz="2000" b="1" spc="-10" dirty="0">
                <a:cs typeface="Arial"/>
              </a:rPr>
              <a:t>City of Sheboygan</a:t>
            </a:r>
          </a:p>
          <a:p>
            <a:pPr marL="298450" indent="-285750">
              <a:buFont typeface="Wingdings"/>
              <a:buChar char=""/>
              <a:tabLst>
                <a:tab pos="298450" algn="l"/>
              </a:tabLst>
            </a:pPr>
            <a:r>
              <a:rPr lang="en-US" sz="2000" b="1" spc="-10" dirty="0">
                <a:cs typeface="Arial"/>
              </a:rPr>
              <a:t>City of Sun Prairie </a:t>
            </a:r>
          </a:p>
          <a:p>
            <a:pPr marL="298450" indent="-285750">
              <a:buFont typeface="Wingdings"/>
              <a:buChar char=""/>
              <a:tabLst>
                <a:tab pos="298450" algn="l"/>
              </a:tabLst>
            </a:pPr>
            <a:r>
              <a:rPr lang="en-US" sz="2000" b="1" spc="-10" dirty="0">
                <a:cs typeface="Arial"/>
              </a:rPr>
              <a:t>CMD Corporation</a:t>
            </a:r>
          </a:p>
        </p:txBody>
      </p:sp>
      <p:sp>
        <p:nvSpPr>
          <p:cNvPr id="10" name="object 2"/>
          <p:cNvSpPr txBox="1"/>
          <p:nvPr/>
        </p:nvSpPr>
        <p:spPr>
          <a:xfrm>
            <a:off x="6181458" y="1249060"/>
            <a:ext cx="5615126" cy="4940455"/>
          </a:xfrm>
          <a:prstGeom prst="rect">
            <a:avLst/>
          </a:prstGeom>
        </p:spPr>
        <p:txBody>
          <a:bodyPr vert="horz" wrap="square" lIns="0" tIns="15875" rIns="0" bIns="0" rtlCol="0">
            <a:spAutoFit/>
          </a:bodyPr>
          <a:lstStyle/>
          <a:p>
            <a:pPr marL="298450" indent="-285750">
              <a:buFont typeface="Wingdings"/>
              <a:buChar char=""/>
              <a:tabLst>
                <a:tab pos="298450" algn="l"/>
              </a:tabLst>
            </a:pPr>
            <a:r>
              <a:rPr lang="en-US" sz="2000" b="1" spc="-10" dirty="0">
                <a:cs typeface="Arial"/>
              </a:rPr>
              <a:t>Contract Transport Services LLC</a:t>
            </a:r>
          </a:p>
          <a:p>
            <a:pPr marL="298450" indent="-285750">
              <a:buFont typeface="Wingdings"/>
              <a:buChar char=""/>
              <a:tabLst>
                <a:tab pos="298450" algn="l"/>
              </a:tabLst>
            </a:pPr>
            <a:r>
              <a:rPr lang="en-US" sz="2000" b="1" spc="-10" dirty="0">
                <a:cs typeface="Arial"/>
              </a:rPr>
              <a:t>Cummins</a:t>
            </a:r>
          </a:p>
          <a:p>
            <a:pPr marL="298450" indent="-285750">
              <a:buFont typeface="Wingdings"/>
              <a:buChar char=""/>
              <a:tabLst>
                <a:tab pos="298450" algn="l"/>
              </a:tabLst>
            </a:pPr>
            <a:r>
              <a:rPr lang="en-US" sz="2000" b="1" spc="-10" dirty="0">
                <a:cs typeface="Arial"/>
              </a:rPr>
              <a:t>Dairyland Power Cooperative</a:t>
            </a:r>
            <a:endParaRPr lang="en-US" sz="2000" dirty="0">
              <a:latin typeface="Arial"/>
              <a:cs typeface="Arial"/>
            </a:endParaRPr>
          </a:p>
          <a:p>
            <a:pPr marL="298450" indent="-285750">
              <a:buFont typeface="Wingdings"/>
              <a:buChar char=""/>
              <a:tabLst>
                <a:tab pos="298450" algn="l"/>
              </a:tabLst>
            </a:pPr>
            <a:r>
              <a:rPr lang="en-US" sz="2000" b="1" spc="-10" dirty="0">
                <a:cs typeface="Arial"/>
              </a:rPr>
              <a:t>Dane County Public Works- Waste &amp; Renewables </a:t>
            </a:r>
          </a:p>
          <a:p>
            <a:pPr marL="298450" indent="-285750">
              <a:buFont typeface="Wingdings"/>
              <a:buChar char=""/>
              <a:tabLst>
                <a:tab pos="298450" algn="l"/>
              </a:tabLst>
            </a:pPr>
            <a:r>
              <a:rPr lang="en-US" sz="2000" b="1" dirty="0"/>
              <a:t>Dunn County Transit</a:t>
            </a:r>
          </a:p>
          <a:p>
            <a:pPr marL="298450" indent="-285750">
              <a:buFont typeface="Wingdings"/>
              <a:buChar char=""/>
              <a:tabLst>
                <a:tab pos="298450" algn="l"/>
              </a:tabLst>
            </a:pPr>
            <a:r>
              <a:rPr lang="en-US" sz="2000" b="1" dirty="0"/>
              <a:t>Edge Consulting Engineers</a:t>
            </a:r>
          </a:p>
          <a:p>
            <a:pPr marL="298450" indent="-285750">
              <a:buFont typeface="Wingdings"/>
              <a:buChar char=""/>
              <a:tabLst>
                <a:tab pos="298450" algn="l"/>
              </a:tabLst>
            </a:pPr>
            <a:r>
              <a:rPr lang="en-US" sz="2000" b="1" dirty="0" err="1">
                <a:cs typeface="Arial"/>
              </a:rPr>
              <a:t>EnTech</a:t>
            </a:r>
            <a:r>
              <a:rPr lang="en-US" sz="2000" b="1" dirty="0">
                <a:cs typeface="Arial"/>
              </a:rPr>
              <a:t> Solutions </a:t>
            </a:r>
          </a:p>
          <a:p>
            <a:pPr marL="298450" indent="-285750">
              <a:buFont typeface="Wingdings"/>
              <a:buChar char=""/>
              <a:tabLst>
                <a:tab pos="298450" algn="l"/>
              </a:tabLst>
            </a:pPr>
            <a:r>
              <a:rPr lang="en-US" sz="2000" b="1" dirty="0">
                <a:cs typeface="Arial"/>
              </a:rPr>
              <a:t>EV Energy Group, LLC</a:t>
            </a:r>
          </a:p>
          <a:p>
            <a:pPr marL="298450" indent="-285750">
              <a:buFont typeface="Wingdings"/>
              <a:buChar char=""/>
              <a:tabLst>
                <a:tab pos="298450" algn="l"/>
              </a:tabLst>
            </a:pPr>
            <a:r>
              <a:rPr lang="en-US" sz="2000" b="1" dirty="0">
                <a:cs typeface="Arial"/>
              </a:rPr>
              <a:t>Fleet Cycles Inc.</a:t>
            </a:r>
          </a:p>
          <a:p>
            <a:pPr marL="298450" indent="-285750">
              <a:buFont typeface="Wingdings"/>
              <a:buChar char=""/>
              <a:tabLst>
                <a:tab pos="298450" algn="l"/>
              </a:tabLst>
            </a:pPr>
            <a:r>
              <a:rPr lang="en-US" sz="2000" b="1" dirty="0">
                <a:cs typeface="Arial"/>
              </a:rPr>
              <a:t>Fleet Service, Inc. </a:t>
            </a:r>
          </a:p>
          <a:p>
            <a:pPr marL="298450" indent="-285750">
              <a:buFont typeface="Wingdings"/>
              <a:buChar char=""/>
              <a:tabLst>
                <a:tab pos="298450" algn="l"/>
              </a:tabLst>
            </a:pPr>
            <a:r>
              <a:rPr lang="en-US" sz="2000" b="1" dirty="0">
                <a:cs typeface="Arial"/>
              </a:rPr>
              <a:t>Forest County Potawatomi Community</a:t>
            </a:r>
          </a:p>
          <a:p>
            <a:pPr marL="298450" indent="-285750">
              <a:buFont typeface="Wingdings"/>
              <a:buChar char=""/>
              <a:tabLst>
                <a:tab pos="298450" algn="l"/>
              </a:tabLst>
            </a:pPr>
            <a:r>
              <a:rPr lang="en-US" sz="2000" b="1" dirty="0">
                <a:cs typeface="Arial"/>
              </a:rPr>
              <a:t>Franklin Electric </a:t>
            </a:r>
          </a:p>
          <a:p>
            <a:pPr marL="298450" indent="-285750">
              <a:buFont typeface="Wingdings"/>
              <a:buChar char=""/>
              <a:tabLst>
                <a:tab pos="298450" algn="l"/>
              </a:tabLst>
            </a:pPr>
            <a:r>
              <a:rPr lang="en-US" sz="2000" b="1" dirty="0">
                <a:cs typeface="Arial"/>
              </a:rPr>
              <a:t>GDS Associates Inc.</a:t>
            </a:r>
          </a:p>
          <a:p>
            <a:pPr marL="298450" indent="-285750">
              <a:buFont typeface="Wingdings"/>
              <a:buChar char=""/>
              <a:tabLst>
                <a:tab pos="298450" algn="l"/>
              </a:tabLst>
            </a:pPr>
            <a:r>
              <a:rPr lang="en-US" sz="2000" b="1" dirty="0">
                <a:cs typeface="Arial"/>
              </a:rPr>
              <a:t>Go Riteway Transportation Group</a:t>
            </a:r>
          </a:p>
          <a:p>
            <a:pPr marL="298450" indent="-285750">
              <a:buFont typeface="Wingdings"/>
              <a:buChar char=""/>
              <a:tabLst>
                <a:tab pos="298450" algn="l"/>
              </a:tabLst>
            </a:pPr>
            <a:r>
              <a:rPr lang="en-US" sz="2000" b="1" dirty="0">
                <a:cs typeface="Arial"/>
              </a:rPr>
              <a:t>Inertial Electric </a:t>
            </a:r>
          </a:p>
          <a:p>
            <a:pPr marL="298450" indent="-285750">
              <a:buFont typeface="Wingdings"/>
              <a:buChar char=""/>
              <a:tabLst>
                <a:tab pos="298450" algn="l"/>
              </a:tabLst>
            </a:pPr>
            <a:r>
              <a:rPr lang="en-US" sz="2000" b="1" dirty="0">
                <a:cs typeface="Arial"/>
              </a:rPr>
              <a:t>Ingeteam</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4748" y="-11914"/>
            <a:ext cx="1051836" cy="854824"/>
          </a:xfrm>
          <a:prstGeom prst="rect">
            <a:avLst/>
          </a:prstGeom>
        </p:spPr>
      </p:pic>
    </p:spTree>
    <p:extLst>
      <p:ext uri="{BB962C8B-B14F-4D97-AF65-F5344CB8AC3E}">
        <p14:creationId xmlns:p14="http://schemas.microsoft.com/office/powerpoint/2010/main" val="2034032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Wisconsin Clean Cities Members </a:t>
            </a:r>
          </a:p>
        </p:txBody>
      </p:sp>
      <p:sp>
        <p:nvSpPr>
          <p:cNvPr id="7" name="object 2"/>
          <p:cNvSpPr txBox="1"/>
          <p:nvPr/>
        </p:nvSpPr>
        <p:spPr>
          <a:xfrm>
            <a:off x="853481" y="1491880"/>
            <a:ext cx="5242519" cy="4440318"/>
          </a:xfrm>
          <a:prstGeom prst="rect">
            <a:avLst/>
          </a:prstGeom>
        </p:spPr>
        <p:txBody>
          <a:bodyPr vert="horz" wrap="square" lIns="0" tIns="15875" rIns="0" bIns="0" rtlCol="0">
            <a:spAutoFit/>
          </a:bodyPr>
          <a:lstStyle/>
          <a:p>
            <a:pPr marL="298450" indent="-285750">
              <a:buFont typeface="Wingdings"/>
              <a:buChar char=""/>
              <a:tabLst>
                <a:tab pos="298450" algn="l"/>
              </a:tabLst>
            </a:pPr>
            <a:r>
              <a:rPr lang="en-US" sz="2000" b="1" dirty="0">
                <a:cs typeface="Arial"/>
              </a:rPr>
              <a:t>Ingevity</a:t>
            </a:r>
          </a:p>
          <a:p>
            <a:pPr marL="298450" indent="-285750">
              <a:buFont typeface="Wingdings"/>
              <a:buChar char=""/>
              <a:tabLst>
                <a:tab pos="298450" algn="l"/>
              </a:tabLst>
            </a:pPr>
            <a:r>
              <a:rPr lang="en-US" sz="2000" b="1" dirty="0">
                <a:cs typeface="Arial"/>
              </a:rPr>
              <a:t>Jackson Electric Cooperative </a:t>
            </a:r>
          </a:p>
          <a:p>
            <a:pPr marL="298450" indent="-285750">
              <a:buFont typeface="Wingdings"/>
              <a:buChar char=""/>
              <a:tabLst>
                <a:tab pos="298450" algn="l"/>
              </a:tabLst>
            </a:pPr>
            <a:r>
              <a:rPr lang="en-US" sz="2000" b="1" dirty="0">
                <a:cs typeface="Arial"/>
              </a:rPr>
              <a:t>Kwik Trip, Inc</a:t>
            </a:r>
          </a:p>
          <a:p>
            <a:pPr marL="298450" indent="-285750">
              <a:buFont typeface="Wingdings"/>
              <a:buChar char=""/>
              <a:tabLst>
                <a:tab pos="298450" algn="l"/>
              </a:tabLst>
            </a:pPr>
            <a:r>
              <a:rPr lang="en-US" sz="2000" b="1" dirty="0">
                <a:cs typeface="Arial"/>
              </a:rPr>
              <a:t>Lakeside International Trucks</a:t>
            </a:r>
          </a:p>
          <a:p>
            <a:pPr marL="298450" indent="-285750">
              <a:spcBef>
                <a:spcPts val="125"/>
              </a:spcBef>
              <a:buFont typeface="Wingdings"/>
              <a:buChar char=""/>
              <a:tabLst>
                <a:tab pos="298450" algn="l"/>
              </a:tabLst>
            </a:pPr>
            <a:r>
              <a:rPr lang="en-US" sz="2000" b="1" dirty="0">
                <a:cs typeface="Arial"/>
              </a:rPr>
              <a:t>Madison Gas &amp; Electric</a:t>
            </a:r>
          </a:p>
          <a:p>
            <a:pPr marL="298450" indent="-285750">
              <a:buFont typeface="Wingdings"/>
              <a:buChar char=""/>
              <a:tabLst>
                <a:tab pos="298450" algn="l"/>
              </a:tabLst>
            </a:pPr>
            <a:r>
              <a:rPr lang="en-US" sz="2000" b="1" dirty="0">
                <a:cs typeface="Arial"/>
              </a:rPr>
              <a:t>Midwest Green Solutions</a:t>
            </a:r>
          </a:p>
          <a:p>
            <a:pPr marL="298450" indent="-285750">
              <a:spcBef>
                <a:spcPts val="125"/>
              </a:spcBef>
              <a:buFont typeface="Wingdings"/>
              <a:buChar char=""/>
              <a:tabLst>
                <a:tab pos="298450" algn="l"/>
              </a:tabLst>
            </a:pPr>
            <a:r>
              <a:rPr lang="en-US" sz="2000" b="1" dirty="0">
                <a:cs typeface="Arial"/>
              </a:rPr>
              <a:t>Mount Horeb Area School District </a:t>
            </a:r>
          </a:p>
          <a:p>
            <a:pPr marL="298450" indent="-285750">
              <a:spcBef>
                <a:spcPts val="125"/>
              </a:spcBef>
              <a:buFont typeface="Wingdings"/>
              <a:buChar char=""/>
              <a:tabLst>
                <a:tab pos="298450" algn="l"/>
              </a:tabLst>
            </a:pPr>
            <a:r>
              <a:rPr lang="en-US" sz="2000" b="1" dirty="0" err="1">
                <a:cs typeface="Arial"/>
              </a:rPr>
              <a:t>Odyne</a:t>
            </a:r>
            <a:r>
              <a:rPr lang="en-US" sz="2000" b="1" dirty="0">
                <a:cs typeface="Arial"/>
              </a:rPr>
              <a:t> Systems, LLC</a:t>
            </a:r>
          </a:p>
          <a:p>
            <a:pPr marL="298450" indent="-285750">
              <a:spcBef>
                <a:spcPts val="125"/>
              </a:spcBef>
              <a:buFont typeface="Wingdings"/>
              <a:buChar char=""/>
              <a:tabLst>
                <a:tab pos="298450" algn="l"/>
              </a:tabLst>
            </a:pPr>
            <a:r>
              <a:rPr lang="en-US" sz="2000" b="1" dirty="0">
                <a:cs typeface="Arial"/>
              </a:rPr>
              <a:t>Orange EV</a:t>
            </a:r>
          </a:p>
          <a:p>
            <a:pPr marL="298450" indent="-285750">
              <a:spcBef>
                <a:spcPts val="125"/>
              </a:spcBef>
              <a:buFont typeface="Wingdings"/>
              <a:buChar char=""/>
              <a:tabLst>
                <a:tab pos="298450" algn="l"/>
              </a:tabLst>
            </a:pPr>
            <a:r>
              <a:rPr lang="en-US" sz="2000" b="1" spc="35" dirty="0">
                <a:cs typeface="Arial"/>
              </a:rPr>
              <a:t>Ozinga Energy </a:t>
            </a:r>
          </a:p>
          <a:p>
            <a:pPr marL="298450" indent="-285750">
              <a:spcBef>
                <a:spcPts val="125"/>
              </a:spcBef>
              <a:buFont typeface="Wingdings"/>
              <a:buChar char=""/>
              <a:tabLst>
                <a:tab pos="298450" algn="l"/>
              </a:tabLst>
            </a:pPr>
            <a:r>
              <a:rPr lang="en-US" sz="2000" b="1" spc="35" dirty="0">
                <a:cs typeface="Arial"/>
              </a:rPr>
              <a:t>Pieper Electric, Inc. </a:t>
            </a:r>
          </a:p>
          <a:p>
            <a:pPr marL="298450" indent="-285750">
              <a:spcBef>
                <a:spcPts val="125"/>
              </a:spcBef>
              <a:buFont typeface="Wingdings"/>
              <a:buChar char=""/>
              <a:tabLst>
                <a:tab pos="298450" algn="l"/>
              </a:tabLst>
            </a:pPr>
            <a:r>
              <a:rPr lang="en-US" sz="2000" b="1" spc="35" dirty="0">
                <a:cs typeface="Arial"/>
              </a:rPr>
              <a:t>Potawatomi Ventures</a:t>
            </a:r>
          </a:p>
          <a:p>
            <a:pPr marL="298450" indent="-285750">
              <a:spcBef>
                <a:spcPts val="125"/>
              </a:spcBef>
              <a:buFont typeface="Wingdings"/>
              <a:buChar char=""/>
              <a:tabLst>
                <a:tab pos="298450" algn="l"/>
              </a:tabLst>
            </a:pPr>
            <a:r>
              <a:rPr lang="en-US" sz="2000" b="1" spc="35" dirty="0" err="1">
                <a:cs typeface="Arial"/>
              </a:rPr>
              <a:t>Ramaker</a:t>
            </a:r>
            <a:endParaRPr lang="en-US" sz="2000" b="1" spc="35" dirty="0">
              <a:cs typeface="Arial"/>
            </a:endParaRPr>
          </a:p>
          <a:p>
            <a:pPr marL="298450" indent="-285750">
              <a:spcBef>
                <a:spcPts val="125"/>
              </a:spcBef>
              <a:buFont typeface="Wingdings"/>
              <a:buChar char=""/>
              <a:tabLst>
                <a:tab pos="298450" algn="l"/>
              </a:tabLst>
            </a:pPr>
            <a:r>
              <a:rPr lang="en-US" sz="2000" b="1" spc="35" dirty="0">
                <a:cs typeface="Arial"/>
              </a:rPr>
              <a:t>Roush Clean Tech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4748" y="-11914"/>
            <a:ext cx="1051836" cy="854824"/>
          </a:xfrm>
          <a:prstGeom prst="rect">
            <a:avLst/>
          </a:prstGeom>
        </p:spPr>
      </p:pic>
      <p:sp>
        <p:nvSpPr>
          <p:cNvPr id="4" name="object 2">
            <a:extLst>
              <a:ext uri="{FF2B5EF4-FFF2-40B4-BE49-F238E27FC236}">
                <a16:creationId xmlns:a16="http://schemas.microsoft.com/office/drawing/2014/main" id="{7AF3C40F-16B7-B66F-2564-FB733195B836}"/>
              </a:ext>
            </a:extLst>
          </p:cNvPr>
          <p:cNvSpPr txBox="1"/>
          <p:nvPr/>
        </p:nvSpPr>
        <p:spPr>
          <a:xfrm>
            <a:off x="6096000" y="1626532"/>
            <a:ext cx="5415185" cy="4171014"/>
          </a:xfrm>
          <a:prstGeom prst="rect">
            <a:avLst/>
          </a:prstGeom>
        </p:spPr>
        <p:txBody>
          <a:bodyPr vert="horz" wrap="square" lIns="0" tIns="15875" rIns="0" bIns="0" rtlCol="0">
            <a:spAutoFit/>
          </a:bodyPr>
          <a:lstStyle/>
          <a:p>
            <a:pPr marL="298450" indent="-285750">
              <a:spcBef>
                <a:spcPts val="125"/>
              </a:spcBef>
              <a:buFont typeface="Wingdings"/>
              <a:buChar char=""/>
              <a:tabLst>
                <a:tab pos="298450" algn="l"/>
              </a:tabLst>
            </a:pPr>
            <a:r>
              <a:rPr lang="en-US" sz="2000" b="1" spc="35" dirty="0">
                <a:cs typeface="Arial"/>
              </a:rPr>
              <a:t>School District of Arcadia </a:t>
            </a:r>
          </a:p>
          <a:p>
            <a:pPr marL="298450" indent="-285750">
              <a:spcBef>
                <a:spcPts val="125"/>
              </a:spcBef>
              <a:buFont typeface="Wingdings"/>
              <a:buChar char=""/>
              <a:tabLst>
                <a:tab pos="298450" algn="l"/>
              </a:tabLst>
            </a:pPr>
            <a:r>
              <a:rPr lang="en-US" sz="2000" b="1" spc="35" dirty="0">
                <a:cs typeface="Arial"/>
              </a:rPr>
              <a:t>Shea Electric and Communications </a:t>
            </a:r>
          </a:p>
          <a:p>
            <a:pPr marL="298450" indent="-285750">
              <a:spcBef>
                <a:spcPts val="125"/>
              </a:spcBef>
              <a:buFont typeface="Wingdings"/>
              <a:buChar char=""/>
              <a:tabLst>
                <a:tab pos="298450" algn="l"/>
              </a:tabLst>
            </a:pPr>
            <a:r>
              <a:rPr lang="en-US" sz="2000" b="1" spc="35" dirty="0">
                <a:cs typeface="Arial"/>
              </a:rPr>
              <a:t>Somerset Police Department </a:t>
            </a:r>
          </a:p>
          <a:p>
            <a:pPr marL="298450" indent="-285750">
              <a:spcBef>
                <a:spcPts val="125"/>
              </a:spcBef>
              <a:buFont typeface="Wingdings"/>
              <a:buChar char=""/>
              <a:tabLst>
                <a:tab pos="298450" algn="l"/>
              </a:tabLst>
            </a:pPr>
            <a:r>
              <a:rPr lang="en-US" sz="2000" b="1" spc="35" dirty="0">
                <a:cs typeface="Arial"/>
              </a:rPr>
              <a:t>Tesla Owners Club of Wisconsin </a:t>
            </a:r>
          </a:p>
          <a:p>
            <a:pPr marL="298450" indent="-285750">
              <a:spcBef>
                <a:spcPts val="125"/>
              </a:spcBef>
              <a:buFont typeface="Wingdings"/>
              <a:buChar char=""/>
              <a:tabLst>
                <a:tab pos="298450" algn="l"/>
              </a:tabLst>
            </a:pPr>
            <a:r>
              <a:rPr lang="en-US" sz="2000" b="1" spc="35" dirty="0">
                <a:cs typeface="Arial"/>
              </a:rPr>
              <a:t>Time Transport, Inc.</a:t>
            </a:r>
          </a:p>
          <a:p>
            <a:pPr marL="298450" indent="-285750">
              <a:spcBef>
                <a:spcPts val="125"/>
              </a:spcBef>
              <a:buFont typeface="Wingdings"/>
              <a:buChar char=""/>
              <a:tabLst>
                <a:tab pos="298450" algn="l"/>
              </a:tabLst>
            </a:pPr>
            <a:r>
              <a:rPr lang="en-US" sz="2000" b="1" spc="35" dirty="0">
                <a:cs typeface="Arial"/>
              </a:rPr>
              <a:t>US Special Delivery, LLC</a:t>
            </a:r>
          </a:p>
          <a:p>
            <a:pPr marL="298450" indent="-285750">
              <a:spcBef>
                <a:spcPts val="125"/>
              </a:spcBef>
              <a:buFont typeface="Wingdings"/>
              <a:buChar char=""/>
              <a:tabLst>
                <a:tab pos="298450" algn="l"/>
              </a:tabLst>
            </a:pPr>
            <a:r>
              <a:rPr lang="en-US" sz="2000" b="1" spc="35" dirty="0">
                <a:cs typeface="Arial"/>
              </a:rPr>
              <a:t>Waukesha County Technical College </a:t>
            </a:r>
          </a:p>
          <a:p>
            <a:pPr marL="298450" indent="-285750">
              <a:spcBef>
                <a:spcPts val="125"/>
              </a:spcBef>
              <a:buFont typeface="Wingdings"/>
              <a:buChar char=""/>
              <a:tabLst>
                <a:tab pos="298450" algn="l"/>
              </a:tabLst>
            </a:pPr>
            <a:r>
              <a:rPr lang="en-US" sz="2000" b="1" spc="35" dirty="0">
                <a:cs typeface="Arial"/>
              </a:rPr>
              <a:t>We Energies </a:t>
            </a:r>
          </a:p>
          <a:p>
            <a:pPr marL="298450" indent="-285750">
              <a:spcBef>
                <a:spcPts val="125"/>
              </a:spcBef>
              <a:buFont typeface="Wingdings"/>
              <a:buChar char=""/>
              <a:tabLst>
                <a:tab pos="298450" algn="l"/>
              </a:tabLst>
            </a:pPr>
            <a:r>
              <a:rPr lang="en-US" sz="2000" b="1" spc="35" dirty="0">
                <a:cs typeface="Arial"/>
              </a:rPr>
              <a:t>Westphal &amp; Company Electrical Construction</a:t>
            </a:r>
          </a:p>
          <a:p>
            <a:pPr marL="298450" indent="-285750">
              <a:spcBef>
                <a:spcPts val="125"/>
              </a:spcBef>
              <a:buFont typeface="Wingdings"/>
              <a:buChar char=""/>
              <a:tabLst>
                <a:tab pos="298450" algn="l"/>
              </a:tabLst>
            </a:pPr>
            <a:r>
              <a:rPr lang="en-US" sz="2000" b="1" spc="35" dirty="0">
                <a:cs typeface="Arial"/>
              </a:rPr>
              <a:t>Wisconsin Propane Gas Association </a:t>
            </a:r>
          </a:p>
          <a:p>
            <a:pPr marL="298450" indent="-285750">
              <a:spcBef>
                <a:spcPts val="125"/>
              </a:spcBef>
              <a:buFont typeface="Wingdings"/>
              <a:buChar char=""/>
              <a:tabLst>
                <a:tab pos="298450" algn="l"/>
              </a:tabLst>
            </a:pPr>
            <a:r>
              <a:rPr lang="en-US" sz="2000" b="1" spc="35" dirty="0">
                <a:cs typeface="Arial"/>
              </a:rPr>
              <a:t>Wisconsin Public Service</a:t>
            </a:r>
          </a:p>
          <a:p>
            <a:pPr marL="298450" indent="-285750">
              <a:spcBef>
                <a:spcPts val="125"/>
              </a:spcBef>
              <a:buFont typeface="Wingdings"/>
              <a:buChar char=""/>
              <a:tabLst>
                <a:tab pos="298450" algn="l"/>
              </a:tabLst>
            </a:pPr>
            <a:r>
              <a:rPr lang="en-US" sz="2000" b="1" spc="35" dirty="0">
                <a:cs typeface="Arial"/>
              </a:rPr>
              <a:t>Wisconsin Sustainable Business Council </a:t>
            </a:r>
          </a:p>
          <a:p>
            <a:pPr marL="298450" indent="-285750">
              <a:spcBef>
                <a:spcPts val="125"/>
              </a:spcBef>
              <a:buFont typeface="Wingdings"/>
              <a:buChar char=""/>
              <a:tabLst>
                <a:tab pos="298450" algn="l"/>
              </a:tabLst>
            </a:pPr>
            <a:r>
              <a:rPr lang="en-US" sz="2000" b="1" spc="35" dirty="0">
                <a:cs typeface="Arial"/>
              </a:rPr>
              <a:t>WPPI Energy  </a:t>
            </a:r>
          </a:p>
        </p:txBody>
      </p:sp>
    </p:spTree>
    <p:extLst>
      <p:ext uri="{BB962C8B-B14F-4D97-AF65-F5344CB8AC3E}">
        <p14:creationId xmlns:p14="http://schemas.microsoft.com/office/powerpoint/2010/main" val="3757369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53DC9B6-A57C-92B9-0EC0-8B6EDEA0FF7D}"/>
            </a:ext>
          </a:extLst>
        </p:cNvPr>
        <p:cNvGrpSpPr/>
        <p:nvPr/>
      </p:nvGrpSpPr>
      <p:grpSpPr>
        <a:xfrm>
          <a:off x="0" y="0"/>
          <a:ext cx="0" cy="0"/>
          <a:chOff x="0" y="0"/>
          <a:chExt cx="0" cy="0"/>
        </a:xfrm>
      </p:grpSpPr>
      <p:pic>
        <p:nvPicPr>
          <p:cNvPr id="20" name="Picture 19" descr="A person in a suit&#10;&#10;Description automatically generated">
            <a:extLst>
              <a:ext uri="{FF2B5EF4-FFF2-40B4-BE49-F238E27FC236}">
                <a16:creationId xmlns:a16="http://schemas.microsoft.com/office/drawing/2014/main" id="{777F5E28-26BB-4370-8DF1-C6034B501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578" y="3713552"/>
            <a:ext cx="1841421" cy="2968496"/>
          </a:xfrm>
          <a:prstGeom prst="rect">
            <a:avLst/>
          </a:prstGeom>
        </p:spPr>
      </p:pic>
      <p:pic>
        <p:nvPicPr>
          <p:cNvPr id="10" name="Picture 9" descr="A person smiling with text on the side&#10;&#10;Description automatically generated">
            <a:extLst>
              <a:ext uri="{FF2B5EF4-FFF2-40B4-BE49-F238E27FC236}">
                <a16:creationId xmlns:a16="http://schemas.microsoft.com/office/drawing/2014/main" id="{3C3BA0C6-2C18-EA9E-2871-02442C4DBD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802655"/>
            <a:ext cx="2181726" cy="2910897"/>
          </a:xfrm>
          <a:prstGeom prst="rect">
            <a:avLst/>
          </a:prstGeom>
        </p:spPr>
      </p:pic>
      <p:pic>
        <p:nvPicPr>
          <p:cNvPr id="3" name="Content Placeholder 4" descr="A person in a purple shirt&#10;&#10;Description automatically generated">
            <a:extLst>
              <a:ext uri="{FF2B5EF4-FFF2-40B4-BE49-F238E27FC236}">
                <a16:creationId xmlns:a16="http://schemas.microsoft.com/office/drawing/2014/main" id="{E1431D31-E87D-6B9C-D375-16CB1E1038B4}"/>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28730" y="842910"/>
            <a:ext cx="1841421" cy="2731944"/>
          </a:xfrm>
        </p:spPr>
      </p:pic>
      <p:pic>
        <p:nvPicPr>
          <p:cNvPr id="5" name="Picture 4" descr="A person in a suit&#10;&#10;Description automatically generated">
            <a:extLst>
              <a:ext uri="{FF2B5EF4-FFF2-40B4-BE49-F238E27FC236}">
                <a16:creationId xmlns:a16="http://schemas.microsoft.com/office/drawing/2014/main" id="{B20C7B6A-8245-DB26-5FEB-5BC82DAAA6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84870" y="830997"/>
            <a:ext cx="1819065" cy="2789603"/>
          </a:xfrm>
          <a:prstGeom prst="rect">
            <a:avLst/>
          </a:prstGeom>
        </p:spPr>
      </p:pic>
      <p:pic>
        <p:nvPicPr>
          <p:cNvPr id="15" name="Picture 14" descr="A person with a beard and glasses&#10;&#10;Description automatically generated">
            <a:extLst>
              <a:ext uri="{FF2B5EF4-FFF2-40B4-BE49-F238E27FC236}">
                <a16:creationId xmlns:a16="http://schemas.microsoft.com/office/drawing/2014/main" id="{8DC8967C-C709-2D8A-12FB-31A9E92D05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71466" y="774315"/>
            <a:ext cx="1848325" cy="2868090"/>
          </a:xfrm>
          <a:prstGeom prst="rect">
            <a:avLst/>
          </a:prstGeom>
        </p:spPr>
      </p:pic>
      <p:sp>
        <p:nvSpPr>
          <p:cNvPr id="8" name="TextBox 7">
            <a:extLst>
              <a:ext uri="{FF2B5EF4-FFF2-40B4-BE49-F238E27FC236}">
                <a16:creationId xmlns:a16="http://schemas.microsoft.com/office/drawing/2014/main" id="{5A8045D1-A169-A382-DF2D-8F8244E2DDCA}"/>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Board of Directors</a:t>
            </a:r>
          </a:p>
        </p:txBody>
      </p:sp>
      <p:pic>
        <p:nvPicPr>
          <p:cNvPr id="2" name="Picture 1">
            <a:extLst>
              <a:ext uri="{FF2B5EF4-FFF2-40B4-BE49-F238E27FC236}">
                <a16:creationId xmlns:a16="http://schemas.microsoft.com/office/drawing/2014/main" id="{47D3C403-2E99-A21F-8901-2BB21020F9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3873" y="-11914"/>
            <a:ext cx="1051836" cy="854824"/>
          </a:xfrm>
          <a:prstGeom prst="rect">
            <a:avLst/>
          </a:prstGeom>
        </p:spPr>
      </p:pic>
      <p:sp>
        <p:nvSpPr>
          <p:cNvPr id="9" name="object 17">
            <a:extLst>
              <a:ext uri="{FF2B5EF4-FFF2-40B4-BE49-F238E27FC236}">
                <a16:creationId xmlns:a16="http://schemas.microsoft.com/office/drawing/2014/main" id="{0C0755EB-A4A0-3E38-56B9-BF04FB2C9FEE}"/>
              </a:ext>
            </a:extLst>
          </p:cNvPr>
          <p:cNvSpPr txBox="1"/>
          <p:nvPr/>
        </p:nvSpPr>
        <p:spPr>
          <a:xfrm>
            <a:off x="4354839" y="3310359"/>
            <a:ext cx="2395856" cy="528991"/>
          </a:xfrm>
          <a:prstGeom prst="rect">
            <a:avLst/>
          </a:prstGeom>
        </p:spPr>
        <p:txBody>
          <a:bodyPr vert="horz" wrap="square" lIns="0" tIns="15875" rIns="0" bIns="0" rtlCol="0">
            <a:spAutoFit/>
          </a:bodyPr>
          <a:lstStyle/>
          <a:p>
            <a:pPr algn="ctr">
              <a:lnSpc>
                <a:spcPts val="1300"/>
              </a:lnSpc>
              <a:spcBef>
                <a:spcPts val="125"/>
              </a:spcBef>
            </a:pPr>
            <a:r>
              <a:rPr sz="1200" b="1" spc="5" dirty="0">
                <a:latin typeface="Corbel"/>
                <a:cs typeface="Corbel"/>
              </a:rPr>
              <a:t>Brad</a:t>
            </a:r>
            <a:r>
              <a:rPr sz="1200" b="1" spc="-75" dirty="0">
                <a:latin typeface="Corbel"/>
                <a:cs typeface="Corbel"/>
              </a:rPr>
              <a:t> </a:t>
            </a:r>
            <a:r>
              <a:rPr sz="1200" b="1" spc="10" dirty="0">
                <a:latin typeface="Corbel"/>
                <a:cs typeface="Corbel"/>
              </a:rPr>
              <a:t>Schmoll</a:t>
            </a:r>
            <a:endParaRPr lang="en-US" sz="1200" b="1" spc="10" dirty="0">
              <a:latin typeface="Corbel"/>
              <a:cs typeface="Corbel"/>
            </a:endParaRPr>
          </a:p>
          <a:p>
            <a:pPr algn="ctr">
              <a:lnSpc>
                <a:spcPts val="1300"/>
              </a:lnSpc>
              <a:spcBef>
                <a:spcPts val="125"/>
              </a:spcBef>
            </a:pPr>
            <a:r>
              <a:rPr lang="en-US" sz="1200" b="1" spc="10" dirty="0">
                <a:latin typeface="Corbel"/>
                <a:cs typeface="Corbel"/>
              </a:rPr>
              <a:t>Business Development Manager </a:t>
            </a:r>
            <a:endParaRPr sz="1200" dirty="0">
              <a:latin typeface="Corbel"/>
              <a:cs typeface="Corbel"/>
            </a:endParaRPr>
          </a:p>
          <a:p>
            <a:pPr algn="ctr">
              <a:lnSpc>
                <a:spcPts val="1300"/>
              </a:lnSpc>
            </a:pPr>
            <a:r>
              <a:rPr sz="1200" b="1" i="1" spc="20" dirty="0">
                <a:latin typeface="Corbel"/>
                <a:cs typeface="Corbel"/>
              </a:rPr>
              <a:t>CMD</a:t>
            </a:r>
            <a:r>
              <a:rPr sz="1200" b="1" i="1" spc="-105" dirty="0">
                <a:latin typeface="Corbel"/>
                <a:cs typeface="Corbel"/>
              </a:rPr>
              <a:t> </a:t>
            </a:r>
            <a:r>
              <a:rPr sz="1200" b="1" i="1" spc="15" dirty="0">
                <a:latin typeface="Corbel"/>
                <a:cs typeface="Corbel"/>
              </a:rPr>
              <a:t>Corp.</a:t>
            </a:r>
            <a:endParaRPr sz="1200" dirty="0">
              <a:latin typeface="Corbel"/>
              <a:cs typeface="Corbel"/>
            </a:endParaRPr>
          </a:p>
        </p:txBody>
      </p:sp>
      <p:pic>
        <p:nvPicPr>
          <p:cNvPr id="22" name="Picture 21" descr="A person in a suit and tie&#10;&#10;Description automatically generated">
            <a:extLst>
              <a:ext uri="{FF2B5EF4-FFF2-40B4-BE49-F238E27FC236}">
                <a16:creationId xmlns:a16="http://schemas.microsoft.com/office/drawing/2014/main" id="{14803D4C-52AD-B527-D43D-A9CE2CBBA9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9991" y="3713552"/>
            <a:ext cx="2059954" cy="3148232"/>
          </a:xfrm>
          <a:prstGeom prst="rect">
            <a:avLst/>
          </a:prstGeom>
        </p:spPr>
      </p:pic>
      <p:pic>
        <p:nvPicPr>
          <p:cNvPr id="24" name="Picture 23" descr="A person in a suit and tie&#10;&#10;Description automatically generated">
            <a:extLst>
              <a:ext uri="{FF2B5EF4-FFF2-40B4-BE49-F238E27FC236}">
                <a16:creationId xmlns:a16="http://schemas.microsoft.com/office/drawing/2014/main" id="{48B82D6E-EC7F-2F98-ACFD-605B76588F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99105" y="3737027"/>
            <a:ext cx="2080237" cy="2945021"/>
          </a:xfrm>
          <a:prstGeom prst="rect">
            <a:avLst/>
          </a:prstGeom>
        </p:spPr>
      </p:pic>
    </p:spTree>
    <p:extLst>
      <p:ext uri="{BB962C8B-B14F-4D97-AF65-F5344CB8AC3E}">
        <p14:creationId xmlns:p14="http://schemas.microsoft.com/office/powerpoint/2010/main" val="1769286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30D1546-86F8-24FC-5E38-BBECDDB2280A}"/>
            </a:ext>
          </a:extLst>
        </p:cNvPr>
        <p:cNvGrpSpPr/>
        <p:nvPr/>
      </p:nvGrpSpPr>
      <p:grpSpPr>
        <a:xfrm>
          <a:off x="0" y="0"/>
          <a:ext cx="0" cy="0"/>
          <a:chOff x="0" y="0"/>
          <a:chExt cx="0" cy="0"/>
        </a:xfrm>
      </p:grpSpPr>
      <p:pic>
        <p:nvPicPr>
          <p:cNvPr id="28" name="Picture 27" descr="A person in a suit and tie&#10;&#10;Description automatically generated">
            <a:extLst>
              <a:ext uri="{FF2B5EF4-FFF2-40B4-BE49-F238E27FC236}">
                <a16:creationId xmlns:a16="http://schemas.microsoft.com/office/drawing/2014/main" id="{F3A1A569-CBD7-6BBC-6F9F-F10EE72FFB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854" y="3839350"/>
            <a:ext cx="2005147" cy="3010312"/>
          </a:xfrm>
          <a:prstGeom prst="rect">
            <a:avLst/>
          </a:prstGeom>
        </p:spPr>
      </p:pic>
      <p:pic>
        <p:nvPicPr>
          <p:cNvPr id="17" name="Picture 16" descr="A person in a red shirt&#10;&#10;Description automatically generated">
            <a:extLst>
              <a:ext uri="{FF2B5EF4-FFF2-40B4-BE49-F238E27FC236}">
                <a16:creationId xmlns:a16="http://schemas.microsoft.com/office/drawing/2014/main" id="{0C4CF11D-B3FF-0518-957A-37E3D819F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0687" y="626304"/>
            <a:ext cx="2111119" cy="3504336"/>
          </a:xfrm>
          <a:prstGeom prst="rect">
            <a:avLst/>
          </a:prstGeom>
        </p:spPr>
      </p:pic>
      <p:pic>
        <p:nvPicPr>
          <p:cNvPr id="26" name="Picture 25" descr="A person in a suit and tie&#10;&#10;Description automatically generated">
            <a:extLst>
              <a:ext uri="{FF2B5EF4-FFF2-40B4-BE49-F238E27FC236}">
                <a16:creationId xmlns:a16="http://schemas.microsoft.com/office/drawing/2014/main" id="{5D17808F-E10F-E701-9FD1-0EE6707FFC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7840" y="810562"/>
            <a:ext cx="2111119" cy="3115385"/>
          </a:xfrm>
          <a:prstGeom prst="rect">
            <a:avLst/>
          </a:prstGeom>
        </p:spPr>
      </p:pic>
      <p:pic>
        <p:nvPicPr>
          <p:cNvPr id="19" name="Picture 18" descr="A person in a suit&#10;&#10;Description automatically generated">
            <a:extLst>
              <a:ext uri="{FF2B5EF4-FFF2-40B4-BE49-F238E27FC236}">
                <a16:creationId xmlns:a16="http://schemas.microsoft.com/office/drawing/2014/main" id="{3572EDF3-201C-0A60-80B9-71DFEC66AB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7390" y="820985"/>
            <a:ext cx="1765431" cy="3411172"/>
          </a:xfrm>
          <a:prstGeom prst="rect">
            <a:avLst/>
          </a:prstGeom>
        </p:spPr>
      </p:pic>
      <p:sp>
        <p:nvSpPr>
          <p:cNvPr id="8" name="TextBox 7">
            <a:extLst>
              <a:ext uri="{FF2B5EF4-FFF2-40B4-BE49-F238E27FC236}">
                <a16:creationId xmlns:a16="http://schemas.microsoft.com/office/drawing/2014/main" id="{1CE45B12-F52D-C114-330B-4A51BD80AB37}"/>
              </a:ext>
            </a:extLst>
          </p:cNvPr>
          <p:cNvSpPr txBox="1"/>
          <p:nvPr/>
        </p:nvSpPr>
        <p:spPr>
          <a:xfrm>
            <a:off x="0" y="0"/>
            <a:ext cx="12192000" cy="830997"/>
          </a:xfrm>
          <a:prstGeom prst="rect">
            <a:avLst/>
          </a:prstGeom>
          <a:solidFill>
            <a:srgbClr val="C00000"/>
          </a:solidFill>
        </p:spPr>
        <p:txBody>
          <a:bodyPr wrap="square" rtlCol="0">
            <a:spAutoFit/>
          </a:bodyPr>
          <a:lstStyle/>
          <a:p>
            <a:pPr algn="ctr"/>
            <a:r>
              <a:rPr lang="en-US" sz="4800" b="1" dirty="0">
                <a:solidFill>
                  <a:schemeClr val="bg1"/>
                </a:solidFill>
              </a:rPr>
              <a:t>WCC Board of Directors</a:t>
            </a:r>
          </a:p>
        </p:txBody>
      </p:sp>
      <p:pic>
        <p:nvPicPr>
          <p:cNvPr id="2" name="Picture 1">
            <a:extLst>
              <a:ext uri="{FF2B5EF4-FFF2-40B4-BE49-F238E27FC236}">
                <a16:creationId xmlns:a16="http://schemas.microsoft.com/office/drawing/2014/main" id="{88DB644F-1D88-EAFB-0124-D906E35D12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44748" y="-11914"/>
            <a:ext cx="1051836" cy="854824"/>
          </a:xfrm>
          <a:prstGeom prst="rect">
            <a:avLst/>
          </a:prstGeom>
        </p:spPr>
      </p:pic>
      <p:sp>
        <p:nvSpPr>
          <p:cNvPr id="6" name="TextBox 5">
            <a:extLst>
              <a:ext uri="{FF2B5EF4-FFF2-40B4-BE49-F238E27FC236}">
                <a16:creationId xmlns:a16="http://schemas.microsoft.com/office/drawing/2014/main" id="{A9594457-61BE-F1A7-9DB5-059C5953DE53}"/>
              </a:ext>
            </a:extLst>
          </p:cNvPr>
          <p:cNvSpPr txBox="1"/>
          <p:nvPr/>
        </p:nvSpPr>
        <p:spPr>
          <a:xfrm>
            <a:off x="-213878" y="3327972"/>
            <a:ext cx="2853362" cy="671594"/>
          </a:xfrm>
          <a:prstGeom prst="rect">
            <a:avLst/>
          </a:prstGeom>
          <a:noFill/>
        </p:spPr>
        <p:txBody>
          <a:bodyPr wrap="square">
            <a:spAutoFit/>
          </a:bodyPr>
          <a:lstStyle/>
          <a:p>
            <a:pPr marL="12700" marR="5080" indent="8255" algn="ctr">
              <a:lnSpc>
                <a:spcPct val="101400"/>
              </a:lnSpc>
              <a:spcBef>
                <a:spcPts val="85"/>
              </a:spcBef>
            </a:pPr>
            <a:r>
              <a:rPr lang="en-US" sz="1200" b="1" spc="-10" dirty="0">
                <a:latin typeface="Corbel"/>
                <a:cs typeface="Corbel"/>
              </a:rPr>
              <a:t>Carrie </a:t>
            </a:r>
            <a:r>
              <a:rPr lang="en-US" sz="1200" b="1" spc="-5" dirty="0">
                <a:latin typeface="Corbel"/>
                <a:cs typeface="Corbel"/>
              </a:rPr>
              <a:t>Kratz</a:t>
            </a:r>
          </a:p>
          <a:p>
            <a:pPr marL="12700" marR="5080" indent="8255" algn="ctr">
              <a:lnSpc>
                <a:spcPct val="101400"/>
              </a:lnSpc>
              <a:spcBef>
                <a:spcPts val="85"/>
              </a:spcBef>
            </a:pPr>
            <a:r>
              <a:rPr lang="en-US" sz="1200" b="1" spc="-5" dirty="0">
                <a:latin typeface="Corbel"/>
                <a:cs typeface="Corbel"/>
              </a:rPr>
              <a:t>Vice President of Finance </a:t>
            </a:r>
          </a:p>
          <a:p>
            <a:pPr marL="12700" marR="5080" indent="8255" algn="ctr">
              <a:lnSpc>
                <a:spcPct val="101400"/>
              </a:lnSpc>
              <a:spcBef>
                <a:spcPts val="85"/>
              </a:spcBef>
            </a:pPr>
            <a:r>
              <a:rPr lang="en-US" sz="1200" b="1" spc="-5" dirty="0">
                <a:latin typeface="Corbel"/>
                <a:cs typeface="Corbel"/>
              </a:rPr>
              <a:t>  </a:t>
            </a:r>
            <a:r>
              <a:rPr lang="en-US" sz="1200" b="1" i="1" dirty="0">
                <a:latin typeface="Corbel"/>
                <a:cs typeface="Corbel"/>
              </a:rPr>
              <a:t>Contract  Transport</a:t>
            </a:r>
            <a:r>
              <a:rPr lang="en-US" sz="1200" b="1" i="1" spc="-130" dirty="0">
                <a:latin typeface="Corbel"/>
                <a:cs typeface="Corbel"/>
              </a:rPr>
              <a:t> </a:t>
            </a:r>
            <a:r>
              <a:rPr lang="en-US" sz="1200" b="1" i="1" spc="-5" dirty="0">
                <a:latin typeface="Corbel"/>
                <a:cs typeface="Corbel"/>
              </a:rPr>
              <a:t>Services</a:t>
            </a:r>
            <a:endParaRPr lang="en-US" sz="1200" dirty="0">
              <a:latin typeface="Corbel"/>
              <a:cs typeface="Corbel"/>
            </a:endParaRPr>
          </a:p>
        </p:txBody>
      </p:sp>
      <p:sp>
        <p:nvSpPr>
          <p:cNvPr id="9" name="object 17">
            <a:extLst>
              <a:ext uri="{FF2B5EF4-FFF2-40B4-BE49-F238E27FC236}">
                <a16:creationId xmlns:a16="http://schemas.microsoft.com/office/drawing/2014/main" id="{F51B0D2E-1833-6EF2-FDB0-F8ACFF55A455}"/>
              </a:ext>
            </a:extLst>
          </p:cNvPr>
          <p:cNvSpPr txBox="1"/>
          <p:nvPr/>
        </p:nvSpPr>
        <p:spPr>
          <a:xfrm>
            <a:off x="4354839" y="3310359"/>
            <a:ext cx="2395856" cy="528991"/>
          </a:xfrm>
          <a:prstGeom prst="rect">
            <a:avLst/>
          </a:prstGeom>
        </p:spPr>
        <p:txBody>
          <a:bodyPr vert="horz" wrap="square" lIns="0" tIns="15875" rIns="0" bIns="0" rtlCol="0">
            <a:spAutoFit/>
          </a:bodyPr>
          <a:lstStyle/>
          <a:p>
            <a:pPr algn="ctr">
              <a:lnSpc>
                <a:spcPts val="1300"/>
              </a:lnSpc>
              <a:spcBef>
                <a:spcPts val="125"/>
              </a:spcBef>
            </a:pPr>
            <a:r>
              <a:rPr sz="1200" b="1" spc="5" dirty="0">
                <a:latin typeface="Corbel"/>
                <a:cs typeface="Corbel"/>
              </a:rPr>
              <a:t>Brad</a:t>
            </a:r>
            <a:r>
              <a:rPr sz="1200" b="1" spc="-75" dirty="0">
                <a:latin typeface="Corbel"/>
                <a:cs typeface="Corbel"/>
              </a:rPr>
              <a:t> </a:t>
            </a:r>
            <a:r>
              <a:rPr sz="1200" b="1" spc="10" dirty="0">
                <a:latin typeface="Corbel"/>
                <a:cs typeface="Corbel"/>
              </a:rPr>
              <a:t>Schmoll</a:t>
            </a:r>
            <a:endParaRPr lang="en-US" sz="1200" b="1" spc="10" dirty="0">
              <a:latin typeface="Corbel"/>
              <a:cs typeface="Corbel"/>
            </a:endParaRPr>
          </a:p>
          <a:p>
            <a:pPr algn="ctr">
              <a:lnSpc>
                <a:spcPts val="1300"/>
              </a:lnSpc>
              <a:spcBef>
                <a:spcPts val="125"/>
              </a:spcBef>
            </a:pPr>
            <a:r>
              <a:rPr lang="en-US" sz="1200" b="1" spc="10" dirty="0">
                <a:latin typeface="Corbel"/>
                <a:cs typeface="Corbel"/>
              </a:rPr>
              <a:t>Business Development Manager </a:t>
            </a:r>
            <a:endParaRPr sz="1200" dirty="0">
              <a:latin typeface="Corbel"/>
              <a:cs typeface="Corbel"/>
            </a:endParaRPr>
          </a:p>
          <a:p>
            <a:pPr algn="ctr">
              <a:lnSpc>
                <a:spcPts val="1300"/>
              </a:lnSpc>
            </a:pPr>
            <a:r>
              <a:rPr sz="1200" b="1" i="1" spc="20" dirty="0">
                <a:latin typeface="Corbel"/>
                <a:cs typeface="Corbel"/>
              </a:rPr>
              <a:t>CMD</a:t>
            </a:r>
            <a:r>
              <a:rPr sz="1200" b="1" i="1" spc="-105" dirty="0">
                <a:latin typeface="Corbel"/>
                <a:cs typeface="Corbel"/>
              </a:rPr>
              <a:t> </a:t>
            </a:r>
            <a:r>
              <a:rPr sz="1200" b="1" i="1" spc="15" dirty="0">
                <a:latin typeface="Corbel"/>
                <a:cs typeface="Corbel"/>
              </a:rPr>
              <a:t>Corp.</a:t>
            </a:r>
            <a:endParaRPr sz="1200" dirty="0">
              <a:latin typeface="Corbel"/>
              <a:cs typeface="Corbel"/>
            </a:endParaRPr>
          </a:p>
        </p:txBody>
      </p:sp>
      <p:pic>
        <p:nvPicPr>
          <p:cNvPr id="23" name="Picture 22" descr="A person wearing a blue tie&#10;&#10;Description automatically generated">
            <a:extLst>
              <a:ext uri="{FF2B5EF4-FFF2-40B4-BE49-F238E27FC236}">
                <a16:creationId xmlns:a16="http://schemas.microsoft.com/office/drawing/2014/main" id="{B745BF8B-C8BC-7619-54EF-CE20D6EB71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15515" y="3729799"/>
            <a:ext cx="1936639" cy="2986500"/>
          </a:xfrm>
          <a:prstGeom prst="rect">
            <a:avLst/>
          </a:prstGeom>
        </p:spPr>
      </p:pic>
      <p:pic>
        <p:nvPicPr>
          <p:cNvPr id="30" name="Picture 29" descr="A person wearing glasses and a black jacket&#10;&#10;Description automatically generated">
            <a:extLst>
              <a:ext uri="{FF2B5EF4-FFF2-40B4-BE49-F238E27FC236}">
                <a16:creationId xmlns:a16="http://schemas.microsoft.com/office/drawing/2014/main" id="{774A955C-48FA-DB62-A8C0-2AF6E246C6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48959" y="3729798"/>
            <a:ext cx="2005147" cy="2986501"/>
          </a:xfrm>
          <a:prstGeom prst="rect">
            <a:avLst/>
          </a:prstGeom>
        </p:spPr>
      </p:pic>
    </p:spTree>
    <p:extLst>
      <p:ext uri="{BB962C8B-B14F-4D97-AF65-F5344CB8AC3E}">
        <p14:creationId xmlns:p14="http://schemas.microsoft.com/office/powerpoint/2010/main" val="4224881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Contains xmlns="40a25be5-d9e6-4232-be9d-b2eec9e5cf02" xsi:nil="true"/>
    <lcf76f155ced4ddcb4097134ff3c332f xmlns="40a25be5-d9e6-4232-be9d-b2eec9e5cf0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10740F-8E91-4D9C-A04E-52F22DFD365F}">
  <ds:schemaRefs>
    <ds:schemaRef ds:uri="http://purl.org/dc/dcmitype/"/>
    <ds:schemaRef ds:uri="http://schemas.microsoft.com/office/infopath/2007/PartnerControls"/>
    <ds:schemaRef ds:uri="0cad8acf-2197-4d3c-b4f3-b3b653ea7513"/>
    <ds:schemaRef ds:uri="http://schemas.openxmlformats.org/package/2006/metadata/core-properties"/>
    <ds:schemaRef ds:uri="http://purl.org/dc/terms/"/>
    <ds:schemaRef ds:uri="http://schemas.microsoft.com/office/2006/metadata/properties"/>
    <ds:schemaRef ds:uri="http://www.w3.org/XML/1998/namespace"/>
    <ds:schemaRef ds:uri="http://schemas.microsoft.com/office/2006/documentManagement/types"/>
    <ds:schemaRef ds:uri="http://purl.org/dc/elements/1.1/"/>
  </ds:schemaRefs>
</ds:datastoreItem>
</file>

<file path=customXml/itemProps2.xml><?xml version="1.0" encoding="utf-8"?>
<ds:datastoreItem xmlns:ds="http://schemas.openxmlformats.org/officeDocument/2006/customXml" ds:itemID="{B38D7C2C-A2BC-4F9C-83B1-34E85C97A70E}">
  <ds:schemaRefs>
    <ds:schemaRef ds:uri="http://schemas.microsoft.com/sharepoint/v3/contenttype/forms"/>
  </ds:schemaRefs>
</ds:datastoreItem>
</file>

<file path=customXml/itemProps3.xml><?xml version="1.0" encoding="utf-8"?>
<ds:datastoreItem xmlns:ds="http://schemas.openxmlformats.org/officeDocument/2006/customXml" ds:itemID="{2685E73C-F4A7-43D2-B2EC-501642F72E30}"/>
</file>

<file path=docProps/app.xml><?xml version="1.0" encoding="utf-8"?>
<Properties xmlns="http://schemas.openxmlformats.org/officeDocument/2006/extended-properties" xmlns:vt="http://schemas.openxmlformats.org/officeDocument/2006/docPropsVTypes">
  <Template>Facet</Template>
  <TotalTime>802</TotalTime>
  <Words>1013</Words>
  <Application>Microsoft Office PowerPoint</Application>
  <PresentationFormat>Widescreen</PresentationFormat>
  <Paragraphs>166</Paragraphs>
  <Slides>33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Abadi</vt:lpstr>
      <vt:lpstr>Aptos</vt:lpstr>
      <vt:lpstr>Arial</vt:lpstr>
      <vt:lpstr>Calibri</vt:lpstr>
      <vt:lpstr>Calibri Light</vt:lpstr>
      <vt:lpstr>Calibri, serif</vt:lpstr>
      <vt:lpstr>Corbel</vt:lpstr>
      <vt:lpstr>Wingdings</vt:lpstr>
      <vt:lpstr>Office Theme</vt:lpstr>
      <vt:lpstr>Appreciates your attendance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Forward  Fleet  Award  #5</vt:lpstr>
      <vt:lpstr>WISCONSIN’S 2024 FORWARD FLEET WINNER</vt:lpstr>
      <vt:lpstr>WISCONSIN’S 2024 FORWARD FLEET WINNER</vt:lpstr>
      <vt:lpstr>WISCONSIN’S 2024 FORWARD FLEET WINNER</vt:lpstr>
      <vt:lpstr>WISCONSIN’S 2024 FORWARD FLEET WINNER</vt:lpstr>
      <vt:lpstr>WISCONSIN’S 2024 FORWARD FLEET WINNER</vt:lpstr>
      <vt:lpstr>2024 FORWARD FLEET HONORARY RECOGNITION</vt:lpstr>
      <vt:lpstr>2024 Sustainable Transportation Leadership Award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Verbeke</dc:creator>
  <cp:lastModifiedBy>Charlotte Schnook</cp:lastModifiedBy>
  <cp:revision>47</cp:revision>
  <dcterms:created xsi:type="dcterms:W3CDTF">2021-11-30T17:25:51Z</dcterms:created>
  <dcterms:modified xsi:type="dcterms:W3CDTF">2024-12-06T14:46:18Z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0x010100DDBB6AD4748C674297229F86C23A5291</vt:lpwstr>
  </property>
</Properties>
</file>