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65" r:id="rId2"/>
    <p:sldId id="314" r:id="rId3"/>
    <p:sldId id="500" r:id="rId4"/>
    <p:sldId id="509" r:id="rId5"/>
    <p:sldId id="511" r:id="rId6"/>
    <p:sldId id="51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101" d="100"/>
          <a:sy n="101" d="100"/>
        </p:scale>
        <p:origin x="114" y="5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ietta, Anthony (he/him/his)" userId="dd233563-1ee5-4711-be46-661135a08f91" providerId="ADAL" clId="{A2A15C74-8B07-4A5E-B7C9-FAF6E4175CF1}"/>
    <pc:docChg chg="addSld delSld modSld sldOrd">
      <pc:chgData name="Maietta, Anthony (he/him/his)" userId="dd233563-1ee5-4711-be46-661135a08f91" providerId="ADAL" clId="{A2A15C74-8B07-4A5E-B7C9-FAF6E4175CF1}" dt="2024-12-09T19:11:26.827" v="63"/>
      <pc:docMkLst>
        <pc:docMk/>
      </pc:docMkLst>
      <pc:sldChg chg="del">
        <pc:chgData name="Maietta, Anthony (he/him/his)" userId="dd233563-1ee5-4711-be46-661135a08f91" providerId="ADAL" clId="{A2A15C74-8B07-4A5E-B7C9-FAF6E4175CF1}" dt="2024-12-09T19:08:22.143" v="21" actId="2696"/>
        <pc:sldMkLst>
          <pc:docMk/>
          <pc:sldMk cId="0" sldId="267"/>
        </pc:sldMkLst>
      </pc:sldChg>
      <pc:sldChg chg="modSp del mod">
        <pc:chgData name="Maietta, Anthony (he/him/his)" userId="dd233563-1ee5-4711-be46-661135a08f91" providerId="ADAL" clId="{A2A15C74-8B07-4A5E-B7C9-FAF6E4175CF1}" dt="2024-12-09T19:09:34.609" v="31" actId="2696"/>
        <pc:sldMkLst>
          <pc:docMk/>
          <pc:sldMk cId="0" sldId="268"/>
        </pc:sldMkLst>
        <pc:spChg chg="mod">
          <ac:chgData name="Maietta, Anthony (he/him/his)" userId="dd233563-1ee5-4711-be46-661135a08f91" providerId="ADAL" clId="{A2A15C74-8B07-4A5E-B7C9-FAF6E4175CF1}" dt="2024-12-09T19:07:00.653" v="13" actId="207"/>
          <ac:spMkLst>
            <pc:docMk/>
            <pc:sldMk cId="0" sldId="268"/>
            <ac:spMk id="3" creationId="{00000000-0000-0000-0000-000000000000}"/>
          </ac:spMkLst>
        </pc:spChg>
        <pc:spChg chg="mod">
          <ac:chgData name="Maietta, Anthony (he/him/his)" userId="dd233563-1ee5-4711-be46-661135a08f91" providerId="ADAL" clId="{A2A15C74-8B07-4A5E-B7C9-FAF6E4175CF1}" dt="2024-12-09T19:07:00.653" v="13" actId="207"/>
          <ac:spMkLst>
            <pc:docMk/>
            <pc:sldMk cId="0" sldId="268"/>
            <ac:spMk id="4" creationId="{00000000-0000-0000-0000-000000000000}"/>
          </ac:spMkLst>
        </pc:spChg>
        <pc:spChg chg="mod">
          <ac:chgData name="Maietta, Anthony (he/him/his)" userId="dd233563-1ee5-4711-be46-661135a08f91" providerId="ADAL" clId="{A2A15C74-8B07-4A5E-B7C9-FAF6E4175CF1}" dt="2024-12-09T19:07:00.653" v="13" actId="207"/>
          <ac:spMkLst>
            <pc:docMk/>
            <pc:sldMk cId="0" sldId="268"/>
            <ac:spMk id="5" creationId="{00000000-0000-0000-0000-000000000000}"/>
          </ac:spMkLst>
        </pc:spChg>
        <pc:spChg chg="mod">
          <ac:chgData name="Maietta, Anthony (he/him/his)" userId="dd233563-1ee5-4711-be46-661135a08f91" providerId="ADAL" clId="{A2A15C74-8B07-4A5E-B7C9-FAF6E4175CF1}" dt="2024-12-09T19:07:57.151" v="20" actId="1076"/>
          <ac:spMkLst>
            <pc:docMk/>
            <pc:sldMk cId="0" sldId="268"/>
            <ac:spMk id="11" creationId="{00000000-0000-0000-0000-000000000000}"/>
          </ac:spMkLst>
        </pc:spChg>
        <pc:spChg chg="mod">
          <ac:chgData name="Maietta, Anthony (he/him/his)" userId="dd233563-1ee5-4711-be46-661135a08f91" providerId="ADAL" clId="{A2A15C74-8B07-4A5E-B7C9-FAF6E4175CF1}" dt="2024-12-09T19:07:06.601" v="15" actId="207"/>
          <ac:spMkLst>
            <pc:docMk/>
            <pc:sldMk cId="0" sldId="268"/>
            <ac:spMk id="12" creationId="{00000000-0000-0000-0000-000000000000}"/>
          </ac:spMkLst>
        </pc:spChg>
        <pc:spChg chg="mod">
          <ac:chgData name="Maietta, Anthony (he/him/his)" userId="dd233563-1ee5-4711-be46-661135a08f91" providerId="ADAL" clId="{A2A15C74-8B07-4A5E-B7C9-FAF6E4175CF1}" dt="2024-12-09T19:07:08.805" v="16" actId="207"/>
          <ac:spMkLst>
            <pc:docMk/>
            <pc:sldMk cId="0" sldId="268"/>
            <ac:spMk id="18" creationId="{00000000-0000-0000-0000-000000000000}"/>
          </ac:spMkLst>
        </pc:spChg>
        <pc:spChg chg="mod">
          <ac:chgData name="Maietta, Anthony (he/him/his)" userId="dd233563-1ee5-4711-be46-661135a08f91" providerId="ADAL" clId="{A2A15C74-8B07-4A5E-B7C9-FAF6E4175CF1}" dt="2024-12-09T19:07:10.972" v="17" actId="207"/>
          <ac:spMkLst>
            <pc:docMk/>
            <pc:sldMk cId="0" sldId="268"/>
            <ac:spMk id="22" creationId="{00000000-0000-0000-0000-000000000000}"/>
          </ac:spMkLst>
        </pc:spChg>
        <pc:spChg chg="mod">
          <ac:chgData name="Maietta, Anthony (he/him/his)" userId="dd233563-1ee5-4711-be46-661135a08f91" providerId="ADAL" clId="{A2A15C74-8B07-4A5E-B7C9-FAF6E4175CF1}" dt="2024-12-09T19:07:14.281" v="18" actId="207"/>
          <ac:spMkLst>
            <pc:docMk/>
            <pc:sldMk cId="0" sldId="268"/>
            <ac:spMk id="23" creationId="{00000000-0000-0000-0000-000000000000}"/>
          </ac:spMkLst>
        </pc:spChg>
      </pc:sldChg>
      <pc:sldChg chg="modSp del mod">
        <pc:chgData name="Maietta, Anthony (he/him/his)" userId="dd233563-1ee5-4711-be46-661135a08f91" providerId="ADAL" clId="{A2A15C74-8B07-4A5E-B7C9-FAF6E4175CF1}" dt="2024-12-09T19:07:43.501" v="19" actId="2696"/>
        <pc:sldMkLst>
          <pc:docMk/>
          <pc:sldMk cId="0" sldId="269"/>
        </pc:sldMkLst>
        <pc:spChg chg="mod">
          <ac:chgData name="Maietta, Anthony (he/him/his)" userId="dd233563-1ee5-4711-be46-661135a08f91" providerId="ADAL" clId="{A2A15C74-8B07-4A5E-B7C9-FAF6E4175CF1}" dt="2024-12-09T19:06:32.063" v="11" actId="207"/>
          <ac:spMkLst>
            <pc:docMk/>
            <pc:sldMk cId="0" sldId="269"/>
            <ac:spMk id="3" creationId="{00000000-0000-0000-0000-000000000000}"/>
          </ac:spMkLst>
        </pc:spChg>
        <pc:spChg chg="mod">
          <ac:chgData name="Maietta, Anthony (he/him/his)" userId="dd233563-1ee5-4711-be46-661135a08f91" providerId="ADAL" clId="{A2A15C74-8B07-4A5E-B7C9-FAF6E4175CF1}" dt="2024-12-09T19:06:32.063" v="11" actId="207"/>
          <ac:spMkLst>
            <pc:docMk/>
            <pc:sldMk cId="0" sldId="269"/>
            <ac:spMk id="5" creationId="{00000000-0000-0000-0000-000000000000}"/>
          </ac:spMkLst>
        </pc:spChg>
        <pc:spChg chg="mod">
          <ac:chgData name="Maietta, Anthony (he/him/his)" userId="dd233563-1ee5-4711-be46-661135a08f91" providerId="ADAL" clId="{A2A15C74-8B07-4A5E-B7C9-FAF6E4175CF1}" dt="2024-12-09T19:06:32.063" v="11" actId="207"/>
          <ac:spMkLst>
            <pc:docMk/>
            <pc:sldMk cId="0" sldId="269"/>
            <ac:spMk id="8" creationId="{00000000-0000-0000-0000-000000000000}"/>
          </ac:spMkLst>
        </pc:spChg>
        <pc:spChg chg="mod">
          <ac:chgData name="Maietta, Anthony (he/him/his)" userId="dd233563-1ee5-4711-be46-661135a08f91" providerId="ADAL" clId="{A2A15C74-8B07-4A5E-B7C9-FAF6E4175CF1}" dt="2024-12-09T19:06:42.532" v="12" actId="1076"/>
          <ac:spMkLst>
            <pc:docMk/>
            <pc:sldMk cId="0" sldId="269"/>
            <ac:spMk id="9" creationId="{00000000-0000-0000-0000-000000000000}"/>
          </ac:spMkLst>
        </pc:spChg>
      </pc:sldChg>
      <pc:sldChg chg="modSp mod">
        <pc:chgData name="Maietta, Anthony (he/him/his)" userId="dd233563-1ee5-4711-be46-661135a08f91" providerId="ADAL" clId="{A2A15C74-8B07-4A5E-B7C9-FAF6E4175CF1}" dt="2024-12-09T19:05:39.323" v="8" actId="20577"/>
        <pc:sldMkLst>
          <pc:docMk/>
          <pc:sldMk cId="4065182765" sldId="500"/>
        </pc:sldMkLst>
        <pc:spChg chg="mod">
          <ac:chgData name="Maietta, Anthony (he/him/his)" userId="dd233563-1ee5-4711-be46-661135a08f91" providerId="ADAL" clId="{A2A15C74-8B07-4A5E-B7C9-FAF6E4175CF1}" dt="2024-12-09T19:05:39.323" v="8" actId="20577"/>
          <ac:spMkLst>
            <pc:docMk/>
            <pc:sldMk cId="4065182765" sldId="500"/>
            <ac:spMk id="5" creationId="{4868071D-DAD4-70F7-5945-28BF78265A0B}"/>
          </ac:spMkLst>
        </pc:spChg>
      </pc:sldChg>
      <pc:sldChg chg="modSp mod ord">
        <pc:chgData name="Maietta, Anthony (he/him/his)" userId="dd233563-1ee5-4711-be46-661135a08f91" providerId="ADAL" clId="{A2A15C74-8B07-4A5E-B7C9-FAF6E4175CF1}" dt="2024-12-09T19:11:26.827" v="63"/>
        <pc:sldMkLst>
          <pc:docMk/>
          <pc:sldMk cId="953553685" sldId="509"/>
        </pc:sldMkLst>
        <pc:spChg chg="mod">
          <ac:chgData name="Maietta, Anthony (he/him/his)" userId="dd233563-1ee5-4711-be46-661135a08f91" providerId="ADAL" clId="{A2A15C74-8B07-4A5E-B7C9-FAF6E4175CF1}" dt="2024-12-09T19:10:12.947" v="60" actId="20577"/>
          <ac:spMkLst>
            <pc:docMk/>
            <pc:sldMk cId="953553685" sldId="509"/>
            <ac:spMk id="2" creationId="{5F2C667A-15A0-6009-BC85-4619905FDC28}"/>
          </ac:spMkLst>
        </pc:spChg>
      </pc:sldChg>
      <pc:sldChg chg="modSp mod">
        <pc:chgData name="Maietta, Anthony (he/him/his)" userId="dd233563-1ee5-4711-be46-661135a08f91" providerId="ADAL" clId="{A2A15C74-8B07-4A5E-B7C9-FAF6E4175CF1}" dt="2024-12-09T19:10:59.390" v="61"/>
        <pc:sldMkLst>
          <pc:docMk/>
          <pc:sldMk cId="1414157578" sldId="510"/>
        </pc:sldMkLst>
        <pc:spChg chg="mod">
          <ac:chgData name="Maietta, Anthony (he/him/his)" userId="dd233563-1ee5-4711-be46-661135a08f91" providerId="ADAL" clId="{A2A15C74-8B07-4A5E-B7C9-FAF6E4175CF1}" dt="2024-12-09T19:10:59.390" v="61"/>
          <ac:spMkLst>
            <pc:docMk/>
            <pc:sldMk cId="1414157578" sldId="510"/>
            <ac:spMk id="7" creationId="{4D2B1AAC-A88F-2A8B-E978-CB74D03E28A9}"/>
          </ac:spMkLst>
        </pc:spChg>
      </pc:sldChg>
      <pc:sldChg chg="addSp modSp new mod modTransition">
        <pc:chgData name="Maietta, Anthony (he/him/his)" userId="dd233563-1ee5-4711-be46-661135a08f91" providerId="ADAL" clId="{A2A15C74-8B07-4A5E-B7C9-FAF6E4175CF1}" dt="2024-12-09T19:09:39.551" v="32"/>
        <pc:sldMkLst>
          <pc:docMk/>
          <pc:sldMk cId="2163138110" sldId="511"/>
        </pc:sldMkLst>
        <pc:spChg chg="add mod">
          <ac:chgData name="Maietta, Anthony (he/him/his)" userId="dd233563-1ee5-4711-be46-661135a08f91" providerId="ADAL" clId="{A2A15C74-8B07-4A5E-B7C9-FAF6E4175CF1}" dt="2024-12-09T19:08:53.178" v="24" actId="207"/>
          <ac:spMkLst>
            <pc:docMk/>
            <pc:sldMk cId="2163138110" sldId="511"/>
            <ac:spMk id="2" creationId="{FBB6BB24-F647-03FD-9B10-0911B00F66F6}"/>
          </ac:spMkLst>
        </pc:spChg>
        <pc:spChg chg="add mod">
          <ac:chgData name="Maietta, Anthony (he/him/his)" userId="dd233563-1ee5-4711-be46-661135a08f91" providerId="ADAL" clId="{A2A15C74-8B07-4A5E-B7C9-FAF6E4175CF1}" dt="2024-12-09T19:09:21.565" v="29" actId="1076"/>
          <ac:spMkLst>
            <pc:docMk/>
            <pc:sldMk cId="2163138110" sldId="511"/>
            <ac:spMk id="3" creationId="{1E169017-1AFA-77FC-52F2-1364FCFCBC75}"/>
          </ac:spMkLst>
        </pc:spChg>
        <pc:spChg chg="mod">
          <ac:chgData name="Maietta, Anthony (he/him/his)" userId="dd233563-1ee5-4711-be46-661135a08f91" providerId="ADAL" clId="{A2A15C74-8B07-4A5E-B7C9-FAF6E4175CF1}" dt="2024-12-09T19:08:53.178" v="24" actId="207"/>
          <ac:spMkLst>
            <pc:docMk/>
            <pc:sldMk cId="2163138110" sldId="511"/>
            <ac:spMk id="5" creationId="{E0CA9979-D106-2693-3E97-89079D07D5D1}"/>
          </ac:spMkLst>
        </pc:spChg>
        <pc:spChg chg="mod">
          <ac:chgData name="Maietta, Anthony (he/him/his)" userId="dd233563-1ee5-4711-be46-661135a08f91" providerId="ADAL" clId="{A2A15C74-8B07-4A5E-B7C9-FAF6E4175CF1}" dt="2024-12-09T19:08:53.178" v="24" actId="207"/>
          <ac:spMkLst>
            <pc:docMk/>
            <pc:sldMk cId="2163138110" sldId="511"/>
            <ac:spMk id="6" creationId="{0FB7F32F-7CF2-41E2-705B-29E5DAA2C66D}"/>
          </ac:spMkLst>
        </pc:spChg>
        <pc:spChg chg="add mod">
          <ac:chgData name="Maietta, Anthony (he/him/his)" userId="dd233563-1ee5-4711-be46-661135a08f91" providerId="ADAL" clId="{A2A15C74-8B07-4A5E-B7C9-FAF6E4175CF1}" dt="2024-12-09T19:08:58.770" v="25" actId="207"/>
          <ac:spMkLst>
            <pc:docMk/>
            <pc:sldMk cId="2163138110" sldId="511"/>
            <ac:spMk id="7" creationId="{40F40A9D-571E-66BA-5DCA-9AD3490D5162}"/>
          </ac:spMkLst>
        </pc:spChg>
        <pc:spChg chg="add mod">
          <ac:chgData name="Maietta, Anthony (he/him/his)" userId="dd233563-1ee5-4711-be46-661135a08f91" providerId="ADAL" clId="{A2A15C74-8B07-4A5E-B7C9-FAF6E4175CF1}" dt="2024-12-09T19:08:53.178" v="24" actId="207"/>
          <ac:spMkLst>
            <pc:docMk/>
            <pc:sldMk cId="2163138110" sldId="511"/>
            <ac:spMk id="8" creationId="{6C77E616-C753-57AA-7AC7-F7F0B8ECD479}"/>
          </ac:spMkLst>
        </pc:spChg>
        <pc:spChg chg="mod">
          <ac:chgData name="Maietta, Anthony (he/him/his)" userId="dd233563-1ee5-4711-be46-661135a08f91" providerId="ADAL" clId="{A2A15C74-8B07-4A5E-B7C9-FAF6E4175CF1}" dt="2024-12-09T19:08:53.178" v="24" actId="207"/>
          <ac:spMkLst>
            <pc:docMk/>
            <pc:sldMk cId="2163138110" sldId="511"/>
            <ac:spMk id="10" creationId="{8C01B36F-3024-9129-FE1F-955E9623FA27}"/>
          </ac:spMkLst>
        </pc:spChg>
        <pc:spChg chg="mod">
          <ac:chgData name="Maietta, Anthony (he/him/his)" userId="dd233563-1ee5-4711-be46-661135a08f91" providerId="ADAL" clId="{A2A15C74-8B07-4A5E-B7C9-FAF6E4175CF1}" dt="2024-12-09T19:08:53.178" v="24" actId="207"/>
          <ac:spMkLst>
            <pc:docMk/>
            <pc:sldMk cId="2163138110" sldId="511"/>
            <ac:spMk id="11" creationId="{E7AD7B61-5902-BAA4-556A-C71229B2E0EA}"/>
          </ac:spMkLst>
        </pc:spChg>
        <pc:spChg chg="mod">
          <ac:chgData name="Maietta, Anthony (he/him/his)" userId="dd233563-1ee5-4711-be46-661135a08f91" providerId="ADAL" clId="{A2A15C74-8B07-4A5E-B7C9-FAF6E4175CF1}" dt="2024-12-09T19:08:53.178" v="24" actId="207"/>
          <ac:spMkLst>
            <pc:docMk/>
            <pc:sldMk cId="2163138110" sldId="511"/>
            <ac:spMk id="12" creationId="{7126C12A-C8DB-DCB5-7C5B-0A5CF6709CB6}"/>
          </ac:spMkLst>
        </pc:spChg>
        <pc:spChg chg="mod">
          <ac:chgData name="Maietta, Anthony (he/him/his)" userId="dd233563-1ee5-4711-be46-661135a08f91" providerId="ADAL" clId="{A2A15C74-8B07-4A5E-B7C9-FAF6E4175CF1}" dt="2024-12-09T19:08:53.178" v="24" actId="207"/>
          <ac:spMkLst>
            <pc:docMk/>
            <pc:sldMk cId="2163138110" sldId="511"/>
            <ac:spMk id="13" creationId="{67BEB48E-BFC6-3BE4-6FA9-5886C42D5E9B}"/>
          </ac:spMkLst>
        </pc:spChg>
        <pc:spChg chg="add mod">
          <ac:chgData name="Maietta, Anthony (he/him/his)" userId="dd233563-1ee5-4711-be46-661135a08f91" providerId="ADAL" clId="{A2A15C74-8B07-4A5E-B7C9-FAF6E4175CF1}" dt="2024-12-09T19:09:06.921" v="27" actId="207"/>
          <ac:spMkLst>
            <pc:docMk/>
            <pc:sldMk cId="2163138110" sldId="511"/>
            <ac:spMk id="14" creationId="{50C95EDD-E69C-A63C-8FB9-F0068AF41433}"/>
          </ac:spMkLst>
        </pc:spChg>
        <pc:spChg chg="mod">
          <ac:chgData name="Maietta, Anthony (he/him/his)" userId="dd233563-1ee5-4711-be46-661135a08f91" providerId="ADAL" clId="{A2A15C74-8B07-4A5E-B7C9-FAF6E4175CF1}" dt="2024-12-09T19:08:53.178" v="24" actId="207"/>
          <ac:spMkLst>
            <pc:docMk/>
            <pc:sldMk cId="2163138110" sldId="511"/>
            <ac:spMk id="16" creationId="{1E0B120D-205A-578A-9667-94F0FA85B4DB}"/>
          </ac:spMkLst>
        </pc:spChg>
        <pc:spChg chg="mod">
          <ac:chgData name="Maietta, Anthony (he/him/his)" userId="dd233563-1ee5-4711-be46-661135a08f91" providerId="ADAL" clId="{A2A15C74-8B07-4A5E-B7C9-FAF6E4175CF1}" dt="2024-12-09T19:08:53.178" v="24" actId="207"/>
          <ac:spMkLst>
            <pc:docMk/>
            <pc:sldMk cId="2163138110" sldId="511"/>
            <ac:spMk id="17" creationId="{4883598B-C633-1B00-4435-3A159DA3C088}"/>
          </ac:spMkLst>
        </pc:spChg>
        <pc:spChg chg="add mod">
          <ac:chgData name="Maietta, Anthony (he/him/his)" userId="dd233563-1ee5-4711-be46-661135a08f91" providerId="ADAL" clId="{A2A15C74-8B07-4A5E-B7C9-FAF6E4175CF1}" dt="2024-12-09T19:09:09.761" v="28" actId="207"/>
          <ac:spMkLst>
            <pc:docMk/>
            <pc:sldMk cId="2163138110" sldId="511"/>
            <ac:spMk id="18" creationId="{59B5CFDC-F781-2820-578C-B2E56655FB73}"/>
          </ac:spMkLst>
        </pc:spChg>
        <pc:spChg chg="add mod">
          <ac:chgData name="Maietta, Anthony (he/him/his)" userId="dd233563-1ee5-4711-be46-661135a08f91" providerId="ADAL" clId="{A2A15C74-8B07-4A5E-B7C9-FAF6E4175CF1}" dt="2024-12-09T19:08:53.178" v="24" actId="207"/>
          <ac:spMkLst>
            <pc:docMk/>
            <pc:sldMk cId="2163138110" sldId="511"/>
            <ac:spMk id="19" creationId="{9FA42533-AED3-B00F-7EAA-90F109F1208F}"/>
          </ac:spMkLst>
        </pc:spChg>
        <pc:spChg chg="add mod">
          <ac:chgData name="Maietta, Anthony (he/him/his)" userId="dd233563-1ee5-4711-be46-661135a08f91" providerId="ADAL" clId="{A2A15C74-8B07-4A5E-B7C9-FAF6E4175CF1}" dt="2024-12-09T19:09:21.565" v="29" actId="1076"/>
          <ac:spMkLst>
            <pc:docMk/>
            <pc:sldMk cId="2163138110" sldId="511"/>
            <ac:spMk id="23" creationId="{10ADF4BA-4BF7-D654-1869-EC2BC2745F26}"/>
          </ac:spMkLst>
        </pc:spChg>
        <pc:grpChg chg="add mod">
          <ac:chgData name="Maietta, Anthony (he/him/his)" userId="dd233563-1ee5-4711-be46-661135a08f91" providerId="ADAL" clId="{A2A15C74-8B07-4A5E-B7C9-FAF6E4175CF1}" dt="2024-12-09T19:08:47.348" v="23"/>
          <ac:grpSpMkLst>
            <pc:docMk/>
            <pc:sldMk cId="2163138110" sldId="511"/>
            <ac:grpSpMk id="4" creationId="{86EC8512-EE37-6636-2EED-6210E684D375}"/>
          </ac:grpSpMkLst>
        </pc:grpChg>
        <pc:grpChg chg="add mod">
          <ac:chgData name="Maietta, Anthony (he/him/his)" userId="dd233563-1ee5-4711-be46-661135a08f91" providerId="ADAL" clId="{A2A15C74-8B07-4A5E-B7C9-FAF6E4175CF1}" dt="2024-12-09T19:08:47.348" v="23"/>
          <ac:grpSpMkLst>
            <pc:docMk/>
            <pc:sldMk cId="2163138110" sldId="511"/>
            <ac:grpSpMk id="9" creationId="{A45C5944-D702-EFFA-0DB4-EDB7056C9194}"/>
          </ac:grpSpMkLst>
        </pc:grpChg>
        <pc:grpChg chg="add mod">
          <ac:chgData name="Maietta, Anthony (he/him/his)" userId="dd233563-1ee5-4711-be46-661135a08f91" providerId="ADAL" clId="{A2A15C74-8B07-4A5E-B7C9-FAF6E4175CF1}" dt="2024-12-09T19:08:47.348" v="23"/>
          <ac:grpSpMkLst>
            <pc:docMk/>
            <pc:sldMk cId="2163138110" sldId="511"/>
            <ac:grpSpMk id="15" creationId="{D6553690-3D14-A453-2193-9E92321A9210}"/>
          </ac:grpSpMkLst>
        </pc:grpChg>
        <pc:grpChg chg="add mod">
          <ac:chgData name="Maietta, Anthony (he/him/his)" userId="dd233563-1ee5-4711-be46-661135a08f91" providerId="ADAL" clId="{A2A15C74-8B07-4A5E-B7C9-FAF6E4175CF1}" dt="2024-12-09T19:09:26.003" v="30" actId="1076"/>
          <ac:grpSpMkLst>
            <pc:docMk/>
            <pc:sldMk cId="2163138110" sldId="511"/>
            <ac:grpSpMk id="20" creationId="{475BE17D-5280-96BB-385F-EECD38237F72}"/>
          </ac:grpSpMkLst>
        </pc:grpChg>
        <pc:picChg chg="mod">
          <ac:chgData name="Maietta, Anthony (he/him/his)" userId="dd233563-1ee5-4711-be46-661135a08f91" providerId="ADAL" clId="{A2A15C74-8B07-4A5E-B7C9-FAF6E4175CF1}" dt="2024-12-09T19:08:47.348" v="23"/>
          <ac:picMkLst>
            <pc:docMk/>
            <pc:sldMk cId="2163138110" sldId="511"/>
            <ac:picMk id="21" creationId="{1056A769-AF9E-164D-FE3C-7C86188CAEAC}"/>
          </ac:picMkLst>
        </pc:picChg>
        <pc:picChg chg="mod">
          <ac:chgData name="Maietta, Anthony (he/him/his)" userId="dd233563-1ee5-4711-be46-661135a08f91" providerId="ADAL" clId="{A2A15C74-8B07-4A5E-B7C9-FAF6E4175CF1}" dt="2024-12-09T19:08:47.348" v="23"/>
          <ac:picMkLst>
            <pc:docMk/>
            <pc:sldMk cId="2163138110" sldId="511"/>
            <ac:picMk id="22" creationId="{DA8951F8-6010-26EB-4FB0-CBD63F7A4C2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F922E8-1CE7-4448-86F5-399E775330CE}" type="datetimeFigureOut">
              <a:rPr lang="en-US" smtClean="0"/>
              <a:t>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1E407E-35F9-4BF8-B48F-3FD6B6160AAA}" type="slidenum">
              <a:rPr lang="en-US" smtClean="0"/>
              <a:t>‹#›</a:t>
            </a:fld>
            <a:endParaRPr lang="en-US"/>
          </a:p>
        </p:txBody>
      </p:sp>
    </p:spTree>
    <p:extLst>
      <p:ext uri="{BB962C8B-B14F-4D97-AF65-F5344CB8AC3E}">
        <p14:creationId xmlns:p14="http://schemas.microsoft.com/office/powerpoint/2010/main" val="2493062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FFFF"/>
                </a:solidFill>
                <a:effectLst/>
                <a:latin typeface="Segoe UI" panose="020B0502040204020203" pitchFamily="34" charset="0"/>
                <a:ea typeface="Calibri" panose="020F0502020204030204" pitchFamily="34" charset="0"/>
                <a:cs typeface="Times New Roman" panose="02020603050405020304" pitchFamily="18" charset="0"/>
              </a:rPr>
              <a:t>Current thinking: To be considered for incremental funding, projects must be scalable, and applicants must submit a workplan, timeline and budget which has two clearly delineated phases with separate budget estimates for each phase of the project within the project period. Applicants that do not want to be considered for incremental funding must submit a workplan, timeline and budget for phase 1 only.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6FCDE31C-5D37-440C-B5B6-F8F8AFE32411}" type="slidenum">
              <a:rPr lang="en-US" smtClean="0"/>
              <a:t>3</a:t>
            </a:fld>
            <a:endParaRPr lang="en-US"/>
          </a:p>
        </p:txBody>
      </p:sp>
    </p:spTree>
    <p:extLst>
      <p:ext uri="{BB962C8B-B14F-4D97-AF65-F5344CB8AC3E}">
        <p14:creationId xmlns:p14="http://schemas.microsoft.com/office/powerpoint/2010/main" val="1321314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FFFF"/>
                </a:solidFill>
                <a:effectLst/>
                <a:latin typeface="Segoe UI" panose="020B0502040204020203" pitchFamily="34" charset="0"/>
                <a:ea typeface="Calibri" panose="020F0502020204030204" pitchFamily="34" charset="0"/>
                <a:cs typeface="Times New Roman" panose="02020603050405020304" pitchFamily="18" charset="0"/>
              </a:rPr>
              <a:t>Current thinking: To be considered for incremental funding, projects must be scalable, and applicants must submit a workplan, timeline and budget which has two clearly delineated phases with separate budget estimates for each phase of the project within the project period. Applicants that do not want to be considered for incremental funding must submit a workplan, timeline and budget for phase 1 only.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6FCDE31C-5D37-440C-B5B6-F8F8AFE32411}" type="slidenum">
              <a:rPr lang="en-US" smtClean="0"/>
              <a:t>6</a:t>
            </a:fld>
            <a:endParaRPr lang="en-US"/>
          </a:p>
        </p:txBody>
      </p:sp>
    </p:spTree>
    <p:extLst>
      <p:ext uri="{BB962C8B-B14F-4D97-AF65-F5344CB8AC3E}">
        <p14:creationId xmlns:p14="http://schemas.microsoft.com/office/powerpoint/2010/main" val="37863192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491" y="1828800"/>
            <a:ext cx="8231744" cy="2895600"/>
          </a:xfrm>
        </p:spPr>
        <p:txBody>
          <a:bodyPr anchor="b">
            <a:normAutofit/>
          </a:bodyPr>
          <a:lstStyle>
            <a:lvl1pPr>
              <a:lnSpc>
                <a:spcPct val="80000"/>
              </a:lnSpc>
              <a:defRPr sz="6600">
                <a:solidFill>
                  <a:schemeClr val="tx1"/>
                </a:solidFill>
              </a:defRPr>
            </a:lvl1pPr>
          </a:lstStyle>
          <a:p>
            <a:r>
              <a:rPr lang="en-US"/>
              <a:t>Click to edit Master title style</a:t>
            </a:r>
            <a:endParaRPr/>
          </a:p>
        </p:txBody>
      </p:sp>
      <p:sp>
        <p:nvSpPr>
          <p:cNvPr id="3" name="Subtitle 2"/>
          <p:cNvSpPr>
            <a:spLocks noGrp="1"/>
          </p:cNvSpPr>
          <p:nvPr>
            <p:ph type="subTitle" idx="1"/>
          </p:nvPr>
        </p:nvSpPr>
        <p:spPr>
          <a:xfrm>
            <a:off x="1065490" y="4800600"/>
            <a:ext cx="8231744" cy="1219200"/>
          </a:xfrm>
        </p:spPr>
        <p:txBody>
          <a:bodyPr>
            <a:normAutofit/>
          </a:bodyPr>
          <a:lstStyle>
            <a:lvl1pPr marL="0" indent="0" algn="l">
              <a:spcBef>
                <a:spcPts val="0"/>
              </a:spcBef>
              <a:buNone/>
              <a:defRPr sz="2000" cap="all" spc="200"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550409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03F41C87-7AD9-4845-A077-840E4A0F3F06}" type="datetimeFigureOut">
              <a:rPr lang="en-US"/>
              <a:t>12/9/2024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532926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794" y="381001"/>
            <a:ext cx="1524398" cy="56388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809" y="381001"/>
            <a:ext cx="7393324"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03F41C87-7AD9-4845-A077-840E4A0F3F06}" type="datetimeFigureOut">
              <a:rPr lang="en-US"/>
              <a:t>12/9/2024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65729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03F41C87-7AD9-4845-A077-840E4A0F3F06}" type="datetimeFigureOut">
              <a:rPr lang="en-US"/>
              <a:t>12/9/2024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429050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9891" y="2514600"/>
            <a:ext cx="8694663" cy="2819400"/>
          </a:xfrm>
        </p:spPr>
        <p:txBody>
          <a:bodyPr anchor="b">
            <a:normAutofit/>
          </a:bodyPr>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1065491" y="5410201"/>
            <a:ext cx="8689596" cy="609601"/>
          </a:xfrm>
        </p:spPr>
        <p:txBody>
          <a:bodyPr anchor="t">
            <a:normAutofit/>
          </a:bodyPr>
          <a:lstStyle>
            <a:lvl1pPr marL="0" indent="0">
              <a:spcBef>
                <a:spcPts val="0"/>
              </a:spcBef>
              <a:buNone/>
              <a:defRPr sz="2000" cap="all" spc="200" baseline="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03F41C87-7AD9-4845-A077-840E4A0F3F06}" type="datetimeFigureOut">
              <a:rPr lang="en-US"/>
              <a:t>12/9/2024</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949731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05174" y="1905001"/>
            <a:ext cx="4420750" cy="41148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30806" y="1905001"/>
            <a:ext cx="4420751" cy="41148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03F41C87-7AD9-4845-A077-840E4A0F3F06}" type="datetimeFigureOut">
              <a:rPr lang="en-US"/>
              <a:t>12/9/2024</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030117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808" y="1905000"/>
            <a:ext cx="4417702" cy="762000"/>
          </a:xfrm>
        </p:spPr>
        <p:txBody>
          <a:bodyPr anchor="ctr">
            <a:noAutofit/>
          </a:bodyPr>
          <a:lstStyle>
            <a:lvl1pPr marL="0" indent="0">
              <a:spcBef>
                <a:spcPts val="0"/>
              </a:spcBef>
              <a:buNone/>
              <a:defRPr sz="2000" b="0" cap="all" spc="20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2808" y="2743201"/>
            <a:ext cx="4417702" cy="3276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51489" y="1905000"/>
            <a:ext cx="4417702" cy="762000"/>
          </a:xfrm>
        </p:spPr>
        <p:txBody>
          <a:bodyPr anchor="ctr">
            <a:noAutofit/>
          </a:bodyPr>
          <a:lstStyle>
            <a:lvl1pPr marL="0" indent="0">
              <a:spcBef>
                <a:spcPts val="0"/>
              </a:spcBef>
              <a:buNone/>
              <a:defRPr sz="2000" b="0" cap="all" spc="20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51489" y="2743201"/>
            <a:ext cx="4417702" cy="3276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endParaRPr/>
          </a:p>
        </p:txBody>
      </p:sp>
      <p:sp>
        <p:nvSpPr>
          <p:cNvPr id="7" name="Date Placeholder 6"/>
          <p:cNvSpPr>
            <a:spLocks noGrp="1"/>
          </p:cNvSpPr>
          <p:nvPr>
            <p:ph type="dt" sz="half" idx="10"/>
          </p:nvPr>
        </p:nvSpPr>
        <p:spPr/>
        <p:txBody>
          <a:bodyPr/>
          <a:lstStyle/>
          <a:p>
            <a:fld id="{03F41C87-7AD9-4845-A077-840E4A0F3F06}" type="datetimeFigureOut">
              <a:rPr lang="en-US"/>
              <a:t>12/9/2024</a:t>
            </a:fld>
            <a:endParaRPr/>
          </a:p>
        </p:txBody>
      </p:sp>
      <p:sp>
        <p:nvSpPr>
          <p:cNvPr id="9" name="Slide Number Placeholder 8"/>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63771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03F41C87-7AD9-4845-A077-840E4A0F3F06}" type="datetimeFigureOut">
              <a:rPr lang="en-US"/>
              <a:t>12/9/2024</a:t>
            </a:fld>
            <a:endParaRPr/>
          </a:p>
        </p:txBody>
      </p:sp>
      <p:sp>
        <p:nvSpPr>
          <p:cNvPr id="5" name="Slide Number Placeholder 4"/>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51899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a:p>
        </p:txBody>
      </p:sp>
      <p:sp>
        <p:nvSpPr>
          <p:cNvPr id="2" name="Date Placeholder 1"/>
          <p:cNvSpPr>
            <a:spLocks noGrp="1"/>
          </p:cNvSpPr>
          <p:nvPr>
            <p:ph type="dt" sz="half" idx="10"/>
          </p:nvPr>
        </p:nvSpPr>
        <p:spPr/>
        <p:txBody>
          <a:bodyPr/>
          <a:lstStyle/>
          <a:p>
            <a:fld id="{03F41C87-7AD9-4845-A077-840E4A0F3F06}" type="datetimeFigureOut">
              <a:rPr lang="en-US"/>
              <a:t>12/9/2024</a:t>
            </a:fld>
            <a:endParaRPr/>
          </a:p>
        </p:txBody>
      </p:sp>
      <p:sp>
        <p:nvSpPr>
          <p:cNvPr id="4" name="Slide Number Placeholder 3"/>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71481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5879" y="1905000"/>
            <a:ext cx="3597544" cy="2667000"/>
          </a:xfrm>
        </p:spPr>
        <p:txBody>
          <a:bodyPr anchor="b">
            <a:noAutofit/>
          </a:bodyPr>
          <a:lstStyle>
            <a:lvl1pPr algn="l">
              <a:lnSpc>
                <a:spcPct val="90000"/>
              </a:lnSpc>
              <a:defRPr sz="3600" b="0" baseline="0">
                <a:solidFill>
                  <a:schemeClr val="tx1"/>
                </a:solidFill>
              </a:defRPr>
            </a:lvl1pPr>
          </a:lstStyle>
          <a:p>
            <a:r>
              <a:rPr lang="en-US"/>
              <a:t>Click to edit Master title style</a:t>
            </a:r>
            <a:endParaRPr/>
          </a:p>
        </p:txBody>
      </p:sp>
      <p:sp>
        <p:nvSpPr>
          <p:cNvPr id="4" name="Text Placeholder 3"/>
          <p:cNvSpPr>
            <a:spLocks noGrp="1"/>
          </p:cNvSpPr>
          <p:nvPr>
            <p:ph type="body" sz="half" idx="2"/>
          </p:nvPr>
        </p:nvSpPr>
        <p:spPr>
          <a:xfrm>
            <a:off x="1065491" y="4648200"/>
            <a:ext cx="3582332" cy="1371600"/>
          </a:xfrm>
        </p:spPr>
        <p:txBody>
          <a:bodyPr>
            <a:normAutofit/>
          </a:bodyPr>
          <a:lstStyle>
            <a:lvl1pPr marL="0" indent="0">
              <a:lnSpc>
                <a:spcPct val="9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4952704" y="685800"/>
            <a:ext cx="6402467" cy="53340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03F41C87-7AD9-4845-A077-840E4A0F3F06}" type="datetimeFigureOut">
              <a:rPr lang="en-US"/>
              <a:t>12/9/2024</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103454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5879" y="1905000"/>
            <a:ext cx="3597544" cy="2667000"/>
          </a:xfrm>
        </p:spPr>
        <p:txBody>
          <a:bodyPr anchor="b">
            <a:normAutofit/>
          </a:bodyPr>
          <a:lstStyle>
            <a:lvl1pPr algn="l">
              <a:lnSpc>
                <a:spcPct val="90000"/>
              </a:lnSpc>
              <a:defRPr sz="3600" b="0" i="0" baseline="0">
                <a:solidFill>
                  <a:schemeClr val="tx1"/>
                </a:solidFill>
              </a:defRPr>
            </a:lvl1pPr>
          </a:lstStyle>
          <a:p>
            <a:r>
              <a:rPr lang="en-US"/>
              <a:t>Click to edit Master title style</a:t>
            </a:r>
            <a:endParaRPr/>
          </a:p>
        </p:txBody>
      </p:sp>
      <p:sp>
        <p:nvSpPr>
          <p:cNvPr id="4" name="Text Placeholder 3"/>
          <p:cNvSpPr>
            <a:spLocks noGrp="1"/>
          </p:cNvSpPr>
          <p:nvPr>
            <p:ph type="body" sz="half" idx="2"/>
          </p:nvPr>
        </p:nvSpPr>
        <p:spPr>
          <a:xfrm>
            <a:off x="1065491" y="4648200"/>
            <a:ext cx="3582332" cy="1371600"/>
          </a:xfrm>
        </p:spPr>
        <p:txBody>
          <a:bodyPr>
            <a:normAutofit/>
          </a:bodyPr>
          <a:lstStyle>
            <a:lvl1pPr marL="0" indent="0">
              <a:lnSpc>
                <a:spcPct val="9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4952704" y="685800"/>
            <a:ext cx="6402466" cy="5334000"/>
          </a:xfrm>
          <a:solidFill>
            <a:schemeClr val="bg2"/>
          </a:solidFill>
          <a:ln w="76200">
            <a:solidFill>
              <a:schemeClr val="tx1"/>
            </a:solidFill>
            <a:miter lim="800000"/>
          </a:ln>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03F41C87-7AD9-4845-A077-840E4A0F3F06}" type="datetimeFigureOut">
              <a:rPr lang="en-US"/>
              <a:pPr/>
              <a:t>12/9/2024</a:t>
            </a:fld>
            <a:endParaRPr/>
          </a:p>
        </p:txBody>
      </p:sp>
      <p:sp>
        <p:nvSpPr>
          <p:cNvPr id="7" name="Slide Number Placeholder 6"/>
          <p:cNvSpPr>
            <a:spLocks noGrp="1"/>
          </p:cNvSpPr>
          <p:nvPr>
            <p:ph type="sldNum" sz="quarter" idx="12"/>
          </p:nvPr>
        </p:nvSpPr>
        <p:spPr/>
        <p:txBody>
          <a:bodyPr/>
          <a:lstStyle/>
          <a:p>
            <a:fld id="{2A013F82-EE5E-44EE-A61D-E31C6657F26F}" type="slidenum">
              <a:rPr/>
              <a:pPr/>
              <a:t>‹#›</a:t>
            </a:fld>
            <a:endParaRPr/>
          </a:p>
        </p:txBody>
      </p:sp>
    </p:spTree>
    <p:extLst>
      <p:ext uri="{BB962C8B-B14F-4D97-AF65-F5344CB8AC3E}">
        <p14:creationId xmlns:p14="http://schemas.microsoft.com/office/powerpoint/2010/main" val="48670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2810" y="381000"/>
            <a:ext cx="9146383" cy="13716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22810" y="1904999"/>
            <a:ext cx="9136770" cy="41148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522810" y="6400800"/>
            <a:ext cx="6554906" cy="276228"/>
          </a:xfrm>
          <a:prstGeom prst="rect">
            <a:avLst/>
          </a:prstGeom>
        </p:spPr>
        <p:txBody>
          <a:bodyPr vert="horz" lIns="91440" tIns="45720" rIns="91440" bIns="45720" rtlCol="0" anchor="ctr"/>
          <a:lstStyle>
            <a:lvl1pPr algn="l">
              <a:defRPr sz="1100">
                <a:solidFill>
                  <a:schemeClr val="tx1">
                    <a:tint val="75000"/>
                  </a:schemeClr>
                </a:solidFill>
              </a:defRPr>
            </a:lvl1pPr>
          </a:lstStyle>
          <a:p>
            <a:endParaRPr lang="en-US"/>
          </a:p>
        </p:txBody>
      </p:sp>
      <p:sp>
        <p:nvSpPr>
          <p:cNvPr id="4" name="Date Placeholder 3"/>
          <p:cNvSpPr>
            <a:spLocks noGrp="1"/>
          </p:cNvSpPr>
          <p:nvPr>
            <p:ph type="dt" sz="half" idx="2"/>
          </p:nvPr>
        </p:nvSpPr>
        <p:spPr>
          <a:xfrm>
            <a:off x="8228565" y="6400800"/>
            <a:ext cx="1449767"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03F41C87-7AD9-4845-A077-840E4A0F3F06}" type="datetimeFigureOut">
              <a:rPr lang="en-US" smtClean="0"/>
              <a:pPr/>
              <a:t>12/9/2024</a:t>
            </a:fld>
            <a:endParaRPr lang="en-US"/>
          </a:p>
        </p:txBody>
      </p:sp>
      <p:sp>
        <p:nvSpPr>
          <p:cNvPr id="6" name="Slide Number Placeholder 5"/>
          <p:cNvSpPr>
            <a:spLocks noGrp="1"/>
          </p:cNvSpPr>
          <p:nvPr>
            <p:ph type="sldNum" sz="quarter" idx="4"/>
          </p:nvPr>
        </p:nvSpPr>
        <p:spPr>
          <a:xfrm>
            <a:off x="9830772" y="6400800"/>
            <a:ext cx="838419"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2A013F82-EE5E-44EE-A61D-E31C6657F26F}" type="slidenum">
              <a:rPr lang="en-US" smtClean="0"/>
              <a:pPr/>
              <a:t>‹#›</a:t>
            </a:fld>
            <a:endParaRPr lang="en-US"/>
          </a:p>
        </p:txBody>
      </p:sp>
    </p:spTree>
    <p:extLst>
      <p:ext uri="{BB962C8B-B14F-4D97-AF65-F5344CB8AC3E}">
        <p14:creationId xmlns:p14="http://schemas.microsoft.com/office/powerpoint/2010/main" val="355225238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mailto:maietta.anthony@epa.gov" TargetMode="Externa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hyperlink" Target="https://www.epa.gov/cleanschoolbus" TargetMode="External"/><Relationship Id="rId2" Type="http://schemas.openxmlformats.org/officeDocument/2006/relationships/hyperlink" Target="https://www.epa.gov/dera/national"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epa.gov/dera/national"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s://www.epa.gov/dera/tribal-and-territory"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hyperlink" Target="mailto:maietta.anthony@epa.gov" TargetMode="Externa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hyperlink" Target="mailto:onsay.daphne@epa.gov" TargetMode="External"/><Relationship Id="rId5" Type="http://schemas.openxmlformats.org/officeDocument/2006/relationships/hyperlink" Target="https://www.epa.gov/cleanschoolbus" TargetMode="External"/><Relationship Id="rId4" Type="http://schemas.openxmlformats.org/officeDocument/2006/relationships/hyperlink" Target="https://www.epa.gov/cleanschoolbus/clean-school-bus-program-rebate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epa.gov/cleanschoolbus/school-bus-rebates-clean-school-bus-program" TargetMode="External"/><Relationship Id="rId1" Type="http://schemas.openxmlformats.org/officeDocument/2006/relationships/slideLayout" Target="../slideLayouts/slideLayout7.xml"/><Relationship Id="rId5" Type="http://schemas.openxmlformats.org/officeDocument/2006/relationships/hyperlink" Target="http://www.epa.gov/cleanschoolbus"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driveelectric.gov/" TargetMode="External"/><Relationship Id="rId7" Type="http://schemas.openxmlformats.org/officeDocument/2006/relationships/hyperlink" Target="https://www.epa.gov/environmentaljustice/environmental-justice-thriving-communities-technical-assistance-centers"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s://www.epa.gov/environmentaljustice/environmental-justice-thriving-communities-technical-assistance-centers#Map%20of%20the%20EJ%20TCTACs" TargetMode="External"/><Relationship Id="rId5" Type="http://schemas.openxmlformats.org/officeDocument/2006/relationships/hyperlink" Target="https://greatlakestctac.umn.edu/" TargetMode="External"/><Relationship Id="rId4" Type="http://schemas.openxmlformats.org/officeDocument/2006/relationships/hyperlink" Target="https://driveelectric.gov/webinars/ev-school-bus-module-3-webina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065490" y="1145624"/>
            <a:ext cx="8231744" cy="2105025"/>
          </a:xfrm>
        </p:spPr>
        <p:txBody>
          <a:bodyPr>
            <a:normAutofit fontScale="90000"/>
          </a:bodyPr>
          <a:lstStyle/>
          <a:p>
            <a:r>
              <a:rPr lang="en-US" dirty="0"/>
              <a:t>EPA’s Clean Vehicle and Equipment Programs Overview</a:t>
            </a:r>
          </a:p>
        </p:txBody>
      </p:sp>
      <p:sp>
        <p:nvSpPr>
          <p:cNvPr id="4" name="Subtitle 3"/>
          <p:cNvSpPr>
            <a:spLocks noGrp="1"/>
          </p:cNvSpPr>
          <p:nvPr>
            <p:ph type="subTitle" idx="1"/>
          </p:nvPr>
        </p:nvSpPr>
        <p:spPr>
          <a:xfrm>
            <a:off x="1065490" y="5162506"/>
            <a:ext cx="8231744" cy="846222"/>
          </a:xfrm>
        </p:spPr>
        <p:txBody>
          <a:bodyPr>
            <a:normAutofit/>
          </a:bodyPr>
          <a:lstStyle/>
          <a:p>
            <a:pPr>
              <a:lnSpc>
                <a:spcPct val="110000"/>
              </a:lnSpc>
            </a:pPr>
            <a:r>
              <a:rPr lang="it-IT" sz="1700" cap="none" dirty="0">
                <a:latin typeface="Eras Light ITC" panose="020B0402030504020804" pitchFamily="34" charset="0"/>
              </a:rPr>
              <a:t>Tony Maietta – </a:t>
            </a:r>
            <a:r>
              <a:rPr lang="it-IT" sz="1700" cap="none" dirty="0">
                <a:latin typeface="Eras Light ITC" panose="020B0402030504020804" pitchFamily="34" charset="0"/>
                <a:hlinkClick r:id="rId2"/>
              </a:rPr>
              <a:t>maietta.anthony@epa.gov</a:t>
            </a:r>
            <a:r>
              <a:rPr lang="it-IT" sz="1700" cap="none" dirty="0">
                <a:latin typeface="Eras Light ITC" panose="020B0402030504020804" pitchFamily="34" charset="0"/>
              </a:rPr>
              <a:t> </a:t>
            </a:r>
          </a:p>
          <a:p>
            <a:pPr>
              <a:lnSpc>
                <a:spcPct val="110000"/>
              </a:lnSpc>
            </a:pPr>
            <a:endParaRPr lang="it-IT" sz="1700" cap="none" dirty="0">
              <a:latin typeface="Eras Light ITC" panose="020B0402030504020804" pitchFamily="34" charset="0"/>
            </a:endParaRPr>
          </a:p>
          <a:p>
            <a:pPr>
              <a:lnSpc>
                <a:spcPct val="110000"/>
              </a:lnSpc>
            </a:pPr>
            <a:endParaRPr lang="it-IT" sz="1700" cap="none" dirty="0">
              <a:latin typeface="Eras Light ITC" panose="020B0402030504020804" pitchFamily="34" charset="0"/>
            </a:endParaRPr>
          </a:p>
          <a:p>
            <a:pPr>
              <a:lnSpc>
                <a:spcPct val="110000"/>
              </a:lnSpc>
            </a:pPr>
            <a:endParaRPr lang="it-IT" sz="1700" cap="none" dirty="0">
              <a:latin typeface="Eras Light ITC" panose="020B0402030504020804" pitchFamily="34" charset="0"/>
            </a:endParaRPr>
          </a:p>
          <a:p>
            <a:pPr>
              <a:lnSpc>
                <a:spcPct val="110000"/>
              </a:lnSpc>
            </a:pPr>
            <a:endParaRPr lang="it-IT" sz="1700" cap="none" dirty="0">
              <a:latin typeface="Eras Light ITC" panose="020B0402030504020804" pitchFamily="34" charset="0"/>
            </a:endParaRPr>
          </a:p>
        </p:txBody>
      </p:sp>
      <p:pic>
        <p:nvPicPr>
          <p:cNvPr id="5" name="Picture 4" descr="Graphical user interface&#10;&#10;Description automatically generated with medium confidence">
            <a:extLst>
              <a:ext uri="{FF2B5EF4-FFF2-40B4-BE49-F238E27FC236}">
                <a16:creationId xmlns:a16="http://schemas.microsoft.com/office/drawing/2014/main" id="{02B416D7-B82E-4B33-9EDD-DBA329525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2017" y="4849749"/>
            <a:ext cx="2347978" cy="1760984"/>
          </a:xfrm>
          <a:prstGeom prst="rect">
            <a:avLst/>
          </a:prstGeom>
        </p:spPr>
      </p:pic>
      <p:pic>
        <p:nvPicPr>
          <p:cNvPr id="9" name="Picture 8" descr="Logo&#10;&#10;Description automatically generated">
            <a:extLst>
              <a:ext uri="{FF2B5EF4-FFF2-40B4-BE49-F238E27FC236}">
                <a16:creationId xmlns:a16="http://schemas.microsoft.com/office/drawing/2014/main" id="{E8DDC0D8-EC21-2827-C373-FCD3888CB2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9995" y="5128174"/>
            <a:ext cx="1168404" cy="1168404"/>
          </a:xfrm>
          <a:prstGeom prst="rect">
            <a:avLst/>
          </a:prstGeom>
        </p:spPr>
      </p:pic>
      <p:sp>
        <p:nvSpPr>
          <p:cNvPr id="6" name="TextBox 5">
            <a:extLst>
              <a:ext uri="{FF2B5EF4-FFF2-40B4-BE49-F238E27FC236}">
                <a16:creationId xmlns:a16="http://schemas.microsoft.com/office/drawing/2014/main" id="{B5FD9605-4AA0-B103-5248-48721ED58346}"/>
              </a:ext>
            </a:extLst>
          </p:cNvPr>
          <p:cNvSpPr txBox="1"/>
          <p:nvPr/>
        </p:nvSpPr>
        <p:spPr>
          <a:xfrm>
            <a:off x="1065490" y="5440190"/>
            <a:ext cx="6096000" cy="685124"/>
          </a:xfrm>
          <a:prstGeom prst="rect">
            <a:avLst/>
          </a:prstGeom>
          <a:noFill/>
        </p:spPr>
        <p:txBody>
          <a:bodyPr wrap="square">
            <a:spAutoFit/>
          </a:bodyPr>
          <a:lstStyle/>
          <a:p>
            <a:pPr>
              <a:lnSpc>
                <a:spcPct val="110000"/>
              </a:lnSpc>
            </a:pPr>
            <a:r>
              <a:rPr lang="it-IT" sz="1800" cap="none" dirty="0">
                <a:latin typeface="Eras Light ITC" panose="020B0402030504020804" pitchFamily="34" charset="0"/>
              </a:rPr>
              <a:t>Wisconsin Clean Cities Annual Meeting	</a:t>
            </a:r>
          </a:p>
          <a:p>
            <a:pPr>
              <a:lnSpc>
                <a:spcPct val="110000"/>
              </a:lnSpc>
            </a:pPr>
            <a:r>
              <a:rPr lang="it-IT" sz="1800" cap="none" dirty="0">
                <a:latin typeface="Eras Light ITC" panose="020B0402030504020804" pitchFamily="34" charset="0"/>
              </a:rPr>
              <a:t>December 10, 2024</a:t>
            </a:r>
          </a:p>
        </p:txBody>
      </p:sp>
    </p:spTree>
    <p:extLst>
      <p:ext uri="{BB962C8B-B14F-4D97-AF65-F5344CB8AC3E}">
        <p14:creationId xmlns:p14="http://schemas.microsoft.com/office/powerpoint/2010/main" val="2808920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69784" y="1889665"/>
            <a:ext cx="10148474" cy="4855411"/>
          </a:xfrm>
        </p:spPr>
        <p:txBody>
          <a:bodyPr>
            <a:normAutofit/>
          </a:bodyPr>
          <a:lstStyle/>
          <a:p>
            <a:r>
              <a:rPr lang="en-US" sz="3200" b="1" dirty="0">
                <a:solidFill>
                  <a:schemeClr val="tx1"/>
                </a:solidFill>
                <a:hlinkClick r:id="rId2"/>
              </a:rPr>
              <a:t>Diesel Emissions Reductions Act (DERA)</a:t>
            </a:r>
            <a:endParaRPr lang="en-US" sz="3200" b="1" dirty="0">
              <a:solidFill>
                <a:schemeClr val="tx1"/>
              </a:solidFill>
            </a:endParaRPr>
          </a:p>
          <a:p>
            <a:endParaRPr lang="en-US" sz="3200" b="1" dirty="0">
              <a:solidFill>
                <a:schemeClr val="tx1"/>
              </a:solidFill>
            </a:endParaRPr>
          </a:p>
          <a:p>
            <a:r>
              <a:rPr lang="en-US" sz="3200" b="1" dirty="0">
                <a:solidFill>
                  <a:schemeClr val="tx1"/>
                </a:solidFill>
              </a:rPr>
              <a:t>Inflation Reduction Act (IRA)</a:t>
            </a:r>
          </a:p>
          <a:p>
            <a:r>
              <a:rPr lang="en-US" sz="3200" b="1" dirty="0">
                <a:solidFill>
                  <a:schemeClr val="tx1"/>
                </a:solidFill>
              </a:rPr>
              <a:t>	-</a:t>
            </a:r>
            <a:r>
              <a:rPr lang="en-US" sz="3200" strike="sngStrike" dirty="0">
                <a:solidFill>
                  <a:schemeClr val="tx1"/>
                </a:solidFill>
              </a:rPr>
              <a:t>Clean Ports Program</a:t>
            </a:r>
          </a:p>
          <a:p>
            <a:r>
              <a:rPr lang="en-US" sz="3200" b="1" dirty="0">
                <a:solidFill>
                  <a:schemeClr val="tx1"/>
                </a:solidFill>
              </a:rPr>
              <a:t>	-</a:t>
            </a:r>
            <a:r>
              <a:rPr lang="en-US" sz="3200" strike="sngStrike" dirty="0">
                <a:solidFill>
                  <a:schemeClr val="tx1"/>
                </a:solidFill>
              </a:rPr>
              <a:t>Clean Heavy-Duty Vehicle Program</a:t>
            </a:r>
          </a:p>
          <a:p>
            <a:endParaRPr lang="en-US" sz="3200" b="1" dirty="0">
              <a:solidFill>
                <a:schemeClr val="tx1"/>
              </a:solidFill>
            </a:endParaRPr>
          </a:p>
          <a:p>
            <a:r>
              <a:rPr lang="en-US" sz="3200" b="1" dirty="0">
                <a:solidFill>
                  <a:schemeClr val="tx1"/>
                </a:solidFill>
              </a:rPr>
              <a:t>Bipartisan Infrastructure Law (BIL) </a:t>
            </a:r>
          </a:p>
          <a:p>
            <a:r>
              <a:rPr lang="en-US" sz="3200" b="1" dirty="0">
                <a:solidFill>
                  <a:schemeClr val="tx1"/>
                </a:solidFill>
              </a:rPr>
              <a:t>	-</a:t>
            </a:r>
            <a:r>
              <a:rPr lang="en-US" sz="3200" dirty="0">
                <a:solidFill>
                  <a:schemeClr val="tx1"/>
                </a:solidFill>
                <a:hlinkClick r:id="rId3"/>
              </a:rPr>
              <a:t>Clean School Bus program</a:t>
            </a:r>
            <a:endParaRPr lang="en-US" sz="3200" dirty="0">
              <a:solidFill>
                <a:schemeClr val="tx1"/>
              </a:solidFill>
            </a:endParaRPr>
          </a:p>
        </p:txBody>
      </p:sp>
      <p:sp>
        <p:nvSpPr>
          <p:cNvPr id="2" name="TextBox 1">
            <a:extLst>
              <a:ext uri="{FF2B5EF4-FFF2-40B4-BE49-F238E27FC236}">
                <a16:creationId xmlns:a16="http://schemas.microsoft.com/office/drawing/2014/main" id="{EC0C2253-9C63-36A5-87D9-66892DC2D91F}"/>
              </a:ext>
            </a:extLst>
          </p:cNvPr>
          <p:cNvSpPr txBox="1"/>
          <p:nvPr/>
        </p:nvSpPr>
        <p:spPr>
          <a:xfrm>
            <a:off x="751609" y="462262"/>
            <a:ext cx="10491537" cy="830997"/>
          </a:xfrm>
          <a:prstGeom prst="rect">
            <a:avLst/>
          </a:prstGeom>
          <a:noFill/>
        </p:spPr>
        <p:txBody>
          <a:bodyPr wrap="square" rtlCol="0">
            <a:spAutoFit/>
          </a:bodyPr>
          <a:lstStyle/>
          <a:p>
            <a:pPr algn="ctr"/>
            <a:r>
              <a:rPr lang="en-US" sz="4800" b="1" dirty="0">
                <a:latin typeface="+mj-lt"/>
              </a:rPr>
              <a:t>What funding programs are left?</a:t>
            </a:r>
          </a:p>
        </p:txBody>
      </p:sp>
    </p:spTree>
    <p:extLst>
      <p:ext uri="{BB962C8B-B14F-4D97-AF65-F5344CB8AC3E}">
        <p14:creationId xmlns:p14="http://schemas.microsoft.com/office/powerpoint/2010/main" val="2478160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E5547F-AA32-4EF7-9644-DF88D0256658}"/>
              </a:ext>
            </a:extLst>
          </p:cNvPr>
          <p:cNvSpPr txBox="1"/>
          <p:nvPr/>
        </p:nvSpPr>
        <p:spPr>
          <a:xfrm>
            <a:off x="778503" y="238144"/>
            <a:ext cx="10491537" cy="830997"/>
          </a:xfrm>
          <a:prstGeom prst="rect">
            <a:avLst/>
          </a:prstGeom>
          <a:noFill/>
        </p:spPr>
        <p:txBody>
          <a:bodyPr wrap="square" rtlCol="0">
            <a:spAutoFit/>
          </a:bodyPr>
          <a:lstStyle/>
          <a:p>
            <a:pPr algn="ctr"/>
            <a:r>
              <a:rPr lang="en-US" sz="4800" b="1" dirty="0">
                <a:latin typeface="+mj-lt"/>
              </a:rPr>
              <a:t>DERA: </a:t>
            </a:r>
            <a:r>
              <a:rPr lang="en-US" sz="4800" b="1" dirty="0">
                <a:latin typeface="+mj-lt"/>
                <a:hlinkClick r:id="rId3"/>
              </a:rPr>
              <a:t>www.epa.gov/dera/national </a:t>
            </a:r>
            <a:endParaRPr lang="en-US" sz="4800" b="1" dirty="0">
              <a:latin typeface="+mj-lt"/>
            </a:endParaRPr>
          </a:p>
        </p:txBody>
      </p:sp>
      <p:sp>
        <p:nvSpPr>
          <p:cNvPr id="5" name="Content Placeholder 2">
            <a:extLst>
              <a:ext uri="{FF2B5EF4-FFF2-40B4-BE49-F238E27FC236}">
                <a16:creationId xmlns:a16="http://schemas.microsoft.com/office/drawing/2014/main" id="{4868071D-DAD4-70F7-5945-28BF78265A0B}"/>
              </a:ext>
            </a:extLst>
          </p:cNvPr>
          <p:cNvSpPr txBox="1">
            <a:spLocks/>
          </p:cNvSpPr>
          <p:nvPr/>
        </p:nvSpPr>
        <p:spPr>
          <a:xfrm>
            <a:off x="601319" y="1809373"/>
            <a:ext cx="4703617" cy="4810483"/>
          </a:xfrm>
          <a:prstGeom prst="rect">
            <a:avLst/>
          </a:prstGeom>
        </p:spPr>
        <p:txBody>
          <a:bodyPr>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j-ea"/>
                <a:cs typeface="+mj-cs"/>
              </a:rPr>
              <a:t>Regional, state, local, tribal or port agency with jurisdiction over transportation or air quality; and</a:t>
            </a: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j-ea"/>
                <a:cs typeface="+mj-cs"/>
              </a:rPr>
              <a:t>Nonprofit organization or institution which</a:t>
            </a:r>
          </a:p>
          <a:p>
            <a:pPr marL="742950" marR="0" lvl="1" indent="-28575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j-ea"/>
                <a:cs typeface="+mj-cs"/>
              </a:rPr>
              <a:t>Represents or provides pollution reduction or educational services to persons or organizations that operate diesel fleets; or</a:t>
            </a:r>
          </a:p>
          <a:p>
            <a:pPr marL="742950" marR="0" lvl="1" indent="-28575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j-ea"/>
                <a:cs typeface="+mj-cs"/>
              </a:rPr>
              <a:t>Has, as its principal purpose, the promotion of transportation or air quality</a:t>
            </a:r>
          </a:p>
          <a:p>
            <a:pPr marL="457200" marR="0" lvl="1" indent="0" algn="l" defTabSz="457200" rtl="0" eaLnBrk="1" fontAlgn="auto" latinLnBrk="0" hangingPunct="1">
              <a:lnSpc>
                <a:spcPct val="100000"/>
              </a:lnSpc>
              <a:spcBef>
                <a:spcPts val="1000"/>
              </a:spcBef>
              <a:spcAft>
                <a:spcPts val="0"/>
              </a:spcAft>
              <a:buClr>
                <a:srgbClr val="001027">
                  <a:lumMod val="40000"/>
                  <a:lumOff val="60000"/>
                </a:srgbClr>
              </a:buClr>
              <a:buSzPct val="80000"/>
              <a:buNone/>
              <a:tabLst/>
              <a:defRPr/>
            </a:pPr>
            <a:endParaRPr kumimoji="0" lang="en-US" altLang="en-US" sz="1400" b="1" i="0" u="none" strike="noStrike" kern="1200" cap="none" spc="0" normalizeH="0" baseline="0" noProof="0" dirty="0">
              <a:ln>
                <a:noFill/>
              </a:ln>
              <a:solidFill>
                <a:prstClr val="white"/>
              </a:solidFill>
              <a:effectLst/>
              <a:uLnTx/>
              <a:uFillTx/>
              <a:latin typeface="Corbel"/>
              <a:ea typeface="+mj-ea"/>
              <a:cs typeface="+mj-cs"/>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j-ea"/>
                <a:cs typeface="+mj-cs"/>
              </a:rPr>
              <a:t>For-profits and individuals can benefit through partnerships with eligible entities</a:t>
            </a: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endParaRPr lang="en-US" altLang="en-US" sz="1200" b="1" dirty="0">
              <a:solidFill>
                <a:prstClr val="white"/>
              </a:solidFill>
              <a:latin typeface="Corbel"/>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600" b="1" i="0" u="none" strike="sngStrike" kern="1200" cap="none" spc="0" normalizeH="0" baseline="0" noProof="0" dirty="0">
                <a:ln>
                  <a:noFill/>
                </a:ln>
                <a:solidFill>
                  <a:prstClr val="white"/>
                </a:solidFill>
                <a:effectLst/>
                <a:uLnTx/>
                <a:uFillTx/>
                <a:latin typeface="Corbel"/>
                <a:ea typeface="+mj-ea"/>
                <a:cs typeface="+mj-cs"/>
                <a:hlinkClick r:id="rId4"/>
              </a:rPr>
              <a:t>Separate Tribal NOFO</a:t>
            </a:r>
            <a:r>
              <a:rPr kumimoji="0" lang="en-US" altLang="en-US" sz="1600" b="1" i="0" u="none" strike="sngStrike" kern="1200" cap="none" spc="0" normalizeH="0" baseline="0" noProof="0" dirty="0">
                <a:ln>
                  <a:noFill/>
                </a:ln>
                <a:solidFill>
                  <a:prstClr val="white"/>
                </a:solidFill>
                <a:effectLst/>
                <a:uLnTx/>
                <a:uFillTx/>
                <a:latin typeface="Corbel"/>
                <a:ea typeface="+mj-ea"/>
                <a:cs typeface="+mj-cs"/>
              </a:rPr>
              <a:t> closed on Dec. 6</a:t>
            </a:r>
          </a:p>
        </p:txBody>
      </p:sp>
      <p:sp>
        <p:nvSpPr>
          <p:cNvPr id="6" name="Title 1">
            <a:extLst>
              <a:ext uri="{FF2B5EF4-FFF2-40B4-BE49-F238E27FC236}">
                <a16:creationId xmlns:a16="http://schemas.microsoft.com/office/drawing/2014/main" id="{1090D2D0-5083-1CBE-3706-7FD0E857854B}"/>
              </a:ext>
            </a:extLst>
          </p:cNvPr>
          <p:cNvSpPr txBox="1">
            <a:spLocks/>
          </p:cNvSpPr>
          <p:nvPr/>
        </p:nvSpPr>
        <p:spPr>
          <a:xfrm>
            <a:off x="601318" y="1210537"/>
            <a:ext cx="4703617" cy="1128155"/>
          </a:xfrm>
          <a:prstGeom prst="rect">
            <a:avLst/>
          </a:prstGeom>
        </p:spPr>
        <p:txBody>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en-US" sz="2400" b="1" i="0" u="none" strike="noStrike" kern="1200" cap="none" spc="0" normalizeH="0" baseline="0" noProof="0">
                <a:ln>
                  <a:noFill/>
                </a:ln>
                <a:solidFill>
                  <a:prstClr val="white"/>
                </a:solidFill>
                <a:effectLst/>
                <a:uLnTx/>
                <a:uFillTx/>
                <a:latin typeface="Corbel"/>
                <a:ea typeface="+mj-ea"/>
                <a:cs typeface="+mj-cs"/>
              </a:rPr>
              <a:t>Who can apply for DERA Grants? </a:t>
            </a:r>
          </a:p>
        </p:txBody>
      </p:sp>
      <p:sp>
        <p:nvSpPr>
          <p:cNvPr id="7" name="Content Placeholder 2">
            <a:extLst>
              <a:ext uri="{FF2B5EF4-FFF2-40B4-BE49-F238E27FC236}">
                <a16:creationId xmlns:a16="http://schemas.microsoft.com/office/drawing/2014/main" id="{4D2B1AAC-A88F-2A8B-E978-CB74D03E28A9}"/>
              </a:ext>
            </a:extLst>
          </p:cNvPr>
          <p:cNvSpPr txBox="1">
            <a:spLocks/>
          </p:cNvSpPr>
          <p:nvPr/>
        </p:nvSpPr>
        <p:spPr>
          <a:xfrm>
            <a:off x="5500518" y="1781993"/>
            <a:ext cx="5841249" cy="3810065"/>
          </a:xfrm>
          <a:prstGeom prst="rect">
            <a:avLst/>
          </a:prstGeom>
        </p:spPr>
        <p:txBody>
          <a:bodyPr>
            <a:normAutofit/>
          </a:bodyPr>
          <a:lst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marL="223838" marR="0" lvl="0" indent="-223838" algn="l" defTabSz="914400" rtl="0" eaLnBrk="1" fontAlgn="auto" latinLnBrk="0" hangingPunct="1">
              <a:lnSpc>
                <a:spcPct val="90000"/>
              </a:lnSpc>
              <a:spcBef>
                <a:spcPts val="18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May include, but are not limited to:</a:t>
            </a:r>
          </a:p>
          <a:p>
            <a:pPr marL="463550" marR="0" lvl="1" indent="-231775" algn="l" defTabSz="914400" rtl="0" eaLnBrk="1" fontAlgn="auto" latinLnBrk="0" hangingPunct="1">
              <a:lnSpc>
                <a:spcPct val="90000"/>
              </a:lnSpc>
              <a:spcBef>
                <a:spcPts val="12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Buses;</a:t>
            </a:r>
          </a:p>
          <a:p>
            <a:pPr marL="463550" marR="0" lvl="1" indent="-231775" algn="l" defTabSz="914400" rtl="0" eaLnBrk="1" fontAlgn="auto" latinLnBrk="0" hangingPunct="1">
              <a:lnSpc>
                <a:spcPct val="90000"/>
              </a:lnSpc>
              <a:spcBef>
                <a:spcPts val="12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Class 5 – Class 8 heavy-duty highway vehicles;</a:t>
            </a:r>
          </a:p>
          <a:p>
            <a:pPr marL="463550" marR="0" lvl="1" indent="-231775" algn="l" defTabSz="914400" rtl="0" eaLnBrk="1" fontAlgn="auto" latinLnBrk="0" hangingPunct="1">
              <a:lnSpc>
                <a:spcPct val="90000"/>
              </a:lnSpc>
              <a:spcBef>
                <a:spcPts val="12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Marine engines;</a:t>
            </a:r>
          </a:p>
          <a:p>
            <a:pPr marL="463550" marR="0" lvl="1" indent="-231775" algn="l" defTabSz="914400" rtl="0" eaLnBrk="1" fontAlgn="auto" latinLnBrk="0" hangingPunct="1">
              <a:lnSpc>
                <a:spcPct val="90000"/>
              </a:lnSpc>
              <a:spcBef>
                <a:spcPts val="12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Locomotives engines; and</a:t>
            </a:r>
          </a:p>
          <a:p>
            <a:pPr marL="463550" marR="0" lvl="1" indent="-231775" algn="l" defTabSz="914400" rtl="0" eaLnBrk="1" fontAlgn="auto" latinLnBrk="0" hangingPunct="1">
              <a:lnSpc>
                <a:spcPct val="90000"/>
              </a:lnSpc>
              <a:spcBef>
                <a:spcPts val="12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Non-road engines, equipment or vehicles used in:</a:t>
            </a:r>
          </a:p>
          <a:p>
            <a:pPr marL="682625" marR="0" lvl="2" indent="-219075" algn="l" defTabSz="914400" rtl="0" eaLnBrk="1" fontAlgn="auto" latinLnBrk="0" hangingPunct="1">
              <a:lnSpc>
                <a:spcPct val="90000"/>
              </a:lnSpc>
              <a:spcBef>
                <a:spcPts val="600"/>
              </a:spcBef>
              <a:spcAft>
                <a:spcPts val="0"/>
              </a:spcAft>
              <a:buClr>
                <a:srgbClr val="56C5FF"/>
              </a:buClr>
              <a:buSzPct val="100000"/>
              <a:buFont typeface="Arial" pitchFamily="34" charset="0"/>
              <a:buChar char="•"/>
              <a:tabLst/>
              <a:defRPr/>
            </a:pPr>
            <a:r>
              <a:rPr kumimoji="0" lang="en-US" altLang="en-US" sz="1400" b="1" i="0" u="none" strike="noStrike" kern="1200" cap="none" spc="0" normalizeH="0" baseline="0" noProof="0">
                <a:ln>
                  <a:noFill/>
                </a:ln>
                <a:solidFill>
                  <a:prstClr val="white"/>
                </a:solidFill>
                <a:effectLst/>
                <a:uLnTx/>
                <a:uFillTx/>
                <a:latin typeface="Corbel"/>
                <a:ea typeface="+mn-ea"/>
                <a:cs typeface="+mn-cs"/>
              </a:rPr>
              <a:t>Construction; Handling of cargo (including at a port or airport); Agriculture; Mining; or Energy production (including stationary generators and pumps)</a:t>
            </a:r>
          </a:p>
        </p:txBody>
      </p:sp>
      <p:sp>
        <p:nvSpPr>
          <p:cNvPr id="9" name="TextBox 8">
            <a:extLst>
              <a:ext uri="{FF2B5EF4-FFF2-40B4-BE49-F238E27FC236}">
                <a16:creationId xmlns:a16="http://schemas.microsoft.com/office/drawing/2014/main" id="{430CA052-7BA6-7E36-E08E-565405573689}"/>
              </a:ext>
            </a:extLst>
          </p:cNvPr>
          <p:cNvSpPr txBox="1"/>
          <p:nvPr/>
        </p:nvSpPr>
        <p:spPr>
          <a:xfrm>
            <a:off x="5553847" y="1217916"/>
            <a:ext cx="6096000" cy="400110"/>
          </a:xfrm>
          <a:prstGeom prst="rect">
            <a:avLst/>
          </a:prstGeom>
          <a:noFill/>
        </p:spPr>
        <p:txBody>
          <a:bodyPr wrap="square">
            <a:spAutoFit/>
          </a:bodyPr>
          <a:lstStyle/>
          <a:p>
            <a:r>
              <a:rPr kumimoji="0" lang="en-US" altLang="en-US" sz="2000" b="1" i="0" u="none" strike="noStrike" kern="1200" cap="none" spc="100" normalizeH="0" baseline="0" noProof="0">
                <a:ln>
                  <a:noFill/>
                </a:ln>
                <a:solidFill>
                  <a:prstClr val="white"/>
                </a:solidFill>
                <a:effectLst/>
                <a:uLnTx/>
                <a:uFillTx/>
                <a:latin typeface="Corbel"/>
                <a:ea typeface="+mj-ea"/>
                <a:cs typeface="+mj-cs"/>
              </a:rPr>
              <a:t>Eligible Vehicles, Engines &amp; Equipment</a:t>
            </a:r>
            <a:endParaRPr lang="en-US" sz="2000"/>
          </a:p>
        </p:txBody>
      </p:sp>
      <p:sp>
        <p:nvSpPr>
          <p:cNvPr id="11" name="Content Placeholder 2">
            <a:extLst>
              <a:ext uri="{FF2B5EF4-FFF2-40B4-BE49-F238E27FC236}">
                <a16:creationId xmlns:a16="http://schemas.microsoft.com/office/drawing/2014/main" id="{B42EBA5B-721B-A44E-E760-6EBD78519517}"/>
              </a:ext>
            </a:extLst>
          </p:cNvPr>
          <p:cNvSpPr txBox="1">
            <a:spLocks/>
          </p:cNvSpPr>
          <p:nvPr/>
        </p:nvSpPr>
        <p:spPr>
          <a:xfrm>
            <a:off x="5808598" y="4714823"/>
            <a:ext cx="5841249" cy="3810065"/>
          </a:xfrm>
          <a:prstGeom prst="rect">
            <a:avLst/>
          </a:prstGeom>
        </p:spPr>
        <p:txBody>
          <a:bodyPr>
            <a:normAutofit/>
          </a:bodyPr>
          <a:lst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800"/>
              </a:spcBef>
              <a:spcAft>
                <a:spcPts val="0"/>
              </a:spcAft>
              <a:buClr>
                <a:srgbClr val="56C5FF"/>
              </a:buClr>
              <a:buSzPct val="100000"/>
              <a:buFont typeface="Arial" pitchFamily="34" charset="0"/>
              <a:buNone/>
              <a:tabLst/>
              <a:defRPr/>
            </a:pPr>
            <a:r>
              <a:rPr lang="en-US" altLang="en-US" sz="1600" b="1" i="1" dirty="0">
                <a:solidFill>
                  <a:prstClr val="white"/>
                </a:solidFill>
                <a:latin typeface="Corbel"/>
              </a:rPr>
              <a:t>Among actions DERA can fund</a:t>
            </a:r>
            <a:r>
              <a:rPr lang="en-US" altLang="en-US" sz="1600" b="1" dirty="0">
                <a:solidFill>
                  <a:prstClr val="white"/>
                </a:solidFill>
                <a:latin typeface="Corbel"/>
              </a:rPr>
              <a:t>: </a:t>
            </a:r>
          </a:p>
          <a:p>
            <a:pPr lvl="1">
              <a:buClr>
                <a:srgbClr val="56C5FF"/>
              </a:buClr>
              <a:defRPr/>
            </a:pPr>
            <a:r>
              <a:rPr kumimoji="0" lang="en-US" altLang="en-US" sz="1400" b="1" i="0" u="none" strike="noStrike" kern="1200" cap="none" spc="0" normalizeH="0" baseline="0" noProof="0" dirty="0">
                <a:ln>
                  <a:noFill/>
                </a:ln>
                <a:solidFill>
                  <a:prstClr val="white"/>
                </a:solidFill>
                <a:effectLst/>
                <a:uLnTx/>
                <a:uFillTx/>
                <a:latin typeface="Corbel"/>
                <a:ea typeface="+mn-ea"/>
                <a:cs typeface="+mn-cs"/>
              </a:rPr>
              <a:t>Vehicle/equipment replacement including to alt-fuel and zero-emission</a:t>
            </a:r>
            <a:r>
              <a:rPr kumimoji="0" lang="en-US" altLang="en-US" sz="1400" b="1" i="1" u="none" strike="noStrike" kern="1200" cap="none" spc="0" normalizeH="0" baseline="0" noProof="0" dirty="0">
                <a:ln>
                  <a:noFill/>
                </a:ln>
                <a:solidFill>
                  <a:prstClr val="white"/>
                </a:solidFill>
                <a:effectLst/>
                <a:uLnTx/>
                <a:uFillTx/>
                <a:latin typeface="Corbel"/>
                <a:ea typeface="+mn-ea"/>
                <a:cs typeface="+mn-cs"/>
              </a:rPr>
              <a:t> (45% of eligible EV project costs)</a:t>
            </a:r>
          </a:p>
          <a:p>
            <a:pPr lvl="1">
              <a:buClr>
                <a:srgbClr val="56C5FF"/>
              </a:buClr>
              <a:defRPr/>
            </a:pPr>
            <a:r>
              <a:rPr kumimoji="0" lang="en-US" altLang="en-US" sz="1400" b="1" i="0" u="none" strike="noStrike" kern="1200" cap="none" spc="0" normalizeH="0" baseline="0" noProof="0" dirty="0">
                <a:ln>
                  <a:noFill/>
                </a:ln>
                <a:solidFill>
                  <a:prstClr val="white"/>
                </a:solidFill>
                <a:effectLst/>
                <a:uLnTx/>
                <a:uFillTx/>
                <a:latin typeface="Corbel"/>
                <a:ea typeface="+mn-ea"/>
                <a:cs typeface="+mn-cs"/>
              </a:rPr>
              <a:t>Certified engine replacement including to alt-fuel* and zero-emission</a:t>
            </a:r>
          </a:p>
          <a:p>
            <a:pPr lvl="1">
              <a:buClr>
                <a:srgbClr val="56C5FF"/>
              </a:buClr>
              <a:defRPr/>
            </a:pPr>
            <a:r>
              <a:rPr lang="en-US" altLang="en-US" sz="1400" b="1" dirty="0">
                <a:solidFill>
                  <a:prstClr val="white"/>
                </a:solidFill>
                <a:latin typeface="Corbel"/>
              </a:rPr>
              <a:t>Idle reduction (on-road/locomotive/marine)</a:t>
            </a:r>
            <a:endParaRPr kumimoji="0" lang="en-US" altLang="en-US" sz="1400" b="1" i="0" u="none" strike="noStrike" kern="1200" cap="none" spc="0" normalizeH="0" baseline="0" noProof="0" dirty="0">
              <a:ln>
                <a:noFill/>
              </a:ln>
              <a:solidFill>
                <a:prstClr val="white"/>
              </a:solidFill>
              <a:effectLst/>
              <a:uLnTx/>
              <a:uFillTx/>
              <a:latin typeface="Corbel"/>
              <a:ea typeface="+mn-ea"/>
              <a:cs typeface="+mn-cs"/>
            </a:endParaRPr>
          </a:p>
        </p:txBody>
      </p:sp>
    </p:spTree>
    <p:extLst>
      <p:ext uri="{BB962C8B-B14F-4D97-AF65-F5344CB8AC3E}">
        <p14:creationId xmlns:p14="http://schemas.microsoft.com/office/powerpoint/2010/main" val="4065182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32D5257-03A4-139D-2CD9-F35167CA68DF}"/>
              </a:ext>
            </a:extLst>
          </p:cNvPr>
          <p:cNvGrpSpPr/>
          <p:nvPr/>
        </p:nvGrpSpPr>
        <p:grpSpPr>
          <a:xfrm>
            <a:off x="437" y="-3269"/>
            <a:ext cx="12178863" cy="809297"/>
            <a:chOff x="656" y="-4903"/>
            <a:chExt cx="18268294" cy="1213946"/>
          </a:xfrm>
        </p:grpSpPr>
        <p:grpSp>
          <p:nvGrpSpPr>
            <p:cNvPr id="5" name="Group 2">
              <a:extLst>
                <a:ext uri="{FF2B5EF4-FFF2-40B4-BE49-F238E27FC236}">
                  <a16:creationId xmlns:a16="http://schemas.microsoft.com/office/drawing/2014/main" id="{B488134B-E54E-55FA-089F-AF46AE2357CD}"/>
                </a:ext>
              </a:extLst>
            </p:cNvPr>
            <p:cNvGrpSpPr/>
            <p:nvPr/>
          </p:nvGrpSpPr>
          <p:grpSpPr>
            <a:xfrm>
              <a:off x="656" y="-4903"/>
              <a:ext cx="18251953" cy="1213946"/>
              <a:chOff x="0" y="0"/>
              <a:chExt cx="5258654" cy="812800"/>
            </a:xfrm>
          </p:grpSpPr>
          <p:sp>
            <p:nvSpPr>
              <p:cNvPr id="8" name="Freeform 3">
                <a:extLst>
                  <a:ext uri="{FF2B5EF4-FFF2-40B4-BE49-F238E27FC236}">
                    <a16:creationId xmlns:a16="http://schemas.microsoft.com/office/drawing/2014/main" id="{9FA7036A-ABFE-30D0-510A-5624DA02FF13}"/>
                  </a:ext>
                </a:extLst>
              </p:cNvPr>
              <p:cNvSpPr/>
              <p:nvPr/>
            </p:nvSpPr>
            <p:spPr>
              <a:xfrm>
                <a:off x="0" y="0"/>
                <a:ext cx="5258654" cy="812800"/>
              </a:xfrm>
              <a:custGeom>
                <a:avLst/>
                <a:gdLst/>
                <a:ahLst/>
                <a:cxnLst/>
                <a:rect l="l" t="t" r="r" b="b"/>
                <a:pathLst>
                  <a:path w="5258654" h="812800">
                    <a:moveTo>
                      <a:pt x="0" y="0"/>
                    </a:moveTo>
                    <a:lnTo>
                      <a:pt x="5258654" y="0"/>
                    </a:lnTo>
                    <a:lnTo>
                      <a:pt x="5258654" y="812800"/>
                    </a:lnTo>
                    <a:lnTo>
                      <a:pt x="0" y="812800"/>
                    </a:lnTo>
                    <a:close/>
                  </a:path>
                </a:pathLst>
              </a:custGeom>
              <a:solidFill>
                <a:srgbClr val="FFFFFF"/>
              </a:solidFill>
            </p:spPr>
            <p:txBody>
              <a:bodyPr/>
              <a:lstStyle/>
              <a:p>
                <a:endParaRPr lang="en-US"/>
              </a:p>
            </p:txBody>
          </p:sp>
          <p:sp>
            <p:nvSpPr>
              <p:cNvPr id="9" name="TextBox 4">
                <a:extLst>
                  <a:ext uri="{FF2B5EF4-FFF2-40B4-BE49-F238E27FC236}">
                    <a16:creationId xmlns:a16="http://schemas.microsoft.com/office/drawing/2014/main" id="{1A7CD1F6-9C75-01AD-2AF9-20356A83DC57}"/>
                  </a:ext>
                </a:extLst>
              </p:cNvPr>
              <p:cNvSpPr txBox="1"/>
              <p:nvPr/>
            </p:nvSpPr>
            <p:spPr>
              <a:xfrm>
                <a:off x="0" y="-47625"/>
                <a:ext cx="812800" cy="860425"/>
              </a:xfrm>
              <a:prstGeom prst="rect">
                <a:avLst/>
              </a:prstGeom>
            </p:spPr>
            <p:txBody>
              <a:bodyPr lIns="33867" tIns="33867" rIns="33867" bIns="33867" rtlCol="0" anchor="ctr"/>
              <a:lstStyle/>
              <a:p>
                <a:pPr algn="ctr" defTabSz="609630">
                  <a:lnSpc>
                    <a:spcPct val="199890"/>
                  </a:lnSpc>
                </a:pPr>
                <a:endParaRPr lang="en-US" sz="1200">
                  <a:solidFill>
                    <a:prstClr val="black"/>
                  </a:solidFill>
                  <a:latin typeface="Calibri"/>
                  <a:cs typeface="Calibri"/>
                </a:endParaRPr>
              </a:p>
            </p:txBody>
          </p:sp>
        </p:grpSp>
        <p:pic>
          <p:nvPicPr>
            <p:cNvPr id="6" name="Picture 5">
              <a:extLst>
                <a:ext uri="{FF2B5EF4-FFF2-40B4-BE49-F238E27FC236}">
                  <a16:creationId xmlns:a16="http://schemas.microsoft.com/office/drawing/2014/main" id="{CDAE3351-2AB6-641D-57AC-D30C3D329D8F}"/>
                </a:ext>
              </a:extLst>
            </p:cNvPr>
            <p:cNvPicPr>
              <a:picLocks noChangeAspect="1"/>
            </p:cNvPicPr>
            <p:nvPr/>
          </p:nvPicPr>
          <p:blipFill>
            <a:blip r:embed="rId2"/>
            <a:srcRect/>
            <a:stretch>
              <a:fillRect/>
            </a:stretch>
          </p:blipFill>
          <p:spPr>
            <a:xfrm>
              <a:off x="132708" y="258848"/>
              <a:ext cx="2649113" cy="814000"/>
            </a:xfrm>
            <a:prstGeom prst="rect">
              <a:avLst/>
            </a:prstGeom>
          </p:spPr>
        </p:pic>
        <p:pic>
          <p:nvPicPr>
            <p:cNvPr id="7" name="Picture 6">
              <a:extLst>
                <a:ext uri="{FF2B5EF4-FFF2-40B4-BE49-F238E27FC236}">
                  <a16:creationId xmlns:a16="http://schemas.microsoft.com/office/drawing/2014/main" id="{9708D095-6F46-DD0C-95A3-A126B72B9E1A}"/>
                </a:ext>
              </a:extLst>
            </p:cNvPr>
            <p:cNvPicPr>
              <a:picLocks noChangeAspect="1"/>
            </p:cNvPicPr>
            <p:nvPr/>
          </p:nvPicPr>
          <p:blipFill>
            <a:blip r:embed="rId3"/>
            <a:srcRect/>
            <a:stretch>
              <a:fillRect/>
            </a:stretch>
          </p:blipFill>
          <p:spPr>
            <a:xfrm>
              <a:off x="14402829" y="129424"/>
              <a:ext cx="3866121" cy="1072849"/>
            </a:xfrm>
            <a:prstGeom prst="rect">
              <a:avLst/>
            </a:prstGeom>
          </p:spPr>
        </p:pic>
      </p:grpSp>
      <p:sp>
        <p:nvSpPr>
          <p:cNvPr id="10" name="TextBox 9">
            <a:extLst>
              <a:ext uri="{FF2B5EF4-FFF2-40B4-BE49-F238E27FC236}">
                <a16:creationId xmlns:a16="http://schemas.microsoft.com/office/drawing/2014/main" id="{EABFF405-F5DC-99FD-03FD-031D3E2F1F92}"/>
              </a:ext>
            </a:extLst>
          </p:cNvPr>
          <p:cNvSpPr txBox="1"/>
          <p:nvPr/>
        </p:nvSpPr>
        <p:spPr>
          <a:xfrm>
            <a:off x="3447460" y="23726"/>
            <a:ext cx="9566030" cy="707886"/>
          </a:xfrm>
          <a:prstGeom prst="rect">
            <a:avLst/>
          </a:prstGeom>
          <a:noFill/>
        </p:spPr>
        <p:txBody>
          <a:bodyPr wrap="square" lIns="91440" tIns="45720" rIns="91440" bIns="45720" rtlCol="0" anchor="t">
            <a:spAutoFit/>
          </a:bodyPr>
          <a:lstStyle/>
          <a:p>
            <a:r>
              <a:rPr lang="en-US" sz="4000" b="1" dirty="0">
                <a:solidFill>
                  <a:schemeClr val="bg1"/>
                </a:solidFill>
                <a:latin typeface="Candara"/>
              </a:rPr>
              <a:t>2024 CSB Rebate Program</a:t>
            </a:r>
            <a:endParaRPr lang="en-US" sz="4000" b="1" dirty="0">
              <a:solidFill>
                <a:schemeClr val="bg1"/>
              </a:solidFill>
              <a:latin typeface="Candara" panose="020E0502030303020204" pitchFamily="34" charset="0"/>
            </a:endParaRPr>
          </a:p>
        </p:txBody>
      </p:sp>
      <p:sp>
        <p:nvSpPr>
          <p:cNvPr id="2" name="TextBox 1">
            <a:extLst>
              <a:ext uri="{FF2B5EF4-FFF2-40B4-BE49-F238E27FC236}">
                <a16:creationId xmlns:a16="http://schemas.microsoft.com/office/drawing/2014/main" id="{5F2C667A-15A0-6009-BC85-4619905FDC28}"/>
              </a:ext>
            </a:extLst>
          </p:cNvPr>
          <p:cNvSpPr txBox="1"/>
          <p:nvPr/>
        </p:nvSpPr>
        <p:spPr>
          <a:xfrm>
            <a:off x="527688" y="1100184"/>
            <a:ext cx="3676927" cy="6186309"/>
          </a:xfrm>
          <a:prstGeom prst="rect">
            <a:avLst/>
          </a:prstGeom>
          <a:noFill/>
        </p:spPr>
        <p:txBody>
          <a:bodyPr wrap="square" lIns="91440" tIns="45720" rIns="91440" bIns="45720" rtlCol="0" anchor="t">
            <a:spAutoFit/>
          </a:bodyPr>
          <a:lstStyle/>
          <a:p>
            <a:r>
              <a:rPr lang="en-US" sz="2000" b="1" dirty="0">
                <a:latin typeface="Candara"/>
                <a:hlinkClick r:id="rId4"/>
              </a:rPr>
              <a:t>2024 EPA Clean School Bus Rebate Program </a:t>
            </a:r>
            <a:r>
              <a:rPr lang="en-US" sz="2000" b="1" dirty="0">
                <a:latin typeface="Candara"/>
              </a:rPr>
              <a:t>open until January 9, 2025: </a:t>
            </a:r>
          </a:p>
          <a:p>
            <a:r>
              <a:rPr lang="en-US" sz="2000" b="1" dirty="0">
                <a:latin typeface="Candara"/>
              </a:rPr>
              <a:t>-Up to 50 buses</a:t>
            </a:r>
          </a:p>
          <a:p>
            <a:r>
              <a:rPr lang="en-US" sz="2000" b="1" dirty="0">
                <a:latin typeface="Candara"/>
              </a:rPr>
              <a:t>-</a:t>
            </a:r>
            <a:r>
              <a:rPr lang="en-US" b="1" dirty="0">
                <a:latin typeface="Candara"/>
              </a:rPr>
              <a:t>Workforce development (driver/mechanic/electrician) allowed as part of per-bus funding</a:t>
            </a:r>
          </a:p>
          <a:p>
            <a:endParaRPr lang="en-US" sz="2000" b="1" dirty="0">
              <a:latin typeface="Candara"/>
            </a:endParaRPr>
          </a:p>
          <a:p>
            <a:r>
              <a:rPr lang="en-US" sz="2000" b="1" dirty="0">
                <a:latin typeface="Candara"/>
              </a:rPr>
              <a:t>Stay in touch!</a:t>
            </a:r>
          </a:p>
          <a:p>
            <a:pPr marL="457200" indent="-457200">
              <a:buFont typeface="+mj-lt"/>
              <a:buAutoNum type="arabicPeriod"/>
            </a:pPr>
            <a:r>
              <a:rPr lang="en-US" sz="2000" b="1" dirty="0">
                <a:latin typeface="Candara"/>
              </a:rPr>
              <a:t>CSB listserv at </a:t>
            </a:r>
            <a:r>
              <a:rPr lang="en-US" sz="2000" b="1" dirty="0">
                <a:latin typeface="Candara"/>
                <a:hlinkClick r:id="rId5"/>
              </a:rPr>
              <a:t>https://www.epa.gov/cleanschoolbus</a:t>
            </a:r>
            <a:endParaRPr lang="en-US" sz="2000" b="1" dirty="0">
              <a:latin typeface="Candara"/>
            </a:endParaRPr>
          </a:p>
          <a:p>
            <a:pPr marL="457200" indent="-457200">
              <a:buFont typeface="+mj-lt"/>
              <a:buAutoNum type="arabicPeriod"/>
            </a:pPr>
            <a:r>
              <a:rPr lang="en-US" sz="2000" b="1" dirty="0">
                <a:latin typeface="Candara"/>
              </a:rPr>
              <a:t>WI Clean School Bus Coalition at </a:t>
            </a:r>
            <a:r>
              <a:rPr lang="en-US" sz="2000" b="1" dirty="0">
                <a:latin typeface="Candara"/>
                <a:hlinkClick r:id="rId6"/>
              </a:rPr>
              <a:t>onsay.daphne@epa.gov</a:t>
            </a:r>
            <a:r>
              <a:rPr lang="en-US" sz="2000" b="1" dirty="0">
                <a:latin typeface="Candara"/>
              </a:rPr>
              <a:t> </a:t>
            </a:r>
          </a:p>
          <a:p>
            <a:pPr marL="457200" indent="-457200">
              <a:buFont typeface="+mj-lt"/>
              <a:buAutoNum type="arabicPeriod"/>
            </a:pPr>
            <a:r>
              <a:rPr lang="en-US" sz="2000" b="1" dirty="0">
                <a:latin typeface="Candara"/>
              </a:rPr>
              <a:t>MCDI CSB Workgroup at </a:t>
            </a:r>
            <a:r>
              <a:rPr lang="en-US" sz="2000" b="1" dirty="0">
                <a:latin typeface="Candara"/>
                <a:hlinkClick r:id="rId7"/>
              </a:rPr>
              <a:t>maietta.anthony@epa.gov</a:t>
            </a:r>
            <a:r>
              <a:rPr lang="en-US" sz="2000" b="1" dirty="0">
                <a:latin typeface="Candara"/>
              </a:rPr>
              <a:t> </a:t>
            </a:r>
          </a:p>
          <a:p>
            <a:pPr marL="457200" indent="-457200">
              <a:buFont typeface="+mj-lt"/>
              <a:buAutoNum type="arabicPeriod"/>
            </a:pPr>
            <a:endParaRPr lang="en-US" sz="2000" b="1" dirty="0">
              <a:latin typeface="Candara"/>
            </a:endParaRPr>
          </a:p>
          <a:p>
            <a:pPr marL="457200" indent="-457200">
              <a:buFont typeface="+mj-lt"/>
              <a:buAutoNum type="arabicPeriod"/>
            </a:pPr>
            <a:endParaRPr lang="en-US" sz="2000" b="1" dirty="0">
              <a:latin typeface="Candara"/>
            </a:endParaRPr>
          </a:p>
          <a:p>
            <a:pPr marL="457200" indent="-457200">
              <a:buFont typeface="+mj-lt"/>
              <a:buAutoNum type="arabicPeriod"/>
            </a:pPr>
            <a:endParaRPr lang="en-US" sz="2000" b="1" dirty="0">
              <a:latin typeface="Candara" panose="020E0502030303020204" pitchFamily="34" charset="0"/>
            </a:endParaRPr>
          </a:p>
        </p:txBody>
      </p:sp>
      <p:pic>
        <p:nvPicPr>
          <p:cNvPr id="11" name="Picture 10" descr="Table&#10;&#10;Description automatically generated">
            <a:extLst>
              <a:ext uri="{FF2B5EF4-FFF2-40B4-BE49-F238E27FC236}">
                <a16:creationId xmlns:a16="http://schemas.microsoft.com/office/drawing/2014/main" id="{C33E95C3-F382-25C1-A579-252EFD10BA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90298" y="1019500"/>
            <a:ext cx="6632125" cy="5505136"/>
          </a:xfrm>
          <a:prstGeom prst="rect">
            <a:avLst/>
          </a:prstGeom>
        </p:spPr>
      </p:pic>
    </p:spTree>
    <p:extLst>
      <p:ext uri="{BB962C8B-B14F-4D97-AF65-F5344CB8AC3E}">
        <p14:creationId xmlns:p14="http://schemas.microsoft.com/office/powerpoint/2010/main" val="953553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6">
            <a:extLst>
              <a:ext uri="{FF2B5EF4-FFF2-40B4-BE49-F238E27FC236}">
                <a16:creationId xmlns:a16="http://schemas.microsoft.com/office/drawing/2014/main" id="{FBB6BB24-F647-03FD-9B10-0911B00F66F6}"/>
              </a:ext>
            </a:extLst>
          </p:cNvPr>
          <p:cNvSpPr txBox="1">
            <a:spLocks/>
          </p:cNvSpPr>
          <p:nvPr/>
        </p:nvSpPr>
        <p:spPr>
          <a:xfrm>
            <a:off x="341947" y="433768"/>
            <a:ext cx="2891790" cy="1622425"/>
          </a:xfrm>
          <a:prstGeom prst="rect">
            <a:avLst/>
          </a:prstGeom>
        </p:spPr>
        <p:txBody>
          <a:bodyPr vert="horz" wrap="square" lIns="0" tIns="8255" rIns="0" bIns="0" rtlCol="0">
            <a:sp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pPr marL="12700" marR="5080" algn="ctr">
              <a:lnSpc>
                <a:spcPct val="101400"/>
              </a:lnSpc>
              <a:spcBef>
                <a:spcPts val="65"/>
              </a:spcBef>
            </a:pPr>
            <a:r>
              <a:rPr lang="en-US" sz="3950" spc="-10"/>
              <a:t>Prioritization Criteria</a:t>
            </a:r>
            <a:endParaRPr lang="en-US" sz="3950"/>
          </a:p>
          <a:p>
            <a:pPr marL="635" algn="ctr">
              <a:lnSpc>
                <a:spcPct val="100000"/>
              </a:lnSpc>
              <a:spcBef>
                <a:spcPts val="114"/>
              </a:spcBef>
            </a:pPr>
            <a:r>
              <a:rPr lang="en-US" sz="2400"/>
              <a:t>2024</a:t>
            </a:r>
            <a:r>
              <a:rPr lang="en-US" sz="2400" spc="-40"/>
              <a:t> </a:t>
            </a:r>
            <a:r>
              <a:rPr lang="en-US" sz="2400"/>
              <a:t>CSB</a:t>
            </a:r>
            <a:r>
              <a:rPr lang="en-US" sz="2400" spc="25"/>
              <a:t> </a:t>
            </a:r>
            <a:r>
              <a:rPr lang="en-US" sz="2400" spc="-10"/>
              <a:t>Rebates*</a:t>
            </a:r>
            <a:endParaRPr lang="en-US" sz="2400"/>
          </a:p>
        </p:txBody>
      </p:sp>
      <p:sp>
        <p:nvSpPr>
          <p:cNvPr id="3" name="object 7">
            <a:extLst>
              <a:ext uri="{FF2B5EF4-FFF2-40B4-BE49-F238E27FC236}">
                <a16:creationId xmlns:a16="http://schemas.microsoft.com/office/drawing/2014/main" id="{1E169017-1AFA-77FC-52F2-1364FCFCBC75}"/>
              </a:ext>
            </a:extLst>
          </p:cNvPr>
          <p:cNvSpPr txBox="1"/>
          <p:nvPr/>
        </p:nvSpPr>
        <p:spPr>
          <a:xfrm>
            <a:off x="264795" y="2890266"/>
            <a:ext cx="2872740" cy="1238885"/>
          </a:xfrm>
          <a:prstGeom prst="rect">
            <a:avLst/>
          </a:prstGeom>
        </p:spPr>
        <p:txBody>
          <a:bodyPr vert="horz" wrap="square" lIns="0" tIns="8890" rIns="0" bIns="0" rtlCol="0">
            <a:spAutoFit/>
          </a:bodyPr>
          <a:lstStyle/>
          <a:p>
            <a:pPr marL="12065" marR="5080" indent="1270" algn="ctr">
              <a:lnSpc>
                <a:spcPct val="103000"/>
              </a:lnSpc>
              <a:spcBef>
                <a:spcPts val="70"/>
              </a:spcBef>
            </a:pPr>
            <a:r>
              <a:rPr sz="1550" i="1" dirty="0">
                <a:latin typeface="Candara"/>
                <a:cs typeface="Candara"/>
              </a:rPr>
              <a:t>Please</a:t>
            </a:r>
            <a:r>
              <a:rPr sz="1550" i="1" spc="80" dirty="0">
                <a:latin typeface="Candara"/>
                <a:cs typeface="Candara"/>
              </a:rPr>
              <a:t> </a:t>
            </a:r>
            <a:r>
              <a:rPr sz="1550" i="1" dirty="0">
                <a:latin typeface="Candara"/>
                <a:cs typeface="Candara"/>
              </a:rPr>
              <a:t>note</a:t>
            </a:r>
            <a:r>
              <a:rPr sz="1550" i="1" spc="85" dirty="0">
                <a:latin typeface="Candara"/>
                <a:cs typeface="Candara"/>
              </a:rPr>
              <a:t> </a:t>
            </a:r>
            <a:r>
              <a:rPr sz="1550" i="1" dirty="0">
                <a:latin typeface="Candara"/>
                <a:cs typeface="Candara"/>
              </a:rPr>
              <a:t>that</a:t>
            </a:r>
            <a:r>
              <a:rPr sz="1550" i="1" spc="105" dirty="0">
                <a:latin typeface="Candara"/>
                <a:cs typeface="Candara"/>
              </a:rPr>
              <a:t> </a:t>
            </a:r>
            <a:r>
              <a:rPr sz="1550" i="1" dirty="0">
                <a:latin typeface="Candara"/>
                <a:cs typeface="Candara"/>
              </a:rPr>
              <a:t>program</a:t>
            </a:r>
            <a:r>
              <a:rPr sz="1550" i="1" spc="195" dirty="0">
                <a:latin typeface="Candara"/>
                <a:cs typeface="Candara"/>
              </a:rPr>
              <a:t> </a:t>
            </a:r>
            <a:r>
              <a:rPr sz="1550" i="1" spc="-10" dirty="0">
                <a:latin typeface="Candara"/>
                <a:cs typeface="Candara"/>
              </a:rPr>
              <a:t>criteria </a:t>
            </a:r>
            <a:r>
              <a:rPr sz="1550" i="1" dirty="0">
                <a:latin typeface="Candara"/>
                <a:cs typeface="Candara"/>
              </a:rPr>
              <a:t>may</a:t>
            </a:r>
            <a:r>
              <a:rPr sz="1550" i="1" spc="114" dirty="0">
                <a:latin typeface="Candara"/>
                <a:cs typeface="Candara"/>
              </a:rPr>
              <a:t> </a:t>
            </a:r>
            <a:r>
              <a:rPr sz="1550" i="1" dirty="0">
                <a:latin typeface="Candara"/>
                <a:cs typeface="Candara"/>
              </a:rPr>
              <a:t>be</a:t>
            </a:r>
            <a:r>
              <a:rPr sz="1550" i="1" spc="75" dirty="0">
                <a:latin typeface="Candara"/>
                <a:cs typeface="Candara"/>
              </a:rPr>
              <a:t> </a:t>
            </a:r>
            <a:r>
              <a:rPr sz="1550" i="1" dirty="0">
                <a:latin typeface="Candara"/>
                <a:cs typeface="Candara"/>
              </a:rPr>
              <a:t>different</a:t>
            </a:r>
            <a:r>
              <a:rPr sz="1550" i="1" spc="90" dirty="0">
                <a:latin typeface="Candara"/>
                <a:cs typeface="Candara"/>
              </a:rPr>
              <a:t> </a:t>
            </a:r>
            <a:r>
              <a:rPr sz="1550" i="1" dirty="0">
                <a:latin typeface="Candara"/>
                <a:cs typeface="Candara"/>
              </a:rPr>
              <a:t>from</a:t>
            </a:r>
            <a:r>
              <a:rPr sz="1550" i="1" spc="85" dirty="0">
                <a:latin typeface="Candara"/>
                <a:cs typeface="Candara"/>
              </a:rPr>
              <a:t> </a:t>
            </a:r>
            <a:r>
              <a:rPr sz="1550" i="1" dirty="0">
                <a:latin typeface="Candara"/>
                <a:cs typeface="Candara"/>
              </a:rPr>
              <a:t>prior</a:t>
            </a:r>
            <a:r>
              <a:rPr sz="1550" i="1" spc="100" dirty="0">
                <a:latin typeface="Candara"/>
                <a:cs typeface="Candara"/>
              </a:rPr>
              <a:t> </a:t>
            </a:r>
            <a:r>
              <a:rPr sz="1550" i="1" spc="-25" dirty="0">
                <a:latin typeface="Candara"/>
                <a:cs typeface="Candara"/>
              </a:rPr>
              <a:t>CSB </a:t>
            </a:r>
            <a:r>
              <a:rPr sz="1550" i="1" dirty="0">
                <a:latin typeface="Candara"/>
                <a:cs typeface="Candara"/>
              </a:rPr>
              <a:t>funding</a:t>
            </a:r>
            <a:r>
              <a:rPr sz="1550" i="1" spc="145" dirty="0">
                <a:latin typeface="Candara"/>
                <a:cs typeface="Candara"/>
              </a:rPr>
              <a:t> </a:t>
            </a:r>
            <a:r>
              <a:rPr sz="1550" i="1" dirty="0">
                <a:latin typeface="Candara"/>
                <a:cs typeface="Candara"/>
              </a:rPr>
              <a:t>opportunities</a:t>
            </a:r>
            <a:r>
              <a:rPr sz="1550" i="1" spc="95" dirty="0">
                <a:latin typeface="Candara"/>
                <a:cs typeface="Candara"/>
              </a:rPr>
              <a:t> </a:t>
            </a:r>
            <a:r>
              <a:rPr sz="1550" i="1" dirty="0">
                <a:latin typeface="Candara"/>
                <a:cs typeface="Candara"/>
              </a:rPr>
              <a:t>and</a:t>
            </a:r>
            <a:r>
              <a:rPr sz="1550" i="1" spc="80" dirty="0">
                <a:latin typeface="Candara"/>
                <a:cs typeface="Candara"/>
              </a:rPr>
              <a:t> </a:t>
            </a:r>
            <a:r>
              <a:rPr sz="1550" i="1" spc="-25" dirty="0">
                <a:latin typeface="Candara"/>
                <a:cs typeface="Candara"/>
              </a:rPr>
              <a:t>are </a:t>
            </a:r>
            <a:r>
              <a:rPr sz="1550" i="1" dirty="0">
                <a:latin typeface="Candara"/>
                <a:cs typeface="Candara"/>
              </a:rPr>
              <a:t>subject</a:t>
            </a:r>
            <a:r>
              <a:rPr sz="1550" i="1" spc="40" dirty="0">
                <a:latin typeface="Candara"/>
                <a:cs typeface="Candara"/>
              </a:rPr>
              <a:t> </a:t>
            </a:r>
            <a:r>
              <a:rPr sz="1550" i="1" dirty="0">
                <a:latin typeface="Candara"/>
                <a:cs typeface="Candara"/>
              </a:rPr>
              <a:t>to</a:t>
            </a:r>
            <a:r>
              <a:rPr sz="1550" i="1" spc="105" dirty="0">
                <a:latin typeface="Candara"/>
                <a:cs typeface="Candara"/>
              </a:rPr>
              <a:t> </a:t>
            </a:r>
            <a:r>
              <a:rPr sz="1550" i="1" dirty="0">
                <a:latin typeface="Candara"/>
                <a:cs typeface="Candara"/>
              </a:rPr>
              <a:t>change</a:t>
            </a:r>
            <a:r>
              <a:rPr sz="1550" i="1" spc="114" dirty="0">
                <a:latin typeface="Candara"/>
                <a:cs typeface="Candara"/>
              </a:rPr>
              <a:t> </a:t>
            </a:r>
            <a:r>
              <a:rPr sz="1550" i="1" dirty="0">
                <a:latin typeface="Candara"/>
                <a:cs typeface="Candara"/>
              </a:rPr>
              <a:t>in</a:t>
            </a:r>
            <a:r>
              <a:rPr sz="1550" i="1" spc="30" dirty="0">
                <a:latin typeface="Candara"/>
                <a:cs typeface="Candara"/>
              </a:rPr>
              <a:t> </a:t>
            </a:r>
            <a:r>
              <a:rPr sz="1550" i="1" dirty="0">
                <a:latin typeface="Candara"/>
                <a:cs typeface="Candara"/>
              </a:rPr>
              <a:t>future</a:t>
            </a:r>
            <a:r>
              <a:rPr sz="1550" i="1" spc="114" dirty="0">
                <a:latin typeface="Candara"/>
                <a:cs typeface="Candara"/>
              </a:rPr>
              <a:t> </a:t>
            </a:r>
            <a:r>
              <a:rPr sz="1550" i="1" spc="-10" dirty="0">
                <a:latin typeface="Candara"/>
                <a:cs typeface="Candara"/>
              </a:rPr>
              <a:t>rounds </a:t>
            </a:r>
            <a:r>
              <a:rPr sz="1550" i="1" dirty="0">
                <a:latin typeface="Candara"/>
                <a:cs typeface="Candara"/>
              </a:rPr>
              <a:t>of</a:t>
            </a:r>
            <a:r>
              <a:rPr sz="1550" i="1" spc="80" dirty="0">
                <a:latin typeface="Candara"/>
                <a:cs typeface="Candara"/>
              </a:rPr>
              <a:t> </a:t>
            </a:r>
            <a:r>
              <a:rPr sz="1550" i="1" dirty="0">
                <a:latin typeface="Candara"/>
                <a:cs typeface="Candara"/>
              </a:rPr>
              <a:t>CSB</a:t>
            </a:r>
            <a:r>
              <a:rPr sz="1550" i="1" spc="45" dirty="0">
                <a:latin typeface="Candara"/>
                <a:cs typeface="Candara"/>
              </a:rPr>
              <a:t> </a:t>
            </a:r>
            <a:r>
              <a:rPr sz="1550" i="1" spc="-10" dirty="0">
                <a:latin typeface="Candara"/>
                <a:cs typeface="Candara"/>
              </a:rPr>
              <a:t>funding</a:t>
            </a:r>
            <a:endParaRPr sz="1550" dirty="0">
              <a:latin typeface="Candara"/>
              <a:cs typeface="Candara"/>
            </a:endParaRPr>
          </a:p>
        </p:txBody>
      </p:sp>
      <p:grpSp>
        <p:nvGrpSpPr>
          <p:cNvPr id="4" name="object 8">
            <a:extLst>
              <a:ext uri="{FF2B5EF4-FFF2-40B4-BE49-F238E27FC236}">
                <a16:creationId xmlns:a16="http://schemas.microsoft.com/office/drawing/2014/main" id="{86EC8512-EE37-6636-2EED-6210E684D375}"/>
              </a:ext>
            </a:extLst>
          </p:cNvPr>
          <p:cNvGrpSpPr/>
          <p:nvPr/>
        </p:nvGrpSpPr>
        <p:grpSpPr>
          <a:xfrm>
            <a:off x="3621151" y="182626"/>
            <a:ext cx="8350250" cy="511175"/>
            <a:chOff x="3621151" y="182626"/>
            <a:chExt cx="8350250" cy="511175"/>
          </a:xfrm>
        </p:grpSpPr>
        <p:sp>
          <p:nvSpPr>
            <p:cNvPr id="5" name="object 9">
              <a:extLst>
                <a:ext uri="{FF2B5EF4-FFF2-40B4-BE49-F238E27FC236}">
                  <a16:creationId xmlns:a16="http://schemas.microsoft.com/office/drawing/2014/main" id="{E0CA9979-D106-2693-3E97-89079D07D5D1}"/>
                </a:ext>
              </a:extLst>
            </p:cNvPr>
            <p:cNvSpPr/>
            <p:nvPr/>
          </p:nvSpPr>
          <p:spPr>
            <a:xfrm>
              <a:off x="3633851" y="195326"/>
              <a:ext cx="8324850" cy="485775"/>
            </a:xfrm>
            <a:custGeom>
              <a:avLst/>
              <a:gdLst/>
              <a:ahLst/>
              <a:cxnLst/>
              <a:rect l="l" t="t" r="r" b="b"/>
              <a:pathLst>
                <a:path w="8324850" h="485775">
                  <a:moveTo>
                    <a:pt x="8243824" y="0"/>
                  </a:moveTo>
                  <a:lnTo>
                    <a:pt x="80899" y="0"/>
                  </a:lnTo>
                  <a:lnTo>
                    <a:pt x="49399" y="6353"/>
                  </a:lnTo>
                  <a:lnTo>
                    <a:pt x="23685" y="23685"/>
                  </a:lnTo>
                  <a:lnTo>
                    <a:pt x="6353" y="49399"/>
                  </a:lnTo>
                  <a:lnTo>
                    <a:pt x="0" y="80899"/>
                  </a:lnTo>
                  <a:lnTo>
                    <a:pt x="0" y="404749"/>
                  </a:lnTo>
                  <a:lnTo>
                    <a:pt x="6353" y="436268"/>
                  </a:lnTo>
                  <a:lnTo>
                    <a:pt x="23685" y="462026"/>
                  </a:lnTo>
                  <a:lnTo>
                    <a:pt x="49399" y="479401"/>
                  </a:lnTo>
                  <a:lnTo>
                    <a:pt x="80899" y="485775"/>
                  </a:lnTo>
                  <a:lnTo>
                    <a:pt x="8243824" y="485775"/>
                  </a:lnTo>
                  <a:lnTo>
                    <a:pt x="8275343" y="479401"/>
                  </a:lnTo>
                  <a:lnTo>
                    <a:pt x="8301101" y="462026"/>
                  </a:lnTo>
                  <a:lnTo>
                    <a:pt x="8318476" y="436268"/>
                  </a:lnTo>
                  <a:lnTo>
                    <a:pt x="8324850" y="404749"/>
                  </a:lnTo>
                  <a:lnTo>
                    <a:pt x="8324850" y="80899"/>
                  </a:lnTo>
                  <a:lnTo>
                    <a:pt x="8318476" y="49399"/>
                  </a:lnTo>
                  <a:lnTo>
                    <a:pt x="8301101" y="23685"/>
                  </a:lnTo>
                  <a:lnTo>
                    <a:pt x="8275343" y="6353"/>
                  </a:lnTo>
                  <a:lnTo>
                    <a:pt x="8243824" y="0"/>
                  </a:lnTo>
                  <a:close/>
                </a:path>
              </a:pathLst>
            </a:custGeom>
            <a:solidFill>
              <a:srgbClr val="FFFFFF"/>
            </a:solidFill>
          </p:spPr>
          <p:txBody>
            <a:bodyPr wrap="square" lIns="0" tIns="0" rIns="0" bIns="0" rtlCol="0"/>
            <a:lstStyle/>
            <a:p>
              <a:endParaRPr/>
            </a:p>
          </p:txBody>
        </p:sp>
        <p:sp>
          <p:nvSpPr>
            <p:cNvPr id="6" name="object 10">
              <a:extLst>
                <a:ext uri="{FF2B5EF4-FFF2-40B4-BE49-F238E27FC236}">
                  <a16:creationId xmlns:a16="http://schemas.microsoft.com/office/drawing/2014/main" id="{0FB7F32F-7CF2-41E2-705B-29E5DAA2C66D}"/>
                </a:ext>
              </a:extLst>
            </p:cNvPr>
            <p:cNvSpPr/>
            <p:nvPr/>
          </p:nvSpPr>
          <p:spPr>
            <a:xfrm>
              <a:off x="3633851" y="195326"/>
              <a:ext cx="8324850" cy="485775"/>
            </a:xfrm>
            <a:custGeom>
              <a:avLst/>
              <a:gdLst/>
              <a:ahLst/>
              <a:cxnLst/>
              <a:rect l="l" t="t" r="r" b="b"/>
              <a:pathLst>
                <a:path w="8324850" h="485775">
                  <a:moveTo>
                    <a:pt x="0" y="80899"/>
                  </a:moveTo>
                  <a:lnTo>
                    <a:pt x="6353" y="49399"/>
                  </a:lnTo>
                  <a:lnTo>
                    <a:pt x="23685" y="23685"/>
                  </a:lnTo>
                  <a:lnTo>
                    <a:pt x="49399" y="6353"/>
                  </a:lnTo>
                  <a:lnTo>
                    <a:pt x="80899" y="0"/>
                  </a:lnTo>
                  <a:lnTo>
                    <a:pt x="8243824" y="0"/>
                  </a:lnTo>
                  <a:lnTo>
                    <a:pt x="8275343" y="6353"/>
                  </a:lnTo>
                  <a:lnTo>
                    <a:pt x="8301101" y="23685"/>
                  </a:lnTo>
                  <a:lnTo>
                    <a:pt x="8318476" y="49399"/>
                  </a:lnTo>
                  <a:lnTo>
                    <a:pt x="8324850" y="80899"/>
                  </a:lnTo>
                  <a:lnTo>
                    <a:pt x="8324850" y="404749"/>
                  </a:lnTo>
                  <a:lnTo>
                    <a:pt x="8318476" y="436268"/>
                  </a:lnTo>
                  <a:lnTo>
                    <a:pt x="8301101" y="462026"/>
                  </a:lnTo>
                  <a:lnTo>
                    <a:pt x="8275343" y="479401"/>
                  </a:lnTo>
                  <a:lnTo>
                    <a:pt x="8243824" y="485775"/>
                  </a:lnTo>
                  <a:lnTo>
                    <a:pt x="80899" y="485775"/>
                  </a:lnTo>
                  <a:lnTo>
                    <a:pt x="49399" y="479401"/>
                  </a:lnTo>
                  <a:lnTo>
                    <a:pt x="23685" y="462026"/>
                  </a:lnTo>
                  <a:lnTo>
                    <a:pt x="6353" y="436268"/>
                  </a:lnTo>
                  <a:lnTo>
                    <a:pt x="0" y="404749"/>
                  </a:lnTo>
                  <a:lnTo>
                    <a:pt x="0" y="80899"/>
                  </a:lnTo>
                  <a:close/>
                </a:path>
              </a:pathLst>
            </a:custGeom>
            <a:ln w="25400">
              <a:solidFill>
                <a:srgbClr val="DF863E"/>
              </a:solidFill>
            </a:ln>
          </p:spPr>
          <p:txBody>
            <a:bodyPr wrap="square" lIns="0" tIns="0" rIns="0" bIns="0" rtlCol="0"/>
            <a:lstStyle/>
            <a:p>
              <a:endParaRPr/>
            </a:p>
          </p:txBody>
        </p:sp>
      </p:grpSp>
      <p:sp>
        <p:nvSpPr>
          <p:cNvPr id="7" name="object 11">
            <a:extLst>
              <a:ext uri="{FF2B5EF4-FFF2-40B4-BE49-F238E27FC236}">
                <a16:creationId xmlns:a16="http://schemas.microsoft.com/office/drawing/2014/main" id="{40F40A9D-571E-66BA-5DCA-9AD3490D5162}"/>
              </a:ext>
            </a:extLst>
          </p:cNvPr>
          <p:cNvSpPr txBox="1"/>
          <p:nvPr/>
        </p:nvSpPr>
        <p:spPr>
          <a:xfrm>
            <a:off x="3722751" y="288925"/>
            <a:ext cx="8293100" cy="300355"/>
          </a:xfrm>
          <a:prstGeom prst="rect">
            <a:avLst/>
          </a:prstGeom>
        </p:spPr>
        <p:txBody>
          <a:bodyPr vert="horz" wrap="square" lIns="0" tIns="12700" rIns="0" bIns="0" rtlCol="0">
            <a:spAutoFit/>
          </a:bodyPr>
          <a:lstStyle/>
          <a:p>
            <a:pPr marL="75565">
              <a:lnSpc>
                <a:spcPct val="100000"/>
              </a:lnSpc>
              <a:spcBef>
                <a:spcPts val="100"/>
              </a:spcBef>
            </a:pPr>
            <a:r>
              <a:rPr sz="1800" b="1" spc="-10" dirty="0">
                <a:solidFill>
                  <a:schemeClr val="bg1"/>
                </a:solidFill>
                <a:latin typeface="Candara"/>
                <a:cs typeface="Candara"/>
              </a:rPr>
              <a:t>HIGH-</a:t>
            </a:r>
            <a:r>
              <a:rPr sz="1800" b="1" dirty="0">
                <a:solidFill>
                  <a:schemeClr val="bg1"/>
                </a:solidFill>
                <a:latin typeface="Candara"/>
                <a:cs typeface="Candara"/>
              </a:rPr>
              <a:t>NEED</a:t>
            </a:r>
            <a:r>
              <a:rPr sz="1800" b="1" spc="-35" dirty="0">
                <a:solidFill>
                  <a:schemeClr val="bg1"/>
                </a:solidFill>
                <a:latin typeface="Candara"/>
                <a:cs typeface="Candara"/>
              </a:rPr>
              <a:t> </a:t>
            </a:r>
            <a:r>
              <a:rPr sz="1800" b="1" dirty="0">
                <a:solidFill>
                  <a:schemeClr val="bg1"/>
                </a:solidFill>
                <a:latin typeface="Candara"/>
                <a:cs typeface="Candara"/>
              </a:rPr>
              <a:t>SCHOOL</a:t>
            </a:r>
            <a:r>
              <a:rPr sz="1800" b="1" spc="-45" dirty="0">
                <a:solidFill>
                  <a:schemeClr val="bg1"/>
                </a:solidFill>
                <a:latin typeface="Candara"/>
                <a:cs typeface="Candara"/>
              </a:rPr>
              <a:t> </a:t>
            </a:r>
            <a:r>
              <a:rPr sz="1800" b="1" dirty="0">
                <a:solidFill>
                  <a:schemeClr val="bg1"/>
                </a:solidFill>
                <a:latin typeface="Candara"/>
                <a:cs typeface="Candara"/>
              </a:rPr>
              <a:t>DISTRICTS</a:t>
            </a:r>
            <a:r>
              <a:rPr sz="1800" b="1" spc="-35" dirty="0">
                <a:solidFill>
                  <a:schemeClr val="bg1"/>
                </a:solidFill>
                <a:latin typeface="Candara"/>
                <a:cs typeface="Candara"/>
              </a:rPr>
              <a:t> </a:t>
            </a:r>
            <a:r>
              <a:rPr sz="1800" b="1" dirty="0">
                <a:solidFill>
                  <a:schemeClr val="bg1"/>
                </a:solidFill>
                <a:latin typeface="Candara"/>
                <a:cs typeface="Candara"/>
              </a:rPr>
              <a:t>AND</a:t>
            </a:r>
            <a:r>
              <a:rPr sz="1800" b="1" spc="-30" dirty="0">
                <a:solidFill>
                  <a:schemeClr val="bg1"/>
                </a:solidFill>
                <a:latin typeface="Candara"/>
                <a:cs typeface="Candara"/>
              </a:rPr>
              <a:t> </a:t>
            </a:r>
            <a:r>
              <a:rPr sz="1800" b="1" spc="-10" dirty="0">
                <a:solidFill>
                  <a:schemeClr val="bg1"/>
                </a:solidFill>
                <a:latin typeface="Candara"/>
                <a:cs typeface="Candara"/>
              </a:rPr>
              <a:t>LOW-</a:t>
            </a:r>
            <a:r>
              <a:rPr sz="1800" b="1" dirty="0">
                <a:solidFill>
                  <a:schemeClr val="bg1"/>
                </a:solidFill>
                <a:latin typeface="Candara"/>
                <a:cs typeface="Candara"/>
              </a:rPr>
              <a:t>INCOME</a:t>
            </a:r>
            <a:r>
              <a:rPr sz="1800" b="1" spc="-45" dirty="0">
                <a:solidFill>
                  <a:schemeClr val="bg1"/>
                </a:solidFill>
                <a:latin typeface="Candara"/>
                <a:cs typeface="Candara"/>
              </a:rPr>
              <a:t> </a:t>
            </a:r>
            <a:r>
              <a:rPr sz="1800" b="1" spc="-10" dirty="0">
                <a:solidFill>
                  <a:schemeClr val="bg1"/>
                </a:solidFill>
                <a:latin typeface="Candara"/>
                <a:cs typeface="Candara"/>
              </a:rPr>
              <a:t>AREAS</a:t>
            </a:r>
            <a:endParaRPr sz="1800" dirty="0">
              <a:solidFill>
                <a:schemeClr val="bg1"/>
              </a:solidFill>
              <a:latin typeface="Candara"/>
              <a:cs typeface="Candara"/>
            </a:endParaRPr>
          </a:p>
        </p:txBody>
      </p:sp>
      <p:sp>
        <p:nvSpPr>
          <p:cNvPr id="8" name="object 12">
            <a:extLst>
              <a:ext uri="{FF2B5EF4-FFF2-40B4-BE49-F238E27FC236}">
                <a16:creationId xmlns:a16="http://schemas.microsoft.com/office/drawing/2014/main" id="{6C77E616-C753-57AA-7AC7-F7F0B8ECD479}"/>
              </a:ext>
            </a:extLst>
          </p:cNvPr>
          <p:cNvSpPr txBox="1"/>
          <p:nvPr/>
        </p:nvSpPr>
        <p:spPr>
          <a:xfrm>
            <a:off x="3885310" y="705802"/>
            <a:ext cx="7762875" cy="2202815"/>
          </a:xfrm>
          <a:prstGeom prst="rect">
            <a:avLst/>
          </a:prstGeom>
        </p:spPr>
        <p:txBody>
          <a:bodyPr vert="horz" wrap="square" lIns="0" tIns="36830" rIns="0" bIns="0" rtlCol="0">
            <a:spAutoFit/>
          </a:bodyPr>
          <a:lstStyle/>
          <a:p>
            <a:pPr marL="184150" marR="325120" indent="-171450">
              <a:lnSpc>
                <a:spcPts val="1730"/>
              </a:lnSpc>
              <a:spcBef>
                <a:spcPts val="290"/>
              </a:spcBef>
              <a:buChar char="•"/>
              <a:tabLst>
                <a:tab pos="184150" algn="l"/>
              </a:tabLst>
            </a:pPr>
            <a:r>
              <a:rPr sz="1550" dirty="0">
                <a:latin typeface="Candara"/>
                <a:cs typeface="Candara"/>
              </a:rPr>
              <a:t>School</a:t>
            </a:r>
            <a:r>
              <a:rPr sz="1550" spc="40" dirty="0">
                <a:latin typeface="Candara"/>
                <a:cs typeface="Candara"/>
              </a:rPr>
              <a:t> </a:t>
            </a:r>
            <a:r>
              <a:rPr sz="1550" dirty="0">
                <a:latin typeface="Candara"/>
                <a:cs typeface="Candara"/>
              </a:rPr>
              <a:t>districts</a:t>
            </a:r>
            <a:r>
              <a:rPr sz="1550" spc="40" dirty="0">
                <a:latin typeface="Candara"/>
                <a:cs typeface="Candara"/>
              </a:rPr>
              <a:t> </a:t>
            </a:r>
            <a:r>
              <a:rPr sz="1550" dirty="0">
                <a:latin typeface="Candara"/>
                <a:cs typeface="Candara"/>
              </a:rPr>
              <a:t>listed</a:t>
            </a:r>
            <a:r>
              <a:rPr sz="1550" spc="60" dirty="0">
                <a:latin typeface="Candara"/>
                <a:cs typeface="Candara"/>
              </a:rPr>
              <a:t> </a:t>
            </a:r>
            <a:r>
              <a:rPr sz="1550" dirty="0">
                <a:latin typeface="Candara"/>
                <a:cs typeface="Candara"/>
              </a:rPr>
              <a:t>in</a:t>
            </a:r>
            <a:r>
              <a:rPr sz="1550" spc="80" dirty="0">
                <a:latin typeface="Candara"/>
                <a:cs typeface="Candara"/>
              </a:rPr>
              <a:t> </a:t>
            </a:r>
            <a:r>
              <a:rPr sz="1550" dirty="0">
                <a:latin typeface="Candara"/>
                <a:cs typeface="Candara"/>
              </a:rPr>
              <a:t>the</a:t>
            </a:r>
            <a:r>
              <a:rPr sz="1550" spc="130" dirty="0">
                <a:latin typeface="Candara"/>
                <a:cs typeface="Candara"/>
              </a:rPr>
              <a:t> </a:t>
            </a:r>
            <a:r>
              <a:rPr sz="1550" dirty="0">
                <a:latin typeface="Candara"/>
                <a:cs typeface="Candara"/>
              </a:rPr>
              <a:t>Small</a:t>
            </a:r>
            <a:r>
              <a:rPr sz="1550" spc="135" dirty="0">
                <a:latin typeface="Candara"/>
                <a:cs typeface="Candara"/>
              </a:rPr>
              <a:t> </a:t>
            </a:r>
            <a:r>
              <a:rPr sz="1550" dirty="0">
                <a:latin typeface="Candara"/>
                <a:cs typeface="Candara"/>
              </a:rPr>
              <a:t>Area</a:t>
            </a:r>
            <a:r>
              <a:rPr sz="1550" spc="175" dirty="0">
                <a:latin typeface="Candara"/>
                <a:cs typeface="Candara"/>
              </a:rPr>
              <a:t> </a:t>
            </a:r>
            <a:r>
              <a:rPr sz="1550" dirty="0">
                <a:latin typeface="Candara"/>
                <a:cs typeface="Candara"/>
              </a:rPr>
              <a:t>Income</a:t>
            </a:r>
            <a:r>
              <a:rPr sz="1550" spc="135" dirty="0">
                <a:latin typeface="Candara"/>
                <a:cs typeface="Candara"/>
              </a:rPr>
              <a:t> </a:t>
            </a:r>
            <a:r>
              <a:rPr sz="1550" dirty="0">
                <a:latin typeface="Candara"/>
                <a:cs typeface="Candara"/>
              </a:rPr>
              <a:t>and</a:t>
            </a:r>
            <a:r>
              <a:rPr sz="1550" spc="60" dirty="0">
                <a:latin typeface="Candara"/>
                <a:cs typeface="Candara"/>
              </a:rPr>
              <a:t> </a:t>
            </a:r>
            <a:r>
              <a:rPr sz="1550" dirty="0">
                <a:latin typeface="Candara"/>
                <a:cs typeface="Candara"/>
              </a:rPr>
              <a:t>Poverty</a:t>
            </a:r>
            <a:r>
              <a:rPr sz="1550" spc="130" dirty="0">
                <a:latin typeface="Candara"/>
                <a:cs typeface="Candara"/>
              </a:rPr>
              <a:t> </a:t>
            </a:r>
            <a:r>
              <a:rPr sz="1550" dirty="0">
                <a:latin typeface="Candara"/>
                <a:cs typeface="Candara"/>
              </a:rPr>
              <a:t>Estimates</a:t>
            </a:r>
            <a:r>
              <a:rPr sz="1550" spc="45" dirty="0">
                <a:latin typeface="Candara"/>
                <a:cs typeface="Candara"/>
              </a:rPr>
              <a:t> </a:t>
            </a:r>
            <a:r>
              <a:rPr sz="1550" dirty="0">
                <a:latin typeface="Candara"/>
                <a:cs typeface="Candara"/>
              </a:rPr>
              <a:t>(SAIPE)</a:t>
            </a:r>
            <a:r>
              <a:rPr sz="1550" spc="165" dirty="0">
                <a:latin typeface="Candara"/>
                <a:cs typeface="Candara"/>
              </a:rPr>
              <a:t> </a:t>
            </a:r>
            <a:r>
              <a:rPr sz="1550" spc="-10" dirty="0">
                <a:latin typeface="Candara"/>
                <a:cs typeface="Candara"/>
              </a:rPr>
              <a:t>School </a:t>
            </a:r>
            <a:r>
              <a:rPr sz="1550" dirty="0">
                <a:latin typeface="Candara"/>
                <a:cs typeface="Candara"/>
              </a:rPr>
              <a:t>District</a:t>
            </a:r>
            <a:r>
              <a:rPr sz="1550" spc="60" dirty="0">
                <a:latin typeface="Candara"/>
                <a:cs typeface="Candara"/>
              </a:rPr>
              <a:t> </a:t>
            </a:r>
            <a:r>
              <a:rPr sz="1550" dirty="0">
                <a:latin typeface="Candara"/>
                <a:cs typeface="Candara"/>
              </a:rPr>
              <a:t>Estimates</a:t>
            </a:r>
            <a:r>
              <a:rPr sz="1550" spc="125" dirty="0">
                <a:latin typeface="Candara"/>
                <a:cs typeface="Candara"/>
              </a:rPr>
              <a:t> </a:t>
            </a:r>
            <a:r>
              <a:rPr sz="1550" dirty="0">
                <a:latin typeface="Candara"/>
                <a:cs typeface="Candara"/>
              </a:rPr>
              <a:t>for</a:t>
            </a:r>
            <a:r>
              <a:rPr sz="1550" spc="95" dirty="0">
                <a:latin typeface="Candara"/>
                <a:cs typeface="Candara"/>
              </a:rPr>
              <a:t> </a:t>
            </a:r>
            <a:r>
              <a:rPr sz="1550" dirty="0">
                <a:latin typeface="Candara"/>
                <a:cs typeface="Candara"/>
              </a:rPr>
              <a:t>2022</a:t>
            </a:r>
            <a:r>
              <a:rPr sz="1550" spc="135" dirty="0">
                <a:latin typeface="Candara"/>
                <a:cs typeface="Candara"/>
              </a:rPr>
              <a:t> </a:t>
            </a:r>
            <a:r>
              <a:rPr sz="1550" dirty="0">
                <a:latin typeface="Candara"/>
                <a:cs typeface="Candara"/>
              </a:rPr>
              <a:t>as</a:t>
            </a:r>
            <a:r>
              <a:rPr sz="1550" spc="125" dirty="0">
                <a:latin typeface="Candara"/>
                <a:cs typeface="Candara"/>
              </a:rPr>
              <a:t> </a:t>
            </a:r>
            <a:r>
              <a:rPr sz="1550" dirty="0">
                <a:latin typeface="Candara"/>
                <a:cs typeface="Candara"/>
              </a:rPr>
              <a:t>having</a:t>
            </a:r>
            <a:r>
              <a:rPr sz="1550" spc="60" dirty="0">
                <a:latin typeface="Candara"/>
                <a:cs typeface="Candara"/>
              </a:rPr>
              <a:t> </a:t>
            </a:r>
            <a:r>
              <a:rPr sz="1550" b="1" dirty="0">
                <a:latin typeface="Candara"/>
                <a:cs typeface="Candara"/>
              </a:rPr>
              <a:t>20%</a:t>
            </a:r>
            <a:r>
              <a:rPr sz="1550" b="1" spc="55" dirty="0">
                <a:latin typeface="Candara"/>
                <a:cs typeface="Candara"/>
              </a:rPr>
              <a:t> </a:t>
            </a:r>
            <a:r>
              <a:rPr sz="1550" b="1" dirty="0">
                <a:latin typeface="Candara"/>
                <a:cs typeface="Candara"/>
              </a:rPr>
              <a:t>or</a:t>
            </a:r>
            <a:r>
              <a:rPr sz="1550" b="1" spc="95" dirty="0">
                <a:latin typeface="Candara"/>
                <a:cs typeface="Candara"/>
              </a:rPr>
              <a:t> </a:t>
            </a:r>
            <a:r>
              <a:rPr sz="1550" b="1" dirty="0">
                <a:latin typeface="Candara"/>
                <a:cs typeface="Candara"/>
              </a:rPr>
              <a:t>more</a:t>
            </a:r>
            <a:r>
              <a:rPr sz="1550" b="1" spc="35" dirty="0">
                <a:latin typeface="Candara"/>
                <a:cs typeface="Candara"/>
              </a:rPr>
              <a:t> </a:t>
            </a:r>
            <a:r>
              <a:rPr sz="1550" b="1" dirty="0">
                <a:latin typeface="Candara"/>
                <a:cs typeface="Candara"/>
              </a:rPr>
              <a:t>students</a:t>
            </a:r>
            <a:r>
              <a:rPr sz="1550" b="1" spc="40" dirty="0">
                <a:latin typeface="Candara"/>
                <a:cs typeface="Candara"/>
              </a:rPr>
              <a:t> </a:t>
            </a:r>
            <a:r>
              <a:rPr sz="1550" b="1" dirty="0">
                <a:latin typeface="Candara"/>
                <a:cs typeface="Candara"/>
              </a:rPr>
              <a:t>living</a:t>
            </a:r>
            <a:r>
              <a:rPr sz="1550" b="1" spc="145" dirty="0">
                <a:latin typeface="Candara"/>
                <a:cs typeface="Candara"/>
              </a:rPr>
              <a:t> </a:t>
            </a:r>
            <a:r>
              <a:rPr sz="1550" b="1" dirty="0">
                <a:latin typeface="Candara"/>
                <a:cs typeface="Candara"/>
              </a:rPr>
              <a:t>in</a:t>
            </a:r>
            <a:r>
              <a:rPr sz="1550" b="1" spc="150" dirty="0">
                <a:latin typeface="Candara"/>
                <a:cs typeface="Candara"/>
              </a:rPr>
              <a:t> </a:t>
            </a:r>
            <a:r>
              <a:rPr sz="1550" b="1" spc="-10" dirty="0">
                <a:latin typeface="Candara"/>
                <a:cs typeface="Candara"/>
              </a:rPr>
              <a:t>poverty</a:t>
            </a:r>
            <a:r>
              <a:rPr sz="1550" spc="-10" dirty="0">
                <a:latin typeface="Candara"/>
                <a:cs typeface="Candara"/>
              </a:rPr>
              <a:t>.</a:t>
            </a:r>
            <a:endParaRPr sz="1550" dirty="0">
              <a:latin typeface="Candara"/>
              <a:cs typeface="Candara"/>
            </a:endParaRPr>
          </a:p>
          <a:p>
            <a:pPr marL="183515" indent="-170815">
              <a:lnSpc>
                <a:spcPts val="1795"/>
              </a:lnSpc>
              <a:spcBef>
                <a:spcPts val="284"/>
              </a:spcBef>
              <a:buChar char="•"/>
              <a:tabLst>
                <a:tab pos="183515" algn="l"/>
              </a:tabLst>
            </a:pPr>
            <a:r>
              <a:rPr sz="1550" dirty="0">
                <a:latin typeface="Candara"/>
                <a:cs typeface="Candara"/>
              </a:rPr>
              <a:t>School</a:t>
            </a:r>
            <a:r>
              <a:rPr sz="1550" spc="55" dirty="0">
                <a:latin typeface="Candara"/>
                <a:cs typeface="Candara"/>
              </a:rPr>
              <a:t> </a:t>
            </a:r>
            <a:r>
              <a:rPr sz="1550" dirty="0">
                <a:latin typeface="Candara"/>
                <a:cs typeface="Candara"/>
              </a:rPr>
              <a:t>districts</a:t>
            </a:r>
            <a:r>
              <a:rPr sz="1550" spc="55" dirty="0">
                <a:latin typeface="Candara"/>
                <a:cs typeface="Candara"/>
              </a:rPr>
              <a:t> </a:t>
            </a:r>
            <a:r>
              <a:rPr sz="1550" dirty="0">
                <a:latin typeface="Candara"/>
                <a:cs typeface="Candara"/>
              </a:rPr>
              <a:t>located</a:t>
            </a:r>
            <a:r>
              <a:rPr sz="1550" spc="80" dirty="0">
                <a:latin typeface="Candara"/>
                <a:cs typeface="Candara"/>
              </a:rPr>
              <a:t> </a:t>
            </a:r>
            <a:r>
              <a:rPr sz="1550" dirty="0">
                <a:latin typeface="Candara"/>
                <a:cs typeface="Candara"/>
              </a:rPr>
              <a:t>in</a:t>
            </a:r>
            <a:r>
              <a:rPr sz="1550" spc="95" dirty="0">
                <a:latin typeface="Candara"/>
                <a:cs typeface="Candara"/>
              </a:rPr>
              <a:t> </a:t>
            </a:r>
            <a:r>
              <a:rPr sz="1550" dirty="0">
                <a:latin typeface="Candara"/>
                <a:cs typeface="Candara"/>
              </a:rPr>
              <a:t>the</a:t>
            </a:r>
            <a:r>
              <a:rPr sz="1550" spc="150" dirty="0">
                <a:latin typeface="Candara"/>
                <a:cs typeface="Candara"/>
              </a:rPr>
              <a:t> </a:t>
            </a:r>
            <a:r>
              <a:rPr sz="1550" dirty="0">
                <a:latin typeface="Candara"/>
                <a:cs typeface="Candara"/>
              </a:rPr>
              <a:t>U.S.</a:t>
            </a:r>
            <a:r>
              <a:rPr sz="1550" spc="105" dirty="0">
                <a:latin typeface="Candara"/>
                <a:cs typeface="Candara"/>
              </a:rPr>
              <a:t> </a:t>
            </a:r>
            <a:r>
              <a:rPr sz="1550" dirty="0">
                <a:latin typeface="Candara"/>
                <a:cs typeface="Candara"/>
              </a:rPr>
              <a:t>Virgin</a:t>
            </a:r>
            <a:r>
              <a:rPr sz="1550" spc="95" dirty="0">
                <a:latin typeface="Candara"/>
                <a:cs typeface="Candara"/>
              </a:rPr>
              <a:t> </a:t>
            </a:r>
            <a:r>
              <a:rPr sz="1550" dirty="0">
                <a:latin typeface="Candara"/>
                <a:cs typeface="Candara"/>
              </a:rPr>
              <a:t>Islands,</a:t>
            </a:r>
            <a:r>
              <a:rPr sz="1550" spc="110" dirty="0">
                <a:latin typeface="Candara"/>
                <a:cs typeface="Candara"/>
              </a:rPr>
              <a:t> </a:t>
            </a:r>
            <a:r>
              <a:rPr sz="1550" dirty="0">
                <a:latin typeface="Candara"/>
                <a:cs typeface="Candara"/>
              </a:rPr>
              <a:t>Guam,</a:t>
            </a:r>
            <a:r>
              <a:rPr sz="1550" spc="100" dirty="0">
                <a:latin typeface="Candara"/>
                <a:cs typeface="Candara"/>
              </a:rPr>
              <a:t> </a:t>
            </a:r>
            <a:r>
              <a:rPr sz="1550" dirty="0">
                <a:latin typeface="Candara"/>
                <a:cs typeface="Candara"/>
              </a:rPr>
              <a:t>American</a:t>
            </a:r>
            <a:r>
              <a:rPr sz="1550" spc="95" dirty="0">
                <a:latin typeface="Candara"/>
                <a:cs typeface="Candara"/>
              </a:rPr>
              <a:t> </a:t>
            </a:r>
            <a:r>
              <a:rPr sz="1550" dirty="0">
                <a:latin typeface="Candara"/>
                <a:cs typeface="Candara"/>
              </a:rPr>
              <a:t>Samoa,</a:t>
            </a:r>
            <a:r>
              <a:rPr sz="1550" spc="105" dirty="0">
                <a:latin typeface="Candara"/>
                <a:cs typeface="Candara"/>
              </a:rPr>
              <a:t> </a:t>
            </a:r>
            <a:r>
              <a:rPr sz="1550" dirty="0">
                <a:latin typeface="Candara"/>
                <a:cs typeface="Candara"/>
              </a:rPr>
              <a:t>and</a:t>
            </a:r>
            <a:r>
              <a:rPr sz="1550" spc="170" dirty="0">
                <a:latin typeface="Candara"/>
                <a:cs typeface="Candara"/>
              </a:rPr>
              <a:t> </a:t>
            </a:r>
            <a:r>
              <a:rPr sz="1550" spc="-25" dirty="0">
                <a:latin typeface="Candara"/>
                <a:cs typeface="Candara"/>
              </a:rPr>
              <a:t>the</a:t>
            </a:r>
            <a:endParaRPr sz="1550" dirty="0">
              <a:latin typeface="Candara"/>
              <a:cs typeface="Candara"/>
            </a:endParaRPr>
          </a:p>
          <a:p>
            <a:pPr marL="184150">
              <a:lnSpc>
                <a:spcPts val="1795"/>
              </a:lnSpc>
            </a:pPr>
            <a:r>
              <a:rPr sz="1550" dirty="0">
                <a:latin typeface="Candara"/>
                <a:cs typeface="Candara"/>
              </a:rPr>
              <a:t>Commonwealth</a:t>
            </a:r>
            <a:r>
              <a:rPr sz="1550" spc="204" dirty="0">
                <a:latin typeface="Candara"/>
                <a:cs typeface="Candara"/>
              </a:rPr>
              <a:t> </a:t>
            </a:r>
            <a:r>
              <a:rPr sz="1550" dirty="0">
                <a:latin typeface="Candara"/>
                <a:cs typeface="Candara"/>
              </a:rPr>
              <a:t>of</a:t>
            </a:r>
            <a:r>
              <a:rPr sz="1550" spc="135" dirty="0">
                <a:latin typeface="Candara"/>
                <a:cs typeface="Candara"/>
              </a:rPr>
              <a:t> </a:t>
            </a:r>
            <a:r>
              <a:rPr sz="1550" dirty="0">
                <a:latin typeface="Candara"/>
                <a:cs typeface="Candara"/>
              </a:rPr>
              <a:t>the</a:t>
            </a:r>
            <a:r>
              <a:rPr sz="1550" spc="70" dirty="0">
                <a:latin typeface="Candara"/>
                <a:cs typeface="Candara"/>
              </a:rPr>
              <a:t> </a:t>
            </a:r>
            <a:r>
              <a:rPr sz="1550" dirty="0">
                <a:latin typeface="Candara"/>
                <a:cs typeface="Candara"/>
              </a:rPr>
              <a:t>Northern</a:t>
            </a:r>
            <a:r>
              <a:rPr sz="1550" spc="105" dirty="0">
                <a:latin typeface="Candara"/>
                <a:cs typeface="Candara"/>
              </a:rPr>
              <a:t> </a:t>
            </a:r>
            <a:r>
              <a:rPr sz="1550" dirty="0">
                <a:latin typeface="Candara"/>
                <a:cs typeface="Candara"/>
              </a:rPr>
              <a:t>Mariana</a:t>
            </a:r>
            <a:r>
              <a:rPr sz="1550" spc="114" dirty="0">
                <a:latin typeface="Candara"/>
                <a:cs typeface="Candara"/>
              </a:rPr>
              <a:t> </a:t>
            </a:r>
            <a:r>
              <a:rPr sz="1550" spc="-10" dirty="0">
                <a:latin typeface="Candara"/>
                <a:cs typeface="Candara"/>
              </a:rPr>
              <a:t>Islands.</a:t>
            </a:r>
            <a:endParaRPr sz="1550" dirty="0">
              <a:latin typeface="Candara"/>
              <a:cs typeface="Candara"/>
            </a:endParaRPr>
          </a:p>
          <a:p>
            <a:pPr marL="184150" marR="126364" indent="-171450">
              <a:lnSpc>
                <a:spcPts val="1730"/>
              </a:lnSpc>
              <a:spcBef>
                <a:spcPts val="480"/>
              </a:spcBef>
              <a:buFont typeface="Candara"/>
              <a:buChar char="•"/>
              <a:tabLst>
                <a:tab pos="184150" algn="l"/>
              </a:tabLst>
            </a:pPr>
            <a:r>
              <a:rPr sz="1550" b="1" dirty="0">
                <a:latin typeface="Candara"/>
                <a:cs typeface="Candara"/>
              </a:rPr>
              <a:t>Title</a:t>
            </a:r>
            <a:r>
              <a:rPr sz="1550" b="1" spc="55" dirty="0">
                <a:latin typeface="Candara"/>
                <a:cs typeface="Candara"/>
              </a:rPr>
              <a:t> </a:t>
            </a:r>
            <a:r>
              <a:rPr sz="1550" b="1" dirty="0">
                <a:latin typeface="Candara"/>
                <a:cs typeface="Candara"/>
              </a:rPr>
              <a:t>I-funded</a:t>
            </a:r>
            <a:r>
              <a:rPr sz="1550" b="1" spc="75" dirty="0">
                <a:latin typeface="Candara"/>
                <a:cs typeface="Candara"/>
              </a:rPr>
              <a:t> </a:t>
            </a:r>
            <a:r>
              <a:rPr sz="1550" b="1" dirty="0">
                <a:latin typeface="Candara"/>
                <a:cs typeface="Candara"/>
              </a:rPr>
              <a:t>public</a:t>
            </a:r>
            <a:r>
              <a:rPr sz="1550" b="1" spc="100" dirty="0">
                <a:latin typeface="Candara"/>
                <a:cs typeface="Candara"/>
              </a:rPr>
              <a:t> </a:t>
            </a:r>
            <a:r>
              <a:rPr sz="1550" b="1" dirty="0">
                <a:latin typeface="Candara"/>
                <a:cs typeface="Candara"/>
              </a:rPr>
              <a:t>school</a:t>
            </a:r>
            <a:r>
              <a:rPr sz="1550" b="1" spc="165" dirty="0">
                <a:latin typeface="Candara"/>
                <a:cs typeface="Candara"/>
              </a:rPr>
              <a:t> </a:t>
            </a:r>
            <a:r>
              <a:rPr sz="1550" b="1" dirty="0">
                <a:latin typeface="Candara"/>
                <a:cs typeface="Candara"/>
              </a:rPr>
              <a:t>districts</a:t>
            </a:r>
            <a:r>
              <a:rPr sz="1550" b="1" spc="55" dirty="0">
                <a:latin typeface="Candara"/>
                <a:cs typeface="Candara"/>
              </a:rPr>
              <a:t> </a:t>
            </a:r>
            <a:r>
              <a:rPr sz="1550" b="1" dirty="0">
                <a:latin typeface="Candara"/>
                <a:cs typeface="Candara"/>
              </a:rPr>
              <a:t>and</a:t>
            </a:r>
            <a:r>
              <a:rPr sz="1550" b="1" spc="170" dirty="0">
                <a:latin typeface="Candara"/>
                <a:cs typeface="Candara"/>
              </a:rPr>
              <a:t> </a:t>
            </a:r>
            <a:r>
              <a:rPr sz="1550" b="1" dirty="0">
                <a:latin typeface="Candara"/>
                <a:cs typeface="Candara"/>
              </a:rPr>
              <a:t>charter</a:t>
            </a:r>
            <a:r>
              <a:rPr sz="1550" b="1" spc="125" dirty="0">
                <a:latin typeface="Candara"/>
                <a:cs typeface="Candara"/>
              </a:rPr>
              <a:t> </a:t>
            </a:r>
            <a:r>
              <a:rPr sz="1550" b="1" dirty="0">
                <a:latin typeface="Candara"/>
                <a:cs typeface="Candara"/>
              </a:rPr>
              <a:t>school</a:t>
            </a:r>
            <a:r>
              <a:rPr sz="1550" b="1" spc="95" dirty="0">
                <a:latin typeface="Candara"/>
                <a:cs typeface="Candara"/>
              </a:rPr>
              <a:t> </a:t>
            </a:r>
            <a:r>
              <a:rPr sz="1550" b="1" dirty="0">
                <a:latin typeface="Candara"/>
                <a:cs typeface="Candara"/>
              </a:rPr>
              <a:t>districts</a:t>
            </a:r>
            <a:r>
              <a:rPr sz="1550" b="1" spc="55" dirty="0">
                <a:latin typeface="Candara"/>
                <a:cs typeface="Candara"/>
              </a:rPr>
              <a:t> </a:t>
            </a:r>
            <a:r>
              <a:rPr sz="1550" b="1" dirty="0">
                <a:latin typeface="Candara"/>
                <a:cs typeface="Candara"/>
              </a:rPr>
              <a:t>not</a:t>
            </a:r>
            <a:r>
              <a:rPr sz="1550" b="1" spc="70" dirty="0">
                <a:latin typeface="Candara"/>
                <a:cs typeface="Candara"/>
              </a:rPr>
              <a:t> </a:t>
            </a:r>
            <a:r>
              <a:rPr sz="1550" b="1" dirty="0">
                <a:latin typeface="Candara"/>
                <a:cs typeface="Candara"/>
              </a:rPr>
              <a:t>listed</a:t>
            </a:r>
            <a:r>
              <a:rPr sz="1550" b="1" spc="80" dirty="0">
                <a:latin typeface="Candara"/>
                <a:cs typeface="Candara"/>
              </a:rPr>
              <a:t> </a:t>
            </a:r>
            <a:r>
              <a:rPr sz="1550" b="1" dirty="0">
                <a:latin typeface="Candara"/>
                <a:cs typeface="Candara"/>
              </a:rPr>
              <a:t>in</a:t>
            </a:r>
            <a:r>
              <a:rPr sz="1550" b="1" spc="170" dirty="0">
                <a:latin typeface="Candara"/>
                <a:cs typeface="Candara"/>
              </a:rPr>
              <a:t> </a:t>
            </a:r>
            <a:r>
              <a:rPr sz="1550" b="1" dirty="0">
                <a:latin typeface="Candara"/>
                <a:cs typeface="Candara"/>
              </a:rPr>
              <a:t>the</a:t>
            </a:r>
            <a:r>
              <a:rPr sz="1550" b="1" spc="155" dirty="0">
                <a:latin typeface="Candara"/>
                <a:cs typeface="Candara"/>
              </a:rPr>
              <a:t> </a:t>
            </a:r>
            <a:r>
              <a:rPr sz="1550" b="1" spc="-10" dirty="0">
                <a:latin typeface="Candara"/>
                <a:cs typeface="Candara"/>
              </a:rPr>
              <a:t>SAIPE data</a:t>
            </a:r>
            <a:r>
              <a:rPr sz="1550" spc="-10" dirty="0">
                <a:latin typeface="Candara"/>
                <a:cs typeface="Candara"/>
              </a:rPr>
              <a:t>.*</a:t>
            </a:r>
            <a:endParaRPr sz="1550" dirty="0">
              <a:latin typeface="Candara"/>
              <a:cs typeface="Candara"/>
            </a:endParaRPr>
          </a:p>
          <a:p>
            <a:pPr marL="184150" marR="5080" indent="-171450">
              <a:lnSpc>
                <a:spcPct val="94900"/>
              </a:lnSpc>
              <a:spcBef>
                <a:spcPts val="375"/>
              </a:spcBef>
              <a:buFont typeface="Candara"/>
              <a:buChar char="•"/>
              <a:tabLst>
                <a:tab pos="184150" algn="l"/>
              </a:tabLst>
            </a:pPr>
            <a:r>
              <a:rPr sz="1550" b="1" dirty="0">
                <a:latin typeface="Candara"/>
                <a:cs typeface="Candara"/>
              </a:rPr>
              <a:t>Title</a:t>
            </a:r>
            <a:r>
              <a:rPr sz="1550" b="1" spc="60" dirty="0">
                <a:latin typeface="Candara"/>
                <a:cs typeface="Candara"/>
              </a:rPr>
              <a:t> </a:t>
            </a:r>
            <a:r>
              <a:rPr sz="1550" b="1" dirty="0">
                <a:latin typeface="Candara"/>
                <a:cs typeface="Candara"/>
              </a:rPr>
              <a:t>I-funded</a:t>
            </a:r>
            <a:r>
              <a:rPr sz="1550" b="1" spc="80" dirty="0">
                <a:latin typeface="Candara"/>
                <a:cs typeface="Candara"/>
              </a:rPr>
              <a:t> </a:t>
            </a:r>
            <a:r>
              <a:rPr sz="1550" b="1" dirty="0">
                <a:latin typeface="Candara"/>
                <a:cs typeface="Candara"/>
              </a:rPr>
              <a:t>large</a:t>
            </a:r>
            <a:r>
              <a:rPr sz="1550" b="1" spc="155" dirty="0">
                <a:latin typeface="Candara"/>
                <a:cs typeface="Candara"/>
              </a:rPr>
              <a:t> </a:t>
            </a:r>
            <a:r>
              <a:rPr sz="1550" b="1" dirty="0">
                <a:latin typeface="Candara"/>
                <a:cs typeface="Candara"/>
              </a:rPr>
              <a:t>public</a:t>
            </a:r>
            <a:r>
              <a:rPr sz="1550" b="1" spc="110" dirty="0">
                <a:latin typeface="Candara"/>
                <a:cs typeface="Candara"/>
              </a:rPr>
              <a:t> </a:t>
            </a:r>
            <a:r>
              <a:rPr sz="1550" b="1" dirty="0">
                <a:latin typeface="Candara"/>
                <a:cs typeface="Candara"/>
              </a:rPr>
              <a:t>school</a:t>
            </a:r>
            <a:r>
              <a:rPr sz="1550" b="1" spc="95" dirty="0">
                <a:latin typeface="Candara"/>
                <a:cs typeface="Candara"/>
              </a:rPr>
              <a:t> </a:t>
            </a:r>
            <a:r>
              <a:rPr sz="1550" b="1" dirty="0">
                <a:latin typeface="Candara"/>
                <a:cs typeface="Candara"/>
              </a:rPr>
              <a:t>districts</a:t>
            </a:r>
            <a:r>
              <a:rPr sz="1550" b="1" spc="155" dirty="0">
                <a:latin typeface="Candara"/>
                <a:cs typeface="Candara"/>
              </a:rPr>
              <a:t> </a:t>
            </a:r>
            <a:r>
              <a:rPr sz="1550" b="1" dirty="0">
                <a:latin typeface="Candara"/>
                <a:cs typeface="Candara"/>
              </a:rPr>
              <a:t>(more</a:t>
            </a:r>
            <a:r>
              <a:rPr sz="1550" b="1" spc="155" dirty="0">
                <a:latin typeface="Candara"/>
                <a:cs typeface="Candara"/>
              </a:rPr>
              <a:t> </a:t>
            </a:r>
            <a:r>
              <a:rPr sz="1550" b="1" dirty="0">
                <a:latin typeface="Candara"/>
                <a:cs typeface="Candara"/>
              </a:rPr>
              <a:t>than</a:t>
            </a:r>
            <a:r>
              <a:rPr sz="1550" b="1" spc="85" dirty="0">
                <a:latin typeface="Candara"/>
                <a:cs typeface="Candara"/>
              </a:rPr>
              <a:t> </a:t>
            </a:r>
            <a:r>
              <a:rPr sz="1550" b="1" dirty="0">
                <a:latin typeface="Candara"/>
                <a:cs typeface="Candara"/>
              </a:rPr>
              <a:t>35,000</a:t>
            </a:r>
            <a:r>
              <a:rPr sz="1550" b="1" spc="120" dirty="0">
                <a:latin typeface="Candara"/>
                <a:cs typeface="Candara"/>
              </a:rPr>
              <a:t> </a:t>
            </a:r>
            <a:r>
              <a:rPr sz="1550" b="1" dirty="0">
                <a:latin typeface="Candara"/>
                <a:cs typeface="Candara"/>
              </a:rPr>
              <a:t>students</a:t>
            </a:r>
            <a:r>
              <a:rPr sz="1550" b="1" spc="150" dirty="0">
                <a:latin typeface="Candara"/>
                <a:cs typeface="Candara"/>
              </a:rPr>
              <a:t> </a:t>
            </a:r>
            <a:r>
              <a:rPr sz="1550" b="1" dirty="0">
                <a:latin typeface="Candara"/>
                <a:cs typeface="Candara"/>
              </a:rPr>
              <a:t>and/or</a:t>
            </a:r>
            <a:r>
              <a:rPr sz="1550" b="1" spc="125" dirty="0">
                <a:latin typeface="Candara"/>
                <a:cs typeface="Candara"/>
              </a:rPr>
              <a:t> </a:t>
            </a:r>
            <a:r>
              <a:rPr sz="1550" b="1" dirty="0">
                <a:latin typeface="Candara"/>
                <a:cs typeface="Candara"/>
              </a:rPr>
              <a:t>more</a:t>
            </a:r>
            <a:r>
              <a:rPr sz="1550" b="1" spc="65" dirty="0">
                <a:latin typeface="Candara"/>
                <a:cs typeface="Candara"/>
              </a:rPr>
              <a:t> </a:t>
            </a:r>
            <a:r>
              <a:rPr sz="1550" b="1" spc="-20" dirty="0">
                <a:latin typeface="Candara"/>
                <a:cs typeface="Candara"/>
              </a:rPr>
              <a:t>than </a:t>
            </a:r>
            <a:r>
              <a:rPr sz="1550" b="1" dirty="0">
                <a:latin typeface="Candara"/>
                <a:cs typeface="Candara"/>
              </a:rPr>
              <a:t>45</a:t>
            </a:r>
            <a:r>
              <a:rPr sz="1550" b="1" spc="95" dirty="0">
                <a:latin typeface="Candara"/>
                <a:cs typeface="Candara"/>
              </a:rPr>
              <a:t> </a:t>
            </a:r>
            <a:r>
              <a:rPr sz="1550" b="1" dirty="0">
                <a:latin typeface="Candara"/>
                <a:cs typeface="Candara"/>
              </a:rPr>
              <a:t>public</a:t>
            </a:r>
            <a:r>
              <a:rPr sz="1550" b="1" spc="60" dirty="0">
                <a:latin typeface="Candara"/>
                <a:cs typeface="Candara"/>
              </a:rPr>
              <a:t> </a:t>
            </a:r>
            <a:r>
              <a:rPr sz="1550" b="1" dirty="0">
                <a:latin typeface="Candara"/>
                <a:cs typeface="Candara"/>
              </a:rPr>
              <a:t>schools)</a:t>
            </a:r>
            <a:r>
              <a:rPr sz="1550" b="1" spc="60" dirty="0">
                <a:latin typeface="Candara"/>
                <a:cs typeface="Candara"/>
              </a:rPr>
              <a:t> </a:t>
            </a:r>
            <a:r>
              <a:rPr sz="1550" b="1" dirty="0">
                <a:latin typeface="Candara"/>
                <a:cs typeface="Candara"/>
              </a:rPr>
              <a:t>that</a:t>
            </a:r>
            <a:r>
              <a:rPr sz="1550" b="1" spc="35" dirty="0">
                <a:latin typeface="Candara"/>
                <a:cs typeface="Candara"/>
              </a:rPr>
              <a:t> </a:t>
            </a:r>
            <a:r>
              <a:rPr sz="1550" b="1" dirty="0">
                <a:latin typeface="Candara"/>
                <a:cs typeface="Candara"/>
              </a:rPr>
              <a:t>do</a:t>
            </a:r>
            <a:r>
              <a:rPr sz="1550" b="1" spc="114" dirty="0">
                <a:latin typeface="Candara"/>
                <a:cs typeface="Candara"/>
              </a:rPr>
              <a:t> </a:t>
            </a:r>
            <a:r>
              <a:rPr sz="1550" b="1" dirty="0">
                <a:latin typeface="Candara"/>
                <a:cs typeface="Candara"/>
              </a:rPr>
              <a:t>not</a:t>
            </a:r>
            <a:r>
              <a:rPr sz="1550" b="1" spc="125" dirty="0">
                <a:latin typeface="Candara"/>
                <a:cs typeface="Candara"/>
              </a:rPr>
              <a:t> </a:t>
            </a:r>
            <a:r>
              <a:rPr sz="1550" b="1" dirty="0">
                <a:latin typeface="Candara"/>
                <a:cs typeface="Candara"/>
              </a:rPr>
              <a:t>meet</a:t>
            </a:r>
            <a:r>
              <a:rPr sz="1550" b="1" spc="120" dirty="0">
                <a:latin typeface="Candara"/>
                <a:cs typeface="Candara"/>
              </a:rPr>
              <a:t> </a:t>
            </a:r>
            <a:r>
              <a:rPr sz="1550" b="1" dirty="0">
                <a:latin typeface="Candara"/>
                <a:cs typeface="Candara"/>
              </a:rPr>
              <a:t>the</a:t>
            </a:r>
            <a:r>
              <a:rPr sz="1550" b="1" spc="114" dirty="0">
                <a:latin typeface="Candara"/>
                <a:cs typeface="Candara"/>
              </a:rPr>
              <a:t> </a:t>
            </a:r>
            <a:r>
              <a:rPr sz="1550" b="1" dirty="0">
                <a:latin typeface="Candara"/>
                <a:cs typeface="Candara"/>
              </a:rPr>
              <a:t>20%</a:t>
            </a:r>
            <a:r>
              <a:rPr sz="1550" b="1" spc="125" dirty="0">
                <a:latin typeface="Candara"/>
                <a:cs typeface="Candara"/>
              </a:rPr>
              <a:t> </a:t>
            </a:r>
            <a:r>
              <a:rPr sz="1550" b="1" dirty="0">
                <a:latin typeface="Candara"/>
                <a:cs typeface="Candara"/>
              </a:rPr>
              <a:t>SAIPE</a:t>
            </a:r>
            <a:r>
              <a:rPr sz="1550" b="1" spc="90" dirty="0">
                <a:latin typeface="Candara"/>
                <a:cs typeface="Candara"/>
              </a:rPr>
              <a:t> </a:t>
            </a:r>
            <a:r>
              <a:rPr sz="1550" b="1" dirty="0">
                <a:latin typeface="Candara"/>
                <a:cs typeface="Candara"/>
              </a:rPr>
              <a:t>threshold</a:t>
            </a:r>
            <a:r>
              <a:rPr sz="1550" b="1" spc="40" dirty="0">
                <a:latin typeface="Candara"/>
                <a:cs typeface="Candara"/>
              </a:rPr>
              <a:t> </a:t>
            </a:r>
            <a:r>
              <a:rPr sz="1550" b="1" dirty="0">
                <a:latin typeface="Candara"/>
                <a:cs typeface="Candara"/>
              </a:rPr>
              <a:t>may</a:t>
            </a:r>
            <a:r>
              <a:rPr sz="1550" b="1" spc="70" dirty="0">
                <a:latin typeface="Candara"/>
                <a:cs typeface="Candara"/>
              </a:rPr>
              <a:t> </a:t>
            </a:r>
            <a:r>
              <a:rPr sz="1550" b="1" dirty="0">
                <a:latin typeface="Candara"/>
                <a:cs typeface="Candara"/>
              </a:rPr>
              <a:t>be</a:t>
            </a:r>
            <a:r>
              <a:rPr sz="1550" b="1" spc="110" dirty="0">
                <a:latin typeface="Candara"/>
                <a:cs typeface="Candara"/>
              </a:rPr>
              <a:t> </a:t>
            </a:r>
            <a:r>
              <a:rPr sz="1550" b="1" dirty="0">
                <a:latin typeface="Candara"/>
                <a:cs typeface="Candara"/>
              </a:rPr>
              <a:t>eligible</a:t>
            </a:r>
            <a:r>
              <a:rPr sz="1550" b="1" spc="25" dirty="0">
                <a:latin typeface="Candara"/>
                <a:cs typeface="Candara"/>
              </a:rPr>
              <a:t> </a:t>
            </a:r>
            <a:r>
              <a:rPr sz="1550" b="1" dirty="0">
                <a:latin typeface="Candara"/>
                <a:cs typeface="Candara"/>
              </a:rPr>
              <a:t>to</a:t>
            </a:r>
            <a:r>
              <a:rPr sz="1550" b="1" spc="114" dirty="0">
                <a:latin typeface="Candara"/>
                <a:cs typeface="Candara"/>
              </a:rPr>
              <a:t> </a:t>
            </a:r>
            <a:r>
              <a:rPr sz="1550" b="1" spc="-10" dirty="0">
                <a:latin typeface="Candara"/>
                <a:cs typeface="Candara"/>
              </a:rPr>
              <a:t>self- certify</a:t>
            </a:r>
            <a:r>
              <a:rPr sz="1550" spc="-10" dirty="0">
                <a:latin typeface="Candara"/>
                <a:cs typeface="Candara"/>
              </a:rPr>
              <a:t>.*</a:t>
            </a:r>
            <a:endParaRPr sz="1550" dirty="0">
              <a:latin typeface="Candara"/>
              <a:cs typeface="Candara"/>
            </a:endParaRPr>
          </a:p>
        </p:txBody>
      </p:sp>
      <p:grpSp>
        <p:nvGrpSpPr>
          <p:cNvPr id="9" name="object 13">
            <a:extLst>
              <a:ext uri="{FF2B5EF4-FFF2-40B4-BE49-F238E27FC236}">
                <a16:creationId xmlns:a16="http://schemas.microsoft.com/office/drawing/2014/main" id="{A45C5944-D702-EFFA-0DB4-EDB7056C9194}"/>
              </a:ext>
            </a:extLst>
          </p:cNvPr>
          <p:cNvGrpSpPr/>
          <p:nvPr/>
        </p:nvGrpSpPr>
        <p:grpSpPr>
          <a:xfrm>
            <a:off x="3621151" y="3040126"/>
            <a:ext cx="8350250" cy="1606550"/>
            <a:chOff x="3621151" y="3040126"/>
            <a:chExt cx="8350250" cy="1606550"/>
          </a:xfrm>
        </p:grpSpPr>
        <p:sp>
          <p:nvSpPr>
            <p:cNvPr id="10" name="object 14">
              <a:extLst>
                <a:ext uri="{FF2B5EF4-FFF2-40B4-BE49-F238E27FC236}">
                  <a16:creationId xmlns:a16="http://schemas.microsoft.com/office/drawing/2014/main" id="{8C01B36F-3024-9129-FE1F-955E9623FA27}"/>
                </a:ext>
              </a:extLst>
            </p:cNvPr>
            <p:cNvSpPr/>
            <p:nvPr/>
          </p:nvSpPr>
          <p:spPr>
            <a:xfrm>
              <a:off x="3633851" y="3052826"/>
              <a:ext cx="8324850" cy="542925"/>
            </a:xfrm>
            <a:custGeom>
              <a:avLst/>
              <a:gdLst/>
              <a:ahLst/>
              <a:cxnLst/>
              <a:rect l="l" t="t" r="r" b="b"/>
              <a:pathLst>
                <a:path w="8324850" h="542925">
                  <a:moveTo>
                    <a:pt x="8234299" y="0"/>
                  </a:moveTo>
                  <a:lnTo>
                    <a:pt x="90424" y="0"/>
                  </a:lnTo>
                  <a:lnTo>
                    <a:pt x="55185" y="7092"/>
                  </a:lnTo>
                  <a:lnTo>
                    <a:pt x="26447" y="26447"/>
                  </a:lnTo>
                  <a:lnTo>
                    <a:pt x="7092" y="55185"/>
                  </a:lnTo>
                  <a:lnTo>
                    <a:pt x="0" y="90424"/>
                  </a:lnTo>
                  <a:lnTo>
                    <a:pt x="0" y="452374"/>
                  </a:lnTo>
                  <a:lnTo>
                    <a:pt x="7092" y="487632"/>
                  </a:lnTo>
                  <a:lnTo>
                    <a:pt x="26447" y="516413"/>
                  </a:lnTo>
                  <a:lnTo>
                    <a:pt x="55185" y="535813"/>
                  </a:lnTo>
                  <a:lnTo>
                    <a:pt x="90424" y="542925"/>
                  </a:lnTo>
                  <a:lnTo>
                    <a:pt x="8234299" y="542925"/>
                  </a:lnTo>
                  <a:lnTo>
                    <a:pt x="8269557" y="535813"/>
                  </a:lnTo>
                  <a:lnTo>
                    <a:pt x="8298338" y="516413"/>
                  </a:lnTo>
                  <a:lnTo>
                    <a:pt x="8317737" y="487632"/>
                  </a:lnTo>
                  <a:lnTo>
                    <a:pt x="8324850" y="452374"/>
                  </a:lnTo>
                  <a:lnTo>
                    <a:pt x="8324850" y="90424"/>
                  </a:lnTo>
                  <a:lnTo>
                    <a:pt x="8317738" y="55185"/>
                  </a:lnTo>
                  <a:lnTo>
                    <a:pt x="8298338" y="26447"/>
                  </a:lnTo>
                  <a:lnTo>
                    <a:pt x="8269557" y="7092"/>
                  </a:lnTo>
                  <a:lnTo>
                    <a:pt x="8234299" y="0"/>
                  </a:lnTo>
                  <a:close/>
                </a:path>
              </a:pathLst>
            </a:custGeom>
            <a:solidFill>
              <a:srgbClr val="FFFFFF"/>
            </a:solidFill>
          </p:spPr>
          <p:txBody>
            <a:bodyPr wrap="square" lIns="0" tIns="0" rIns="0" bIns="0" rtlCol="0"/>
            <a:lstStyle/>
            <a:p>
              <a:endParaRPr/>
            </a:p>
          </p:txBody>
        </p:sp>
        <p:sp>
          <p:nvSpPr>
            <p:cNvPr id="11" name="object 15">
              <a:extLst>
                <a:ext uri="{FF2B5EF4-FFF2-40B4-BE49-F238E27FC236}">
                  <a16:creationId xmlns:a16="http://schemas.microsoft.com/office/drawing/2014/main" id="{E7AD7B61-5902-BAA4-556A-C71229B2E0EA}"/>
                </a:ext>
              </a:extLst>
            </p:cNvPr>
            <p:cNvSpPr/>
            <p:nvPr/>
          </p:nvSpPr>
          <p:spPr>
            <a:xfrm>
              <a:off x="3633851" y="3052826"/>
              <a:ext cx="8324850" cy="542925"/>
            </a:xfrm>
            <a:custGeom>
              <a:avLst/>
              <a:gdLst/>
              <a:ahLst/>
              <a:cxnLst/>
              <a:rect l="l" t="t" r="r" b="b"/>
              <a:pathLst>
                <a:path w="8324850" h="542925">
                  <a:moveTo>
                    <a:pt x="0" y="90424"/>
                  </a:moveTo>
                  <a:lnTo>
                    <a:pt x="7092" y="55185"/>
                  </a:lnTo>
                  <a:lnTo>
                    <a:pt x="26447" y="26447"/>
                  </a:lnTo>
                  <a:lnTo>
                    <a:pt x="55185" y="7092"/>
                  </a:lnTo>
                  <a:lnTo>
                    <a:pt x="90424" y="0"/>
                  </a:lnTo>
                  <a:lnTo>
                    <a:pt x="8234299" y="0"/>
                  </a:lnTo>
                  <a:lnTo>
                    <a:pt x="8269557" y="7092"/>
                  </a:lnTo>
                  <a:lnTo>
                    <a:pt x="8298338" y="26447"/>
                  </a:lnTo>
                  <a:lnTo>
                    <a:pt x="8317738" y="55185"/>
                  </a:lnTo>
                  <a:lnTo>
                    <a:pt x="8324850" y="90424"/>
                  </a:lnTo>
                  <a:lnTo>
                    <a:pt x="8324850" y="452374"/>
                  </a:lnTo>
                  <a:lnTo>
                    <a:pt x="8317737" y="487632"/>
                  </a:lnTo>
                  <a:lnTo>
                    <a:pt x="8298338" y="516413"/>
                  </a:lnTo>
                  <a:lnTo>
                    <a:pt x="8269557" y="535813"/>
                  </a:lnTo>
                  <a:lnTo>
                    <a:pt x="8234299" y="542925"/>
                  </a:lnTo>
                  <a:lnTo>
                    <a:pt x="90424" y="542925"/>
                  </a:lnTo>
                  <a:lnTo>
                    <a:pt x="55185" y="535813"/>
                  </a:lnTo>
                  <a:lnTo>
                    <a:pt x="26447" y="516413"/>
                  </a:lnTo>
                  <a:lnTo>
                    <a:pt x="7092" y="487632"/>
                  </a:lnTo>
                  <a:lnTo>
                    <a:pt x="0" y="452374"/>
                  </a:lnTo>
                  <a:lnTo>
                    <a:pt x="0" y="90424"/>
                  </a:lnTo>
                  <a:close/>
                </a:path>
              </a:pathLst>
            </a:custGeom>
            <a:ln w="25400">
              <a:solidFill>
                <a:srgbClr val="DF863E"/>
              </a:solidFill>
            </a:ln>
          </p:spPr>
          <p:txBody>
            <a:bodyPr wrap="square" lIns="0" tIns="0" rIns="0" bIns="0" rtlCol="0"/>
            <a:lstStyle/>
            <a:p>
              <a:endParaRPr/>
            </a:p>
          </p:txBody>
        </p:sp>
        <p:sp>
          <p:nvSpPr>
            <p:cNvPr id="12" name="object 16">
              <a:extLst>
                <a:ext uri="{FF2B5EF4-FFF2-40B4-BE49-F238E27FC236}">
                  <a16:creationId xmlns:a16="http://schemas.microsoft.com/office/drawing/2014/main" id="{7126C12A-C8DB-DCB5-7C5B-0A5CF6709CB6}"/>
                </a:ext>
              </a:extLst>
            </p:cNvPr>
            <p:cNvSpPr/>
            <p:nvPr/>
          </p:nvSpPr>
          <p:spPr>
            <a:xfrm>
              <a:off x="3633851" y="4129151"/>
              <a:ext cx="8324850" cy="504825"/>
            </a:xfrm>
            <a:custGeom>
              <a:avLst/>
              <a:gdLst/>
              <a:ahLst/>
              <a:cxnLst/>
              <a:rect l="l" t="t" r="r" b="b"/>
              <a:pathLst>
                <a:path w="8324850" h="504825">
                  <a:moveTo>
                    <a:pt x="8240649" y="0"/>
                  </a:moveTo>
                  <a:lnTo>
                    <a:pt x="84074" y="0"/>
                  </a:lnTo>
                  <a:lnTo>
                    <a:pt x="51327" y="6600"/>
                  </a:lnTo>
                  <a:lnTo>
                    <a:pt x="24606" y="24606"/>
                  </a:lnTo>
                  <a:lnTo>
                    <a:pt x="6600" y="51327"/>
                  </a:lnTo>
                  <a:lnTo>
                    <a:pt x="0" y="84074"/>
                  </a:lnTo>
                  <a:lnTo>
                    <a:pt x="0" y="420624"/>
                  </a:lnTo>
                  <a:lnTo>
                    <a:pt x="6600" y="453390"/>
                  </a:lnTo>
                  <a:lnTo>
                    <a:pt x="24606" y="480155"/>
                  </a:lnTo>
                  <a:lnTo>
                    <a:pt x="51327" y="498205"/>
                  </a:lnTo>
                  <a:lnTo>
                    <a:pt x="84074" y="504825"/>
                  </a:lnTo>
                  <a:lnTo>
                    <a:pt x="8240649" y="504825"/>
                  </a:lnTo>
                  <a:lnTo>
                    <a:pt x="8273415" y="498205"/>
                  </a:lnTo>
                  <a:lnTo>
                    <a:pt x="8300180" y="480155"/>
                  </a:lnTo>
                  <a:lnTo>
                    <a:pt x="8318230" y="453390"/>
                  </a:lnTo>
                  <a:lnTo>
                    <a:pt x="8324850" y="420624"/>
                  </a:lnTo>
                  <a:lnTo>
                    <a:pt x="8324850" y="84074"/>
                  </a:lnTo>
                  <a:lnTo>
                    <a:pt x="8318230" y="51327"/>
                  </a:lnTo>
                  <a:lnTo>
                    <a:pt x="8300180" y="24606"/>
                  </a:lnTo>
                  <a:lnTo>
                    <a:pt x="8273415" y="6600"/>
                  </a:lnTo>
                  <a:lnTo>
                    <a:pt x="8240649" y="0"/>
                  </a:lnTo>
                  <a:close/>
                </a:path>
              </a:pathLst>
            </a:custGeom>
            <a:solidFill>
              <a:srgbClr val="FFFFFF"/>
            </a:solidFill>
          </p:spPr>
          <p:txBody>
            <a:bodyPr wrap="square" lIns="0" tIns="0" rIns="0" bIns="0" rtlCol="0"/>
            <a:lstStyle/>
            <a:p>
              <a:endParaRPr/>
            </a:p>
          </p:txBody>
        </p:sp>
        <p:sp>
          <p:nvSpPr>
            <p:cNvPr id="13" name="object 17">
              <a:extLst>
                <a:ext uri="{FF2B5EF4-FFF2-40B4-BE49-F238E27FC236}">
                  <a16:creationId xmlns:a16="http://schemas.microsoft.com/office/drawing/2014/main" id="{67BEB48E-BFC6-3BE4-6FA9-5886C42D5E9B}"/>
                </a:ext>
              </a:extLst>
            </p:cNvPr>
            <p:cNvSpPr/>
            <p:nvPr/>
          </p:nvSpPr>
          <p:spPr>
            <a:xfrm>
              <a:off x="3633851" y="4129151"/>
              <a:ext cx="8324850" cy="504825"/>
            </a:xfrm>
            <a:custGeom>
              <a:avLst/>
              <a:gdLst/>
              <a:ahLst/>
              <a:cxnLst/>
              <a:rect l="l" t="t" r="r" b="b"/>
              <a:pathLst>
                <a:path w="8324850" h="504825">
                  <a:moveTo>
                    <a:pt x="0" y="84074"/>
                  </a:moveTo>
                  <a:lnTo>
                    <a:pt x="6600" y="51327"/>
                  </a:lnTo>
                  <a:lnTo>
                    <a:pt x="24606" y="24606"/>
                  </a:lnTo>
                  <a:lnTo>
                    <a:pt x="51327" y="6600"/>
                  </a:lnTo>
                  <a:lnTo>
                    <a:pt x="84074" y="0"/>
                  </a:lnTo>
                  <a:lnTo>
                    <a:pt x="8240649" y="0"/>
                  </a:lnTo>
                  <a:lnTo>
                    <a:pt x="8273415" y="6600"/>
                  </a:lnTo>
                  <a:lnTo>
                    <a:pt x="8300180" y="24606"/>
                  </a:lnTo>
                  <a:lnTo>
                    <a:pt x="8318230" y="51327"/>
                  </a:lnTo>
                  <a:lnTo>
                    <a:pt x="8324850" y="84074"/>
                  </a:lnTo>
                  <a:lnTo>
                    <a:pt x="8324850" y="420624"/>
                  </a:lnTo>
                  <a:lnTo>
                    <a:pt x="8318230" y="453390"/>
                  </a:lnTo>
                  <a:lnTo>
                    <a:pt x="8300180" y="480155"/>
                  </a:lnTo>
                  <a:lnTo>
                    <a:pt x="8273415" y="498205"/>
                  </a:lnTo>
                  <a:lnTo>
                    <a:pt x="8240649" y="504825"/>
                  </a:lnTo>
                  <a:lnTo>
                    <a:pt x="84074" y="504825"/>
                  </a:lnTo>
                  <a:lnTo>
                    <a:pt x="51327" y="498205"/>
                  </a:lnTo>
                  <a:lnTo>
                    <a:pt x="24606" y="480155"/>
                  </a:lnTo>
                  <a:lnTo>
                    <a:pt x="6600" y="453390"/>
                  </a:lnTo>
                  <a:lnTo>
                    <a:pt x="0" y="420624"/>
                  </a:lnTo>
                  <a:lnTo>
                    <a:pt x="0" y="84074"/>
                  </a:lnTo>
                  <a:close/>
                </a:path>
              </a:pathLst>
            </a:custGeom>
            <a:ln w="25400">
              <a:solidFill>
                <a:srgbClr val="DF863E"/>
              </a:solidFill>
            </a:ln>
          </p:spPr>
          <p:txBody>
            <a:bodyPr wrap="square" lIns="0" tIns="0" rIns="0" bIns="0" rtlCol="0"/>
            <a:lstStyle/>
            <a:p>
              <a:endParaRPr/>
            </a:p>
          </p:txBody>
        </p:sp>
      </p:grpSp>
      <p:sp>
        <p:nvSpPr>
          <p:cNvPr id="14" name="object 18">
            <a:extLst>
              <a:ext uri="{FF2B5EF4-FFF2-40B4-BE49-F238E27FC236}">
                <a16:creationId xmlns:a16="http://schemas.microsoft.com/office/drawing/2014/main" id="{50C95EDD-E69C-A63C-8FB9-F0068AF41433}"/>
              </a:ext>
            </a:extLst>
          </p:cNvPr>
          <p:cNvSpPr txBox="1"/>
          <p:nvPr/>
        </p:nvSpPr>
        <p:spPr>
          <a:xfrm>
            <a:off x="3649850" y="3150552"/>
            <a:ext cx="8293100" cy="1355725"/>
          </a:xfrm>
          <a:prstGeom prst="rect">
            <a:avLst/>
          </a:prstGeom>
        </p:spPr>
        <p:txBody>
          <a:bodyPr vert="horz" wrap="square" lIns="0" tIns="12700" rIns="0" bIns="0" rtlCol="0">
            <a:spAutoFit/>
          </a:bodyPr>
          <a:lstStyle/>
          <a:p>
            <a:pPr marL="78105">
              <a:lnSpc>
                <a:spcPct val="100000"/>
              </a:lnSpc>
              <a:spcBef>
                <a:spcPts val="100"/>
              </a:spcBef>
            </a:pPr>
            <a:r>
              <a:rPr sz="1800" b="1" spc="-10" dirty="0">
                <a:solidFill>
                  <a:schemeClr val="bg1"/>
                </a:solidFill>
                <a:latin typeface="Candara"/>
                <a:cs typeface="Candara"/>
              </a:rPr>
              <a:t>RURAL</a:t>
            </a:r>
            <a:endParaRPr sz="1800" dirty="0">
              <a:solidFill>
                <a:schemeClr val="bg1"/>
              </a:solidFill>
              <a:latin typeface="Candara"/>
              <a:cs typeface="Candara"/>
            </a:endParaRPr>
          </a:p>
          <a:p>
            <a:pPr marL="419100" marR="233045" indent="-171450">
              <a:lnSpc>
                <a:spcPts val="1730"/>
              </a:lnSpc>
              <a:spcBef>
                <a:spcPts val="1625"/>
              </a:spcBef>
              <a:buChar char="•"/>
              <a:tabLst>
                <a:tab pos="419100" algn="l"/>
              </a:tabLst>
            </a:pPr>
            <a:r>
              <a:rPr sz="1550" dirty="0">
                <a:latin typeface="Candara"/>
                <a:cs typeface="Candara"/>
              </a:rPr>
              <a:t>School</a:t>
            </a:r>
            <a:r>
              <a:rPr sz="1550" spc="60" dirty="0">
                <a:latin typeface="Candara"/>
                <a:cs typeface="Candara"/>
              </a:rPr>
              <a:t> </a:t>
            </a:r>
            <a:r>
              <a:rPr sz="1550" dirty="0">
                <a:latin typeface="Candara"/>
                <a:cs typeface="Candara"/>
              </a:rPr>
              <a:t>districts</a:t>
            </a:r>
            <a:r>
              <a:rPr sz="1550" spc="65" dirty="0">
                <a:latin typeface="Candara"/>
                <a:cs typeface="Candara"/>
              </a:rPr>
              <a:t> </a:t>
            </a:r>
            <a:r>
              <a:rPr sz="1550" dirty="0">
                <a:latin typeface="Candara"/>
                <a:cs typeface="Candara"/>
              </a:rPr>
              <a:t>identified</a:t>
            </a:r>
            <a:r>
              <a:rPr sz="1550" spc="180" dirty="0">
                <a:latin typeface="Candara"/>
                <a:cs typeface="Candara"/>
              </a:rPr>
              <a:t> </a:t>
            </a:r>
            <a:r>
              <a:rPr sz="1550" dirty="0">
                <a:latin typeface="Candara"/>
                <a:cs typeface="Candara"/>
              </a:rPr>
              <a:t>with</a:t>
            </a:r>
            <a:r>
              <a:rPr sz="1550" spc="135" dirty="0">
                <a:latin typeface="Candara"/>
                <a:cs typeface="Candara"/>
              </a:rPr>
              <a:t> </a:t>
            </a:r>
            <a:r>
              <a:rPr sz="1550" b="1" dirty="0">
                <a:latin typeface="Candara"/>
                <a:cs typeface="Candara"/>
              </a:rPr>
              <a:t>locale</a:t>
            </a:r>
            <a:r>
              <a:rPr sz="1550" b="1" spc="125" dirty="0">
                <a:latin typeface="Candara"/>
                <a:cs typeface="Candara"/>
              </a:rPr>
              <a:t> </a:t>
            </a:r>
            <a:r>
              <a:rPr sz="1550" b="1" dirty="0">
                <a:latin typeface="Candara"/>
                <a:cs typeface="Candara"/>
              </a:rPr>
              <a:t>code</a:t>
            </a:r>
            <a:r>
              <a:rPr sz="1550" b="1" spc="145" dirty="0">
                <a:latin typeface="Candara"/>
                <a:cs typeface="Candara"/>
              </a:rPr>
              <a:t> </a:t>
            </a:r>
            <a:r>
              <a:rPr sz="1550" b="1" dirty="0">
                <a:latin typeface="Candara"/>
                <a:cs typeface="Candara"/>
              </a:rPr>
              <a:t>“43-Rural:</a:t>
            </a:r>
            <a:r>
              <a:rPr sz="1550" b="1" spc="110" dirty="0">
                <a:latin typeface="Candara"/>
                <a:cs typeface="Candara"/>
              </a:rPr>
              <a:t> </a:t>
            </a:r>
            <a:r>
              <a:rPr sz="1550" b="1" dirty="0">
                <a:latin typeface="Candara"/>
                <a:cs typeface="Candara"/>
              </a:rPr>
              <a:t>Remote”</a:t>
            </a:r>
            <a:r>
              <a:rPr sz="1550" b="1" spc="190" dirty="0">
                <a:latin typeface="Candara"/>
                <a:cs typeface="Candara"/>
              </a:rPr>
              <a:t> </a:t>
            </a:r>
            <a:r>
              <a:rPr sz="1550" dirty="0">
                <a:latin typeface="Candara"/>
                <a:cs typeface="Candara"/>
              </a:rPr>
              <a:t>by</a:t>
            </a:r>
            <a:r>
              <a:rPr sz="1550" spc="70" dirty="0">
                <a:latin typeface="Candara"/>
                <a:cs typeface="Candara"/>
              </a:rPr>
              <a:t> </a:t>
            </a:r>
            <a:r>
              <a:rPr sz="1550" dirty="0">
                <a:latin typeface="Candara"/>
                <a:cs typeface="Candara"/>
              </a:rPr>
              <a:t>the</a:t>
            </a:r>
            <a:r>
              <a:rPr sz="1550" spc="70" dirty="0">
                <a:latin typeface="Candara"/>
                <a:cs typeface="Candara"/>
              </a:rPr>
              <a:t> </a:t>
            </a:r>
            <a:r>
              <a:rPr sz="1550" dirty="0">
                <a:latin typeface="Candara"/>
                <a:cs typeface="Candara"/>
              </a:rPr>
              <a:t>National</a:t>
            </a:r>
            <a:r>
              <a:rPr sz="1550" spc="160" dirty="0">
                <a:latin typeface="Candara"/>
                <a:cs typeface="Candara"/>
              </a:rPr>
              <a:t> </a:t>
            </a:r>
            <a:r>
              <a:rPr sz="1550" dirty="0">
                <a:latin typeface="Candara"/>
                <a:cs typeface="Candara"/>
              </a:rPr>
              <a:t>Center</a:t>
            </a:r>
            <a:r>
              <a:rPr sz="1550" spc="95" dirty="0">
                <a:latin typeface="Candara"/>
                <a:cs typeface="Candara"/>
              </a:rPr>
              <a:t> </a:t>
            </a:r>
            <a:r>
              <a:rPr sz="1550" spc="-25" dirty="0">
                <a:latin typeface="Candara"/>
                <a:cs typeface="Candara"/>
              </a:rPr>
              <a:t>for </a:t>
            </a:r>
            <a:r>
              <a:rPr sz="1550" dirty="0">
                <a:latin typeface="Candara"/>
                <a:cs typeface="Candara"/>
              </a:rPr>
              <a:t>Education</a:t>
            </a:r>
            <a:r>
              <a:rPr sz="1550" spc="120" dirty="0">
                <a:latin typeface="Candara"/>
                <a:cs typeface="Candara"/>
              </a:rPr>
              <a:t> </a:t>
            </a:r>
            <a:r>
              <a:rPr sz="1550" dirty="0">
                <a:latin typeface="Candara"/>
                <a:cs typeface="Candara"/>
              </a:rPr>
              <a:t>Statistics</a:t>
            </a:r>
            <a:r>
              <a:rPr sz="1550" spc="180" dirty="0">
                <a:latin typeface="Candara"/>
                <a:cs typeface="Candara"/>
              </a:rPr>
              <a:t> </a:t>
            </a:r>
            <a:r>
              <a:rPr sz="1550" spc="-10" dirty="0">
                <a:latin typeface="Candara"/>
                <a:cs typeface="Candara"/>
              </a:rPr>
              <a:t>(NCES).</a:t>
            </a:r>
            <a:endParaRPr sz="1550" dirty="0">
              <a:latin typeface="Candara"/>
              <a:cs typeface="Candara"/>
            </a:endParaRPr>
          </a:p>
          <a:p>
            <a:pPr marL="76835">
              <a:lnSpc>
                <a:spcPct val="100000"/>
              </a:lnSpc>
              <a:spcBef>
                <a:spcPts val="1065"/>
              </a:spcBef>
            </a:pPr>
            <a:r>
              <a:rPr sz="1800" b="1" dirty="0">
                <a:solidFill>
                  <a:schemeClr val="bg1"/>
                </a:solidFill>
                <a:latin typeface="Candara"/>
                <a:cs typeface="Candara"/>
              </a:rPr>
              <a:t>BUREAU</a:t>
            </a:r>
            <a:r>
              <a:rPr sz="1800" b="1" spc="-70" dirty="0">
                <a:solidFill>
                  <a:schemeClr val="bg1"/>
                </a:solidFill>
                <a:latin typeface="Candara"/>
                <a:cs typeface="Candara"/>
              </a:rPr>
              <a:t> </a:t>
            </a:r>
            <a:r>
              <a:rPr sz="1800" b="1" dirty="0">
                <a:solidFill>
                  <a:schemeClr val="bg1"/>
                </a:solidFill>
                <a:latin typeface="Candara"/>
                <a:cs typeface="Candara"/>
              </a:rPr>
              <a:t>OF</a:t>
            </a:r>
            <a:r>
              <a:rPr sz="1800" b="1" spc="-65" dirty="0">
                <a:solidFill>
                  <a:schemeClr val="bg1"/>
                </a:solidFill>
                <a:latin typeface="Candara"/>
                <a:cs typeface="Candara"/>
              </a:rPr>
              <a:t> </a:t>
            </a:r>
            <a:r>
              <a:rPr sz="1800" b="1" dirty="0">
                <a:solidFill>
                  <a:schemeClr val="bg1"/>
                </a:solidFill>
                <a:latin typeface="Candara"/>
                <a:cs typeface="Candara"/>
              </a:rPr>
              <a:t>INDIAN</a:t>
            </a:r>
            <a:r>
              <a:rPr sz="1800" b="1" spc="-75" dirty="0">
                <a:solidFill>
                  <a:schemeClr val="bg1"/>
                </a:solidFill>
                <a:latin typeface="Candara"/>
                <a:cs typeface="Candara"/>
              </a:rPr>
              <a:t> </a:t>
            </a:r>
            <a:r>
              <a:rPr sz="1800" b="1" spc="-10" dirty="0">
                <a:solidFill>
                  <a:schemeClr val="bg1"/>
                </a:solidFill>
                <a:latin typeface="Candara"/>
                <a:cs typeface="Candara"/>
              </a:rPr>
              <a:t>EDUCATION</a:t>
            </a:r>
            <a:r>
              <a:rPr sz="1800" b="1" spc="-20" dirty="0">
                <a:solidFill>
                  <a:schemeClr val="bg1"/>
                </a:solidFill>
                <a:latin typeface="Candara"/>
                <a:cs typeface="Candara"/>
              </a:rPr>
              <a:t> </a:t>
            </a:r>
            <a:r>
              <a:rPr sz="1800" b="1" dirty="0">
                <a:solidFill>
                  <a:schemeClr val="bg1"/>
                </a:solidFill>
                <a:latin typeface="Candara"/>
                <a:cs typeface="Candara"/>
              </a:rPr>
              <a:t>FUNDED</a:t>
            </a:r>
            <a:r>
              <a:rPr sz="1800" b="1" spc="-45" dirty="0">
                <a:solidFill>
                  <a:schemeClr val="bg1"/>
                </a:solidFill>
                <a:latin typeface="Candara"/>
                <a:cs typeface="Candara"/>
              </a:rPr>
              <a:t> </a:t>
            </a:r>
            <a:r>
              <a:rPr sz="1800" b="1" dirty="0">
                <a:solidFill>
                  <a:schemeClr val="bg1"/>
                </a:solidFill>
                <a:latin typeface="Candara"/>
                <a:cs typeface="Candara"/>
              </a:rPr>
              <a:t>SCHOOL</a:t>
            </a:r>
            <a:r>
              <a:rPr sz="1800" b="1" spc="-5" dirty="0">
                <a:solidFill>
                  <a:schemeClr val="bg1"/>
                </a:solidFill>
                <a:latin typeface="Candara"/>
                <a:cs typeface="Candara"/>
              </a:rPr>
              <a:t> </a:t>
            </a:r>
            <a:r>
              <a:rPr sz="1800" b="1" spc="-10" dirty="0">
                <a:solidFill>
                  <a:schemeClr val="bg1"/>
                </a:solidFill>
                <a:latin typeface="Candara"/>
                <a:cs typeface="Candara"/>
              </a:rPr>
              <a:t>DISTRICTS</a:t>
            </a:r>
            <a:endParaRPr sz="1800" dirty="0">
              <a:solidFill>
                <a:schemeClr val="bg1"/>
              </a:solidFill>
              <a:latin typeface="Candara"/>
              <a:cs typeface="Candara"/>
            </a:endParaRPr>
          </a:p>
        </p:txBody>
      </p:sp>
      <p:grpSp>
        <p:nvGrpSpPr>
          <p:cNvPr id="15" name="object 19">
            <a:extLst>
              <a:ext uri="{FF2B5EF4-FFF2-40B4-BE49-F238E27FC236}">
                <a16:creationId xmlns:a16="http://schemas.microsoft.com/office/drawing/2014/main" id="{D6553690-3D14-A453-2193-9E92321A9210}"/>
              </a:ext>
            </a:extLst>
          </p:cNvPr>
          <p:cNvGrpSpPr/>
          <p:nvPr/>
        </p:nvGrpSpPr>
        <p:grpSpPr>
          <a:xfrm>
            <a:off x="3621151" y="4773676"/>
            <a:ext cx="8350250" cy="701675"/>
            <a:chOff x="3621151" y="4773676"/>
            <a:chExt cx="8350250" cy="701675"/>
          </a:xfrm>
        </p:grpSpPr>
        <p:sp>
          <p:nvSpPr>
            <p:cNvPr id="16" name="object 20">
              <a:extLst>
                <a:ext uri="{FF2B5EF4-FFF2-40B4-BE49-F238E27FC236}">
                  <a16:creationId xmlns:a16="http://schemas.microsoft.com/office/drawing/2014/main" id="{1E0B120D-205A-578A-9667-94F0FA85B4DB}"/>
                </a:ext>
              </a:extLst>
            </p:cNvPr>
            <p:cNvSpPr/>
            <p:nvPr/>
          </p:nvSpPr>
          <p:spPr>
            <a:xfrm>
              <a:off x="3633851" y="4786376"/>
              <a:ext cx="8324850" cy="676275"/>
            </a:xfrm>
            <a:custGeom>
              <a:avLst/>
              <a:gdLst/>
              <a:ahLst/>
              <a:cxnLst/>
              <a:rect l="l" t="t" r="r" b="b"/>
              <a:pathLst>
                <a:path w="8324850" h="676275">
                  <a:moveTo>
                    <a:pt x="8212074" y="0"/>
                  </a:moveTo>
                  <a:lnTo>
                    <a:pt x="112648" y="0"/>
                  </a:lnTo>
                  <a:lnTo>
                    <a:pt x="68794" y="8850"/>
                  </a:lnTo>
                  <a:lnTo>
                    <a:pt x="32988" y="32988"/>
                  </a:lnTo>
                  <a:lnTo>
                    <a:pt x="8850" y="68794"/>
                  </a:lnTo>
                  <a:lnTo>
                    <a:pt x="0" y="112649"/>
                  </a:lnTo>
                  <a:lnTo>
                    <a:pt x="0" y="563499"/>
                  </a:lnTo>
                  <a:lnTo>
                    <a:pt x="8850" y="607373"/>
                  </a:lnTo>
                  <a:lnTo>
                    <a:pt x="32988" y="643223"/>
                  </a:lnTo>
                  <a:lnTo>
                    <a:pt x="68794" y="667404"/>
                  </a:lnTo>
                  <a:lnTo>
                    <a:pt x="112648" y="676275"/>
                  </a:lnTo>
                  <a:lnTo>
                    <a:pt x="8212074" y="676275"/>
                  </a:lnTo>
                  <a:lnTo>
                    <a:pt x="8255948" y="667404"/>
                  </a:lnTo>
                  <a:lnTo>
                    <a:pt x="8291798" y="643223"/>
                  </a:lnTo>
                  <a:lnTo>
                    <a:pt x="8315979" y="607373"/>
                  </a:lnTo>
                  <a:lnTo>
                    <a:pt x="8324850" y="563499"/>
                  </a:lnTo>
                  <a:lnTo>
                    <a:pt x="8324850" y="112649"/>
                  </a:lnTo>
                  <a:lnTo>
                    <a:pt x="8315979" y="68794"/>
                  </a:lnTo>
                  <a:lnTo>
                    <a:pt x="8291798" y="32988"/>
                  </a:lnTo>
                  <a:lnTo>
                    <a:pt x="8255948" y="8850"/>
                  </a:lnTo>
                  <a:lnTo>
                    <a:pt x="8212074" y="0"/>
                  </a:lnTo>
                  <a:close/>
                </a:path>
              </a:pathLst>
            </a:custGeom>
            <a:solidFill>
              <a:srgbClr val="FFFFFF"/>
            </a:solidFill>
          </p:spPr>
          <p:txBody>
            <a:bodyPr wrap="square" lIns="0" tIns="0" rIns="0" bIns="0" rtlCol="0"/>
            <a:lstStyle/>
            <a:p>
              <a:endParaRPr/>
            </a:p>
          </p:txBody>
        </p:sp>
        <p:sp>
          <p:nvSpPr>
            <p:cNvPr id="17" name="object 21">
              <a:extLst>
                <a:ext uri="{FF2B5EF4-FFF2-40B4-BE49-F238E27FC236}">
                  <a16:creationId xmlns:a16="http://schemas.microsoft.com/office/drawing/2014/main" id="{4883598B-C633-1B00-4435-3A159DA3C088}"/>
                </a:ext>
              </a:extLst>
            </p:cNvPr>
            <p:cNvSpPr/>
            <p:nvPr/>
          </p:nvSpPr>
          <p:spPr>
            <a:xfrm>
              <a:off x="3633851" y="4786376"/>
              <a:ext cx="8324850" cy="676275"/>
            </a:xfrm>
            <a:custGeom>
              <a:avLst/>
              <a:gdLst/>
              <a:ahLst/>
              <a:cxnLst/>
              <a:rect l="l" t="t" r="r" b="b"/>
              <a:pathLst>
                <a:path w="8324850" h="676275">
                  <a:moveTo>
                    <a:pt x="0" y="112649"/>
                  </a:moveTo>
                  <a:lnTo>
                    <a:pt x="8850" y="68794"/>
                  </a:lnTo>
                  <a:lnTo>
                    <a:pt x="32988" y="32988"/>
                  </a:lnTo>
                  <a:lnTo>
                    <a:pt x="68794" y="8850"/>
                  </a:lnTo>
                  <a:lnTo>
                    <a:pt x="112648" y="0"/>
                  </a:lnTo>
                  <a:lnTo>
                    <a:pt x="8212074" y="0"/>
                  </a:lnTo>
                  <a:lnTo>
                    <a:pt x="8255948" y="8850"/>
                  </a:lnTo>
                  <a:lnTo>
                    <a:pt x="8291798" y="32988"/>
                  </a:lnTo>
                  <a:lnTo>
                    <a:pt x="8315979" y="68794"/>
                  </a:lnTo>
                  <a:lnTo>
                    <a:pt x="8324850" y="112649"/>
                  </a:lnTo>
                  <a:lnTo>
                    <a:pt x="8324850" y="563499"/>
                  </a:lnTo>
                  <a:lnTo>
                    <a:pt x="8315979" y="607373"/>
                  </a:lnTo>
                  <a:lnTo>
                    <a:pt x="8291798" y="643223"/>
                  </a:lnTo>
                  <a:lnTo>
                    <a:pt x="8255948" y="667404"/>
                  </a:lnTo>
                  <a:lnTo>
                    <a:pt x="8212074" y="676275"/>
                  </a:lnTo>
                  <a:lnTo>
                    <a:pt x="112648" y="676275"/>
                  </a:lnTo>
                  <a:lnTo>
                    <a:pt x="68794" y="667404"/>
                  </a:lnTo>
                  <a:lnTo>
                    <a:pt x="32988" y="643223"/>
                  </a:lnTo>
                  <a:lnTo>
                    <a:pt x="8850" y="607373"/>
                  </a:lnTo>
                  <a:lnTo>
                    <a:pt x="0" y="563499"/>
                  </a:lnTo>
                  <a:lnTo>
                    <a:pt x="0" y="112649"/>
                  </a:lnTo>
                  <a:close/>
                </a:path>
              </a:pathLst>
            </a:custGeom>
            <a:ln w="25400">
              <a:solidFill>
                <a:srgbClr val="DF863E"/>
              </a:solidFill>
            </a:ln>
          </p:spPr>
          <p:txBody>
            <a:bodyPr wrap="square" lIns="0" tIns="0" rIns="0" bIns="0" rtlCol="0"/>
            <a:lstStyle/>
            <a:p>
              <a:endParaRPr/>
            </a:p>
          </p:txBody>
        </p:sp>
      </p:grpSp>
      <p:sp>
        <p:nvSpPr>
          <p:cNvPr id="18" name="object 22">
            <a:extLst>
              <a:ext uri="{FF2B5EF4-FFF2-40B4-BE49-F238E27FC236}">
                <a16:creationId xmlns:a16="http://schemas.microsoft.com/office/drawing/2014/main" id="{59B5CFDC-F781-2820-578C-B2E56655FB73}"/>
              </a:ext>
            </a:extLst>
          </p:cNvPr>
          <p:cNvSpPr txBox="1"/>
          <p:nvPr/>
        </p:nvSpPr>
        <p:spPr>
          <a:xfrm>
            <a:off x="3722751" y="4824412"/>
            <a:ext cx="7649209" cy="556563"/>
          </a:xfrm>
          <a:prstGeom prst="rect">
            <a:avLst/>
          </a:prstGeom>
        </p:spPr>
        <p:txBody>
          <a:bodyPr vert="horz" wrap="square" lIns="0" tIns="43180" rIns="0" bIns="0" rtlCol="0">
            <a:spAutoFit/>
          </a:bodyPr>
          <a:lstStyle/>
          <a:p>
            <a:pPr marL="12700" marR="5080">
              <a:lnSpc>
                <a:spcPts val="1950"/>
              </a:lnSpc>
              <a:spcBef>
                <a:spcPts val="340"/>
              </a:spcBef>
            </a:pPr>
            <a:r>
              <a:rPr sz="1800" b="1" dirty="0">
                <a:solidFill>
                  <a:schemeClr val="bg1"/>
                </a:solidFill>
                <a:latin typeface="Candara"/>
                <a:cs typeface="Candara"/>
              </a:rPr>
              <a:t>SCHOOL</a:t>
            </a:r>
            <a:r>
              <a:rPr sz="1800" b="1" spc="-45" dirty="0">
                <a:solidFill>
                  <a:schemeClr val="bg1"/>
                </a:solidFill>
                <a:latin typeface="Candara"/>
                <a:cs typeface="Candara"/>
              </a:rPr>
              <a:t> </a:t>
            </a:r>
            <a:r>
              <a:rPr sz="1800" b="1" dirty="0">
                <a:solidFill>
                  <a:schemeClr val="bg1"/>
                </a:solidFill>
                <a:latin typeface="Candara"/>
                <a:cs typeface="Candara"/>
              </a:rPr>
              <a:t>DISTRICTS</a:t>
            </a:r>
            <a:r>
              <a:rPr sz="1800" b="1" spc="-35" dirty="0">
                <a:solidFill>
                  <a:schemeClr val="bg1"/>
                </a:solidFill>
                <a:latin typeface="Candara"/>
                <a:cs typeface="Candara"/>
              </a:rPr>
              <a:t> </a:t>
            </a:r>
            <a:r>
              <a:rPr sz="1800" b="1" dirty="0">
                <a:solidFill>
                  <a:schemeClr val="bg1"/>
                </a:solidFill>
                <a:latin typeface="Candara"/>
                <a:cs typeface="Candara"/>
              </a:rPr>
              <a:t>THAT</a:t>
            </a:r>
            <a:r>
              <a:rPr sz="1800" b="1" spc="-40" dirty="0">
                <a:solidFill>
                  <a:schemeClr val="bg1"/>
                </a:solidFill>
                <a:latin typeface="Candara"/>
                <a:cs typeface="Candara"/>
              </a:rPr>
              <a:t> </a:t>
            </a:r>
            <a:r>
              <a:rPr sz="1800" b="1" dirty="0">
                <a:solidFill>
                  <a:schemeClr val="bg1"/>
                </a:solidFill>
                <a:latin typeface="Candara"/>
                <a:cs typeface="Candara"/>
              </a:rPr>
              <a:t>RECEIVE</a:t>
            </a:r>
            <a:r>
              <a:rPr sz="1800" b="1" spc="-45" dirty="0">
                <a:solidFill>
                  <a:schemeClr val="bg1"/>
                </a:solidFill>
                <a:latin typeface="Candara"/>
                <a:cs typeface="Candara"/>
              </a:rPr>
              <a:t> </a:t>
            </a:r>
            <a:r>
              <a:rPr sz="1800" b="1" dirty="0">
                <a:solidFill>
                  <a:schemeClr val="bg1"/>
                </a:solidFill>
                <a:latin typeface="Candara"/>
                <a:cs typeface="Candara"/>
              </a:rPr>
              <a:t>BASIC</a:t>
            </a:r>
            <a:r>
              <a:rPr sz="1800" b="1" spc="-85" dirty="0">
                <a:solidFill>
                  <a:schemeClr val="bg1"/>
                </a:solidFill>
                <a:latin typeface="Candara"/>
                <a:cs typeface="Candara"/>
              </a:rPr>
              <a:t> </a:t>
            </a:r>
            <a:r>
              <a:rPr sz="1800" b="1" dirty="0">
                <a:solidFill>
                  <a:schemeClr val="bg1"/>
                </a:solidFill>
                <a:latin typeface="Candara"/>
                <a:cs typeface="Candara"/>
              </a:rPr>
              <a:t>SUPPORT</a:t>
            </a:r>
            <a:r>
              <a:rPr sz="1800" b="1" spc="-40" dirty="0">
                <a:solidFill>
                  <a:schemeClr val="bg1"/>
                </a:solidFill>
                <a:latin typeface="Candara"/>
                <a:cs typeface="Candara"/>
              </a:rPr>
              <a:t> </a:t>
            </a:r>
            <a:r>
              <a:rPr sz="1800" b="1" spc="-20" dirty="0">
                <a:solidFill>
                  <a:schemeClr val="bg1"/>
                </a:solidFill>
                <a:latin typeface="Candara"/>
                <a:cs typeface="Candara"/>
              </a:rPr>
              <a:t>PAYMENTS</a:t>
            </a:r>
            <a:r>
              <a:rPr sz="1800" b="1" spc="-35" dirty="0">
                <a:solidFill>
                  <a:schemeClr val="bg1"/>
                </a:solidFill>
                <a:latin typeface="Candara"/>
                <a:cs typeface="Candara"/>
              </a:rPr>
              <a:t> </a:t>
            </a:r>
            <a:r>
              <a:rPr sz="1800" b="1" dirty="0">
                <a:solidFill>
                  <a:schemeClr val="bg1"/>
                </a:solidFill>
                <a:latin typeface="Candara"/>
                <a:cs typeface="Candara"/>
              </a:rPr>
              <a:t>FOR</a:t>
            </a:r>
            <a:r>
              <a:rPr sz="1800" b="1" spc="-85" dirty="0">
                <a:solidFill>
                  <a:schemeClr val="bg1"/>
                </a:solidFill>
                <a:latin typeface="Candara"/>
                <a:cs typeface="Candara"/>
              </a:rPr>
              <a:t> </a:t>
            </a:r>
            <a:r>
              <a:rPr sz="1800" b="1" spc="-10" dirty="0">
                <a:solidFill>
                  <a:schemeClr val="bg1"/>
                </a:solidFill>
                <a:latin typeface="Candara"/>
                <a:cs typeface="Candara"/>
              </a:rPr>
              <a:t>CHILDREN </a:t>
            </a:r>
            <a:r>
              <a:rPr sz="1800" b="1" dirty="0">
                <a:solidFill>
                  <a:schemeClr val="bg1"/>
                </a:solidFill>
                <a:latin typeface="Candara"/>
                <a:cs typeface="Candara"/>
              </a:rPr>
              <a:t>WHO</a:t>
            </a:r>
            <a:r>
              <a:rPr sz="1800" b="1" spc="-35" dirty="0">
                <a:solidFill>
                  <a:schemeClr val="bg1"/>
                </a:solidFill>
                <a:latin typeface="Candara"/>
                <a:cs typeface="Candara"/>
              </a:rPr>
              <a:t> </a:t>
            </a:r>
            <a:r>
              <a:rPr sz="1800" b="1" dirty="0">
                <a:solidFill>
                  <a:schemeClr val="bg1"/>
                </a:solidFill>
                <a:latin typeface="Candara"/>
                <a:cs typeface="Candara"/>
              </a:rPr>
              <a:t>RESIDE</a:t>
            </a:r>
            <a:r>
              <a:rPr sz="1800" b="1" spc="-25" dirty="0">
                <a:solidFill>
                  <a:schemeClr val="bg1"/>
                </a:solidFill>
                <a:latin typeface="Candara"/>
                <a:cs typeface="Candara"/>
              </a:rPr>
              <a:t> </a:t>
            </a:r>
            <a:r>
              <a:rPr sz="1800" b="1" dirty="0">
                <a:solidFill>
                  <a:schemeClr val="bg1"/>
                </a:solidFill>
                <a:latin typeface="Candara"/>
                <a:cs typeface="Candara"/>
              </a:rPr>
              <a:t>ON</a:t>
            </a:r>
            <a:r>
              <a:rPr sz="1800" b="1" spc="-45" dirty="0">
                <a:solidFill>
                  <a:schemeClr val="bg1"/>
                </a:solidFill>
                <a:latin typeface="Candara"/>
                <a:cs typeface="Candara"/>
              </a:rPr>
              <a:t> </a:t>
            </a:r>
            <a:r>
              <a:rPr sz="1800" b="1" dirty="0">
                <a:solidFill>
                  <a:schemeClr val="bg1"/>
                </a:solidFill>
                <a:latin typeface="Candara"/>
                <a:cs typeface="Candara"/>
              </a:rPr>
              <a:t>INDIAN</a:t>
            </a:r>
            <a:r>
              <a:rPr sz="1800" b="1" spc="-45" dirty="0">
                <a:solidFill>
                  <a:schemeClr val="bg1"/>
                </a:solidFill>
                <a:latin typeface="Candara"/>
                <a:cs typeface="Candara"/>
              </a:rPr>
              <a:t> </a:t>
            </a:r>
            <a:r>
              <a:rPr sz="1800" b="1" spc="-20" dirty="0">
                <a:solidFill>
                  <a:schemeClr val="bg1"/>
                </a:solidFill>
                <a:latin typeface="Candara"/>
                <a:cs typeface="Candara"/>
              </a:rPr>
              <a:t>LAND</a:t>
            </a:r>
            <a:endParaRPr sz="1800" dirty="0">
              <a:solidFill>
                <a:schemeClr val="bg1"/>
              </a:solidFill>
              <a:latin typeface="Candara"/>
              <a:cs typeface="Candara"/>
            </a:endParaRPr>
          </a:p>
        </p:txBody>
      </p:sp>
      <p:sp>
        <p:nvSpPr>
          <p:cNvPr id="19" name="object 23">
            <a:extLst>
              <a:ext uri="{FF2B5EF4-FFF2-40B4-BE49-F238E27FC236}">
                <a16:creationId xmlns:a16="http://schemas.microsoft.com/office/drawing/2014/main" id="{9FA42533-AED3-B00F-7EAA-90F109F1208F}"/>
              </a:ext>
            </a:extLst>
          </p:cNvPr>
          <p:cNvSpPr txBox="1"/>
          <p:nvPr/>
        </p:nvSpPr>
        <p:spPr>
          <a:xfrm>
            <a:off x="3933825" y="5532120"/>
            <a:ext cx="7791450" cy="389890"/>
          </a:xfrm>
          <a:prstGeom prst="rect">
            <a:avLst/>
          </a:prstGeom>
        </p:spPr>
        <p:txBody>
          <a:bodyPr vert="horz" wrap="square" lIns="0" tIns="19685" rIns="0" bIns="0" rtlCol="0">
            <a:spAutoFit/>
          </a:bodyPr>
          <a:lstStyle/>
          <a:p>
            <a:pPr marL="12700" marR="5080">
              <a:lnSpc>
                <a:spcPts val="1430"/>
              </a:lnSpc>
              <a:spcBef>
                <a:spcPts val="155"/>
              </a:spcBef>
            </a:pPr>
            <a:r>
              <a:rPr sz="1200" i="1" dirty="0">
                <a:latin typeface="Candara"/>
                <a:cs typeface="Candara"/>
              </a:rPr>
              <a:t>*See</a:t>
            </a:r>
            <a:r>
              <a:rPr sz="1200" i="1" spc="-30" dirty="0">
                <a:latin typeface="Candara"/>
                <a:cs typeface="Candara"/>
              </a:rPr>
              <a:t> </a:t>
            </a:r>
            <a:r>
              <a:rPr sz="1200" i="1" dirty="0">
                <a:latin typeface="Candara"/>
                <a:cs typeface="Candara"/>
              </a:rPr>
              <a:t>the</a:t>
            </a:r>
            <a:r>
              <a:rPr sz="1200" i="1" spc="-10" dirty="0">
                <a:latin typeface="Candara"/>
                <a:cs typeface="Candara"/>
              </a:rPr>
              <a:t> </a:t>
            </a:r>
            <a:r>
              <a:rPr sz="1200" i="1" dirty="0">
                <a:latin typeface="Candara"/>
                <a:cs typeface="Candara"/>
              </a:rPr>
              <a:t>Prioritization </a:t>
            </a:r>
            <a:r>
              <a:rPr sz="1200" i="1" spc="-10" dirty="0">
                <a:latin typeface="Candara"/>
                <a:cs typeface="Candara"/>
              </a:rPr>
              <a:t>Self-Certification</a:t>
            </a:r>
            <a:r>
              <a:rPr sz="1200" i="1" spc="-55" dirty="0">
                <a:latin typeface="Candara"/>
                <a:cs typeface="Candara"/>
              </a:rPr>
              <a:t> </a:t>
            </a:r>
            <a:r>
              <a:rPr sz="1200" i="1" dirty="0">
                <a:latin typeface="Candara"/>
                <a:cs typeface="Candara"/>
              </a:rPr>
              <a:t>Instructions,</a:t>
            </a:r>
            <a:r>
              <a:rPr sz="1200" i="1" spc="-45" dirty="0">
                <a:latin typeface="Candara"/>
                <a:cs typeface="Candara"/>
              </a:rPr>
              <a:t> </a:t>
            </a:r>
            <a:r>
              <a:rPr sz="1200" i="1" dirty="0">
                <a:latin typeface="Candara"/>
                <a:cs typeface="Candara"/>
              </a:rPr>
              <a:t>which</a:t>
            </a:r>
            <a:r>
              <a:rPr sz="1200" i="1" spc="-60" dirty="0">
                <a:latin typeface="Candara"/>
                <a:cs typeface="Candara"/>
              </a:rPr>
              <a:t> </a:t>
            </a:r>
            <a:r>
              <a:rPr sz="1200" i="1" dirty="0">
                <a:latin typeface="Candara"/>
                <a:cs typeface="Candara"/>
              </a:rPr>
              <a:t>can be</a:t>
            </a:r>
            <a:r>
              <a:rPr sz="1200" i="1" spc="-10" dirty="0">
                <a:latin typeface="Candara"/>
                <a:cs typeface="Candara"/>
              </a:rPr>
              <a:t> </a:t>
            </a:r>
            <a:r>
              <a:rPr sz="1200" i="1" dirty="0">
                <a:latin typeface="Candara"/>
                <a:cs typeface="Candara"/>
              </a:rPr>
              <a:t>found</a:t>
            </a:r>
            <a:r>
              <a:rPr sz="1200" i="1" spc="-10" dirty="0">
                <a:latin typeface="Candara"/>
                <a:cs typeface="Candara"/>
              </a:rPr>
              <a:t> </a:t>
            </a:r>
            <a:r>
              <a:rPr sz="1200" i="1" dirty="0">
                <a:latin typeface="Candara"/>
                <a:cs typeface="Candara"/>
              </a:rPr>
              <a:t>on the</a:t>
            </a:r>
            <a:r>
              <a:rPr sz="1200" i="1" spc="30" dirty="0">
                <a:latin typeface="Candara"/>
                <a:cs typeface="Candara"/>
              </a:rPr>
              <a:t> </a:t>
            </a:r>
            <a:r>
              <a:rPr sz="1200" i="1" u="sng" dirty="0">
                <a:uFill>
                  <a:solidFill>
                    <a:srgbClr val="0000FF"/>
                  </a:solidFill>
                </a:uFill>
                <a:latin typeface="Candara"/>
                <a:cs typeface="Candara"/>
                <a:hlinkClick r:id="rId2">
                  <a:extLst>
                    <a:ext uri="{A12FA001-AC4F-418D-AE19-62706E023703}">
                      <ahyp:hlinkClr xmlns:ahyp="http://schemas.microsoft.com/office/drawing/2018/hyperlinkcolor" val="tx"/>
                    </a:ext>
                  </a:extLst>
                </a:hlinkClick>
              </a:rPr>
              <a:t>CSB</a:t>
            </a:r>
            <a:r>
              <a:rPr sz="1200" i="1" u="sng" spc="-25" dirty="0">
                <a:uFill>
                  <a:solidFill>
                    <a:srgbClr val="0000FF"/>
                  </a:solidFill>
                </a:uFill>
                <a:latin typeface="Candara"/>
                <a:cs typeface="Candara"/>
                <a:hlinkClick r:id="rId2">
                  <a:extLst>
                    <a:ext uri="{A12FA001-AC4F-418D-AE19-62706E023703}">
                      <ahyp:hlinkClr xmlns:ahyp="http://schemas.microsoft.com/office/drawing/2018/hyperlinkcolor" val="tx"/>
                    </a:ext>
                  </a:extLst>
                </a:hlinkClick>
              </a:rPr>
              <a:t> </a:t>
            </a:r>
            <a:r>
              <a:rPr sz="1200" i="1" u="sng" dirty="0">
                <a:uFill>
                  <a:solidFill>
                    <a:srgbClr val="0000FF"/>
                  </a:solidFill>
                </a:uFill>
                <a:latin typeface="Candara"/>
                <a:cs typeface="Candara"/>
                <a:hlinkClick r:id="rId2">
                  <a:extLst>
                    <a:ext uri="{A12FA001-AC4F-418D-AE19-62706E023703}">
                      <ahyp:hlinkClr xmlns:ahyp="http://schemas.microsoft.com/office/drawing/2018/hyperlinkcolor" val="tx"/>
                    </a:ext>
                  </a:extLst>
                </a:hlinkClick>
              </a:rPr>
              <a:t>Rebates</a:t>
            </a:r>
            <a:r>
              <a:rPr sz="1200" i="1" u="sng" spc="15" dirty="0">
                <a:uFill>
                  <a:solidFill>
                    <a:srgbClr val="0000FF"/>
                  </a:solidFill>
                </a:uFill>
                <a:latin typeface="Candara"/>
                <a:cs typeface="Candara"/>
                <a:hlinkClick r:id="rId2">
                  <a:extLst>
                    <a:ext uri="{A12FA001-AC4F-418D-AE19-62706E023703}">
                      <ahyp:hlinkClr xmlns:ahyp="http://schemas.microsoft.com/office/drawing/2018/hyperlinkcolor" val="tx"/>
                    </a:ext>
                  </a:extLst>
                </a:hlinkClick>
              </a:rPr>
              <a:t> </a:t>
            </a:r>
            <a:r>
              <a:rPr sz="1200" i="1" u="sng" dirty="0">
                <a:uFill>
                  <a:solidFill>
                    <a:srgbClr val="0000FF"/>
                  </a:solidFill>
                </a:uFill>
                <a:latin typeface="Candara"/>
                <a:cs typeface="Candara"/>
                <a:hlinkClick r:id="rId2">
                  <a:extLst>
                    <a:ext uri="{A12FA001-AC4F-418D-AE19-62706E023703}">
                      <ahyp:hlinkClr xmlns:ahyp="http://schemas.microsoft.com/office/drawing/2018/hyperlinkcolor" val="tx"/>
                    </a:ext>
                  </a:extLst>
                </a:hlinkClick>
              </a:rPr>
              <a:t>webpage</a:t>
            </a:r>
            <a:r>
              <a:rPr sz="1200" i="1" u="none" dirty="0">
                <a:latin typeface="Candara"/>
                <a:cs typeface="Candara"/>
              </a:rPr>
              <a:t>,</a:t>
            </a:r>
            <a:r>
              <a:rPr sz="1200" i="1" u="none" spc="-45" dirty="0">
                <a:latin typeface="Candara"/>
                <a:cs typeface="Candara"/>
              </a:rPr>
              <a:t> </a:t>
            </a:r>
            <a:r>
              <a:rPr sz="1200" i="1" u="none" dirty="0">
                <a:latin typeface="Candara"/>
                <a:cs typeface="Candara"/>
              </a:rPr>
              <a:t>for</a:t>
            </a:r>
            <a:r>
              <a:rPr sz="1200" i="1" u="none" spc="-25" dirty="0">
                <a:latin typeface="Candara"/>
                <a:cs typeface="Candara"/>
              </a:rPr>
              <a:t> </a:t>
            </a:r>
            <a:r>
              <a:rPr sz="1200" i="1" u="none" dirty="0">
                <a:latin typeface="Candara"/>
                <a:cs typeface="Candara"/>
              </a:rPr>
              <a:t>more</a:t>
            </a:r>
            <a:r>
              <a:rPr sz="1200" i="1" u="none" spc="-10" dirty="0">
                <a:latin typeface="Candara"/>
                <a:cs typeface="Candara"/>
              </a:rPr>
              <a:t> information </a:t>
            </a:r>
            <a:r>
              <a:rPr sz="1200" i="1" u="none" dirty="0">
                <a:latin typeface="Candara"/>
                <a:cs typeface="Candara"/>
              </a:rPr>
              <a:t>on</a:t>
            </a:r>
            <a:r>
              <a:rPr sz="1200" i="1" u="none" spc="-50" dirty="0">
                <a:latin typeface="Candara"/>
                <a:cs typeface="Candara"/>
              </a:rPr>
              <a:t> </a:t>
            </a:r>
            <a:r>
              <a:rPr sz="1200" i="1" u="none" dirty="0">
                <a:latin typeface="Candara"/>
                <a:cs typeface="Candara"/>
              </a:rPr>
              <a:t>this</a:t>
            </a:r>
            <a:r>
              <a:rPr sz="1200" i="1" u="none" spc="40" dirty="0">
                <a:latin typeface="Candara"/>
                <a:cs typeface="Candara"/>
              </a:rPr>
              <a:t> </a:t>
            </a:r>
            <a:r>
              <a:rPr sz="1200" i="1" u="none" spc="-10" dirty="0">
                <a:latin typeface="Candara"/>
                <a:cs typeface="Candara"/>
              </a:rPr>
              <a:t>option.</a:t>
            </a:r>
            <a:endParaRPr sz="1200" dirty="0">
              <a:latin typeface="Candara"/>
              <a:cs typeface="Candara"/>
            </a:endParaRPr>
          </a:p>
        </p:txBody>
      </p:sp>
      <p:grpSp>
        <p:nvGrpSpPr>
          <p:cNvPr id="20" name="object 24">
            <a:extLst>
              <a:ext uri="{FF2B5EF4-FFF2-40B4-BE49-F238E27FC236}">
                <a16:creationId xmlns:a16="http://schemas.microsoft.com/office/drawing/2014/main" id="{475BE17D-5280-96BB-385F-EECD38237F72}"/>
              </a:ext>
            </a:extLst>
          </p:cNvPr>
          <p:cNvGrpSpPr/>
          <p:nvPr/>
        </p:nvGrpSpPr>
        <p:grpSpPr>
          <a:xfrm>
            <a:off x="3557587" y="5991479"/>
            <a:ext cx="8543925" cy="714375"/>
            <a:chOff x="3600450" y="6086475"/>
            <a:chExt cx="8543925" cy="714375"/>
          </a:xfrm>
        </p:grpSpPr>
        <p:pic>
          <p:nvPicPr>
            <p:cNvPr id="21" name="object 25">
              <a:extLst>
                <a:ext uri="{FF2B5EF4-FFF2-40B4-BE49-F238E27FC236}">
                  <a16:creationId xmlns:a16="http://schemas.microsoft.com/office/drawing/2014/main" id="{1056A769-AF9E-164D-FE3C-7C86188CAEAC}"/>
                </a:ext>
              </a:extLst>
            </p:cNvPr>
            <p:cNvPicPr/>
            <p:nvPr/>
          </p:nvPicPr>
          <p:blipFill>
            <a:blip r:embed="rId3" cstate="print"/>
            <a:stretch>
              <a:fillRect/>
            </a:stretch>
          </p:blipFill>
          <p:spPr>
            <a:xfrm>
              <a:off x="9563100" y="6086475"/>
              <a:ext cx="2581275" cy="714373"/>
            </a:xfrm>
            <a:prstGeom prst="rect">
              <a:avLst/>
            </a:prstGeom>
          </p:spPr>
        </p:pic>
        <p:pic>
          <p:nvPicPr>
            <p:cNvPr id="22" name="object 26">
              <a:extLst>
                <a:ext uri="{FF2B5EF4-FFF2-40B4-BE49-F238E27FC236}">
                  <a16:creationId xmlns:a16="http://schemas.microsoft.com/office/drawing/2014/main" id="{DA8951F8-6010-26EB-4FB0-CBD63F7A4C27}"/>
                </a:ext>
              </a:extLst>
            </p:cNvPr>
            <p:cNvPicPr/>
            <p:nvPr/>
          </p:nvPicPr>
          <p:blipFill>
            <a:blip r:embed="rId4" cstate="print"/>
            <a:stretch>
              <a:fillRect/>
            </a:stretch>
          </p:blipFill>
          <p:spPr>
            <a:xfrm>
              <a:off x="3600450" y="6229350"/>
              <a:ext cx="1771650" cy="542923"/>
            </a:xfrm>
            <a:prstGeom prst="rect">
              <a:avLst/>
            </a:prstGeom>
          </p:spPr>
        </p:pic>
      </p:grpSp>
      <p:sp>
        <p:nvSpPr>
          <p:cNvPr id="23" name="object 27">
            <a:extLst>
              <a:ext uri="{FF2B5EF4-FFF2-40B4-BE49-F238E27FC236}">
                <a16:creationId xmlns:a16="http://schemas.microsoft.com/office/drawing/2014/main" id="{10ADF4BA-4BF7-D654-1869-EC2BC2745F26}"/>
              </a:ext>
            </a:extLst>
          </p:cNvPr>
          <p:cNvSpPr txBox="1"/>
          <p:nvPr/>
        </p:nvSpPr>
        <p:spPr>
          <a:xfrm>
            <a:off x="604837" y="4514025"/>
            <a:ext cx="2503805" cy="514350"/>
          </a:xfrm>
          <a:prstGeom prst="rect">
            <a:avLst/>
          </a:prstGeom>
        </p:spPr>
        <p:txBody>
          <a:bodyPr vert="horz" wrap="square" lIns="0" tIns="15875" rIns="0" bIns="0" rtlCol="0">
            <a:spAutoFit/>
          </a:bodyPr>
          <a:lstStyle/>
          <a:p>
            <a:pPr marL="12700">
              <a:lnSpc>
                <a:spcPct val="100000"/>
              </a:lnSpc>
              <a:spcBef>
                <a:spcPts val="125"/>
              </a:spcBef>
            </a:pPr>
            <a:r>
              <a:rPr sz="1550" b="1" i="1" dirty="0">
                <a:latin typeface="Candara"/>
                <a:cs typeface="Candara"/>
              </a:rPr>
              <a:t>Applications</a:t>
            </a:r>
            <a:r>
              <a:rPr sz="1550" b="1" i="1" spc="125" dirty="0">
                <a:latin typeface="Candara"/>
                <a:cs typeface="Candara"/>
              </a:rPr>
              <a:t> </a:t>
            </a:r>
            <a:r>
              <a:rPr sz="1550" b="1" i="1" dirty="0">
                <a:latin typeface="Candara"/>
                <a:cs typeface="Candara"/>
              </a:rPr>
              <a:t>due</a:t>
            </a:r>
            <a:r>
              <a:rPr sz="1550" b="1" i="1" spc="50" dirty="0">
                <a:latin typeface="Candara"/>
                <a:cs typeface="Candara"/>
              </a:rPr>
              <a:t> </a:t>
            </a:r>
            <a:r>
              <a:rPr sz="1550" b="1" i="1" dirty="0">
                <a:latin typeface="Candara"/>
                <a:cs typeface="Candara"/>
              </a:rPr>
              <a:t>Jan.</a:t>
            </a:r>
            <a:r>
              <a:rPr sz="1550" b="1" i="1" spc="125" dirty="0">
                <a:latin typeface="Candara"/>
                <a:cs typeface="Candara"/>
              </a:rPr>
              <a:t> </a:t>
            </a:r>
            <a:r>
              <a:rPr sz="1550" b="1" i="1" dirty="0">
                <a:latin typeface="Candara"/>
                <a:cs typeface="Candara"/>
              </a:rPr>
              <a:t>9,</a:t>
            </a:r>
            <a:r>
              <a:rPr sz="1550" b="1" i="1" spc="114" dirty="0">
                <a:latin typeface="Candara"/>
                <a:cs typeface="Candara"/>
              </a:rPr>
              <a:t> </a:t>
            </a:r>
            <a:r>
              <a:rPr sz="1550" b="1" i="1" spc="-20" dirty="0">
                <a:latin typeface="Candara"/>
                <a:cs typeface="Candara"/>
              </a:rPr>
              <a:t>2025.</a:t>
            </a:r>
            <a:endParaRPr sz="1550">
              <a:latin typeface="Candara"/>
              <a:cs typeface="Candara"/>
            </a:endParaRPr>
          </a:p>
          <a:p>
            <a:pPr marL="17780">
              <a:lnSpc>
                <a:spcPct val="100000"/>
              </a:lnSpc>
              <a:spcBef>
                <a:spcPts val="95"/>
              </a:spcBef>
            </a:pPr>
            <a:r>
              <a:rPr sz="1550" i="1" u="sng" spc="-10" dirty="0">
                <a:uFill>
                  <a:solidFill>
                    <a:srgbClr val="FFFFFF"/>
                  </a:solidFill>
                </a:uFill>
                <a:latin typeface="Candara"/>
                <a:cs typeface="Candara"/>
                <a:hlinkClick r:id="rId5">
                  <a:extLst>
                    <a:ext uri="{A12FA001-AC4F-418D-AE19-62706E023703}">
                      <ahyp:hlinkClr xmlns:ahyp="http://schemas.microsoft.com/office/drawing/2018/hyperlinkcolor" val="tx"/>
                    </a:ext>
                  </a:extLst>
                </a:hlinkClick>
              </a:rPr>
              <a:t>www.epa.gov/cleanschoolbus</a:t>
            </a:r>
            <a:endParaRPr sz="1550">
              <a:latin typeface="Candara"/>
              <a:cs typeface="Candara"/>
            </a:endParaRPr>
          </a:p>
        </p:txBody>
      </p:sp>
    </p:spTree>
    <p:extLst>
      <p:ext uri="{BB962C8B-B14F-4D97-AF65-F5344CB8AC3E}">
        <p14:creationId xmlns:p14="http://schemas.microsoft.com/office/powerpoint/2010/main" val="21631381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E5547F-AA32-4EF7-9644-DF88D0256658}"/>
              </a:ext>
            </a:extLst>
          </p:cNvPr>
          <p:cNvSpPr txBox="1"/>
          <p:nvPr/>
        </p:nvSpPr>
        <p:spPr>
          <a:xfrm>
            <a:off x="778503" y="238144"/>
            <a:ext cx="10491537" cy="830997"/>
          </a:xfrm>
          <a:prstGeom prst="rect">
            <a:avLst/>
          </a:prstGeom>
          <a:noFill/>
        </p:spPr>
        <p:txBody>
          <a:bodyPr wrap="square" rtlCol="0">
            <a:spAutoFit/>
          </a:bodyPr>
          <a:lstStyle/>
          <a:p>
            <a:pPr algn="ctr"/>
            <a:r>
              <a:rPr lang="en-US" sz="4800" b="1" dirty="0">
                <a:latin typeface="+mj-lt"/>
              </a:rPr>
              <a:t>Assistance beyond funding</a:t>
            </a:r>
          </a:p>
        </p:txBody>
      </p:sp>
      <p:sp>
        <p:nvSpPr>
          <p:cNvPr id="5" name="Content Placeholder 2">
            <a:extLst>
              <a:ext uri="{FF2B5EF4-FFF2-40B4-BE49-F238E27FC236}">
                <a16:creationId xmlns:a16="http://schemas.microsoft.com/office/drawing/2014/main" id="{4868071D-DAD4-70F7-5945-28BF78265A0B}"/>
              </a:ext>
            </a:extLst>
          </p:cNvPr>
          <p:cNvSpPr txBox="1">
            <a:spLocks/>
          </p:cNvSpPr>
          <p:nvPr/>
        </p:nvSpPr>
        <p:spPr>
          <a:xfrm>
            <a:off x="475812" y="2617694"/>
            <a:ext cx="3943787" cy="4360750"/>
          </a:xfrm>
          <a:prstGeom prst="rect">
            <a:avLst/>
          </a:prstGeom>
        </p:spPr>
        <p:txBody>
          <a:bodyPr>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800" b="1" i="0" u="none" strike="noStrike" kern="1200" cap="none" spc="0" normalizeH="0" baseline="0" noProof="0" dirty="0">
                <a:ln>
                  <a:noFill/>
                </a:ln>
                <a:solidFill>
                  <a:prstClr val="white"/>
                </a:solidFill>
                <a:effectLst/>
                <a:uLnTx/>
                <a:uFillTx/>
                <a:latin typeface="Corbel"/>
                <a:ea typeface="+mj-ea"/>
                <a:cs typeface="+mj-cs"/>
              </a:rPr>
              <a:t>DOE/DOT-led initiative </a:t>
            </a:r>
          </a:p>
          <a:p>
            <a:pPr lvl="1" indent="-342900">
              <a:buClr>
                <a:srgbClr val="001027">
                  <a:lumMod val="40000"/>
                  <a:lumOff val="60000"/>
                </a:srgbClr>
              </a:buClr>
              <a:defRPr/>
            </a:pPr>
            <a:r>
              <a:rPr lang="en-US" altLang="en-US" sz="1600" b="1" dirty="0">
                <a:solidFill>
                  <a:prstClr val="white"/>
                </a:solidFill>
                <a:latin typeface="Corbel"/>
              </a:rPr>
              <a:t>EPA is  tied in</a:t>
            </a:r>
            <a:endParaRPr kumimoji="0" lang="en-US" altLang="en-US" sz="1600" b="1" i="0" u="none" strike="noStrike" kern="1200" cap="none" spc="0" normalizeH="0" baseline="0" noProof="0" dirty="0">
              <a:ln>
                <a:noFill/>
              </a:ln>
              <a:solidFill>
                <a:prstClr val="white"/>
              </a:solidFill>
              <a:effectLst/>
              <a:uLnTx/>
              <a:uFillTx/>
              <a:latin typeface="Corbel"/>
              <a:ea typeface="+mj-ea"/>
              <a:cs typeface="+mj-cs"/>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800" b="1" i="0" u="none" strike="noStrike" kern="1200" cap="none" spc="0" normalizeH="0" baseline="0" noProof="0" dirty="0">
                <a:ln>
                  <a:noFill/>
                </a:ln>
                <a:solidFill>
                  <a:prstClr val="white"/>
                </a:solidFill>
                <a:effectLst/>
                <a:uLnTx/>
                <a:uFillTx/>
                <a:latin typeface="Corbel"/>
                <a:ea typeface="+mj-ea"/>
                <a:cs typeface="+mj-cs"/>
              </a:rPr>
              <a:t>Technical assistance (documentation and one-on-one help)</a:t>
            </a: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800" b="1" i="0" u="none" strike="noStrike" kern="1200" cap="none" spc="0" normalizeH="0" baseline="0" noProof="0" dirty="0">
                <a:ln>
                  <a:noFill/>
                </a:ln>
                <a:solidFill>
                  <a:prstClr val="white"/>
                </a:solidFill>
                <a:effectLst/>
                <a:uLnTx/>
                <a:uFillTx/>
                <a:latin typeface="Corbel"/>
                <a:ea typeface="+mj-ea"/>
                <a:cs typeface="+mj-cs"/>
              </a:rPr>
              <a:t>Funding beyond EPA’s programs</a:t>
            </a:r>
            <a:endParaRPr lang="en-US" altLang="en-US" sz="1800" b="1" dirty="0">
              <a:solidFill>
                <a:prstClr val="white"/>
              </a:solidFill>
              <a:latin typeface="Corbel"/>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lang="en-US" altLang="en-US" sz="1800" b="1" dirty="0">
                <a:solidFill>
                  <a:prstClr val="white"/>
                </a:solidFill>
                <a:latin typeface="Corbel"/>
              </a:rPr>
              <a:t>Resources for communities, school districts, states, transit agencies, Tribes, and individual drivers</a:t>
            </a:r>
            <a:endParaRPr lang="en-US" altLang="en-US" sz="1400" b="1" dirty="0">
              <a:solidFill>
                <a:prstClr val="white"/>
              </a:solidFill>
              <a:latin typeface="Corbel"/>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r>
              <a:rPr kumimoji="0" lang="en-US" altLang="en-US" sz="1800" b="1" i="0" u="none" strike="noStrike" kern="1200" cap="none" spc="0" normalizeH="0" baseline="0" noProof="0" dirty="0">
                <a:ln>
                  <a:noFill/>
                </a:ln>
                <a:solidFill>
                  <a:prstClr val="white"/>
                </a:solidFill>
                <a:effectLst/>
                <a:uLnTx/>
                <a:uFillTx/>
                <a:latin typeface="Corbel"/>
                <a:ea typeface="+mj-ea"/>
                <a:cs typeface="+mj-cs"/>
                <a:hlinkClick r:id="rId3"/>
              </a:rPr>
              <a:t>https://driveelectric.gov/</a:t>
            </a:r>
            <a:endParaRPr kumimoji="0" lang="en-US" altLang="en-US" sz="1800" b="1" i="0" u="none" strike="noStrike" kern="1200" cap="none" spc="0" normalizeH="0" baseline="0" noProof="0" dirty="0">
              <a:ln>
                <a:noFill/>
              </a:ln>
              <a:solidFill>
                <a:prstClr val="white"/>
              </a:solidFill>
              <a:effectLst/>
              <a:uLnTx/>
              <a:uFillTx/>
              <a:latin typeface="Corbel"/>
              <a:ea typeface="+mj-ea"/>
              <a:cs typeface="+mj-cs"/>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endParaRPr lang="en-US" altLang="en-US" sz="1600" b="1" dirty="0">
              <a:solidFill>
                <a:prstClr val="white"/>
              </a:solidFill>
              <a:latin typeface="Corbel"/>
            </a:endParaRPr>
          </a:p>
          <a:p>
            <a:pPr marL="342900" marR="0" lvl="0" indent="-342900" algn="l" defTabSz="457200" rtl="0" eaLnBrk="1" fontAlgn="auto" latinLnBrk="0" hangingPunct="1">
              <a:lnSpc>
                <a:spcPct val="100000"/>
              </a:lnSpc>
              <a:spcBef>
                <a:spcPts val="1000"/>
              </a:spcBef>
              <a:spcAft>
                <a:spcPts val="0"/>
              </a:spcAft>
              <a:buClr>
                <a:srgbClr val="001027">
                  <a:lumMod val="40000"/>
                  <a:lumOff val="60000"/>
                </a:srgbClr>
              </a:buClr>
              <a:buSzPct val="80000"/>
              <a:buFont typeface="Wingdings 3" charset="2"/>
              <a:buChar char=""/>
              <a:tabLst/>
              <a:defRPr/>
            </a:pPr>
            <a:endParaRPr kumimoji="0" lang="en-US" altLang="en-US" sz="1600" b="1" i="0" u="none" strike="noStrike" kern="1200" cap="none" spc="0" normalizeH="0" baseline="0" noProof="0" dirty="0">
              <a:ln>
                <a:noFill/>
              </a:ln>
              <a:solidFill>
                <a:prstClr val="white"/>
              </a:solidFill>
              <a:effectLst/>
              <a:uLnTx/>
              <a:uFillTx/>
              <a:latin typeface="Corbel"/>
              <a:ea typeface="+mj-ea"/>
              <a:cs typeface="+mj-cs"/>
            </a:endParaRPr>
          </a:p>
        </p:txBody>
      </p:sp>
      <p:sp>
        <p:nvSpPr>
          <p:cNvPr id="6" name="Title 1">
            <a:extLst>
              <a:ext uri="{FF2B5EF4-FFF2-40B4-BE49-F238E27FC236}">
                <a16:creationId xmlns:a16="http://schemas.microsoft.com/office/drawing/2014/main" id="{1090D2D0-5083-1CBE-3706-7FD0E857854B}"/>
              </a:ext>
            </a:extLst>
          </p:cNvPr>
          <p:cNvSpPr txBox="1">
            <a:spLocks/>
          </p:cNvSpPr>
          <p:nvPr/>
        </p:nvSpPr>
        <p:spPr>
          <a:xfrm>
            <a:off x="475812" y="1210537"/>
            <a:ext cx="4952529" cy="1128155"/>
          </a:xfrm>
          <a:prstGeom prst="rect">
            <a:avLst/>
          </a:prstGeom>
        </p:spPr>
        <p:txBody>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prstClr val="white"/>
                </a:solidFill>
                <a:effectLst/>
                <a:uLnTx/>
                <a:uFillTx/>
                <a:latin typeface="Corbel"/>
                <a:ea typeface="+mj-ea"/>
                <a:cs typeface="+mj-cs"/>
                <a:hlinkClick r:id="rId4"/>
              </a:rPr>
              <a:t>Joint Office of Energy and Transportation</a:t>
            </a:r>
            <a:endParaRPr kumimoji="0" lang="en-US" altLang="en-US" sz="2800" b="1" i="0" u="none" strike="noStrike" kern="1200" cap="none" spc="0" normalizeH="0" baseline="0" noProof="0" dirty="0">
              <a:ln>
                <a:noFill/>
              </a:ln>
              <a:solidFill>
                <a:prstClr val="white"/>
              </a:solidFill>
              <a:effectLst/>
              <a:uLnTx/>
              <a:uFillTx/>
              <a:latin typeface="Corbel"/>
              <a:ea typeface="+mj-ea"/>
              <a:cs typeface="+mj-cs"/>
            </a:endParaRPr>
          </a:p>
        </p:txBody>
      </p:sp>
      <p:sp>
        <p:nvSpPr>
          <p:cNvPr id="7" name="Content Placeholder 2">
            <a:extLst>
              <a:ext uri="{FF2B5EF4-FFF2-40B4-BE49-F238E27FC236}">
                <a16:creationId xmlns:a16="http://schemas.microsoft.com/office/drawing/2014/main" id="{4D2B1AAC-A88F-2A8B-E978-CB74D03E28A9}"/>
              </a:ext>
            </a:extLst>
          </p:cNvPr>
          <p:cNvSpPr txBox="1">
            <a:spLocks/>
          </p:cNvSpPr>
          <p:nvPr/>
        </p:nvSpPr>
        <p:spPr>
          <a:xfrm>
            <a:off x="5174040" y="2173940"/>
            <a:ext cx="5841249" cy="3720353"/>
          </a:xfrm>
          <a:prstGeom prst="rect">
            <a:avLst/>
          </a:prstGeom>
        </p:spPr>
        <p:txBody>
          <a:bodyPr>
            <a:normAutofit/>
          </a:bodyPr>
          <a:lst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marL="223838" marR="0" lvl="0" indent="-223838" algn="l" defTabSz="914400" rtl="0" eaLnBrk="1" fontAlgn="auto" latinLnBrk="0" hangingPunct="1">
              <a:lnSpc>
                <a:spcPct val="90000"/>
              </a:lnSpc>
              <a:spcBef>
                <a:spcPts val="1800"/>
              </a:spcBef>
              <a:spcAft>
                <a:spcPts val="0"/>
              </a:spcAft>
              <a:buClr>
                <a:srgbClr val="56C5FF"/>
              </a:buClr>
              <a:buSzPct val="100000"/>
              <a:buFont typeface="Arial" pitchFamily="34" charset="0"/>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n-ea"/>
                <a:cs typeface="+mn-cs"/>
              </a:rPr>
              <a:t>Provide training and other assistance for applying for grants, community engagement, meeting facilitation, communication channels</a:t>
            </a:r>
          </a:p>
          <a:p>
            <a:pPr marL="463550" marR="0" lvl="1" indent="-231775" algn="l" defTabSz="914400" rtl="0" eaLnBrk="1" fontAlgn="auto" latinLnBrk="0" hangingPunct="1">
              <a:lnSpc>
                <a:spcPct val="90000"/>
              </a:lnSpc>
              <a:spcBef>
                <a:spcPts val="1200"/>
              </a:spcBef>
              <a:spcAft>
                <a:spcPts val="0"/>
              </a:spcAft>
              <a:buClr>
                <a:srgbClr val="56C5FF"/>
              </a:buClr>
              <a:buSzPct val="100000"/>
              <a:buFont typeface="Arial" pitchFamily="34" charset="0"/>
              <a:buChar char="•"/>
              <a:tabLst/>
              <a:defRPr/>
            </a:pPr>
            <a:r>
              <a:rPr kumimoji="0" lang="en-US" altLang="en-US" sz="1600" b="1" i="0" u="none" strike="noStrike" kern="1200" cap="none" spc="0" normalizeH="0" baseline="0" noProof="0" dirty="0">
                <a:ln>
                  <a:noFill/>
                </a:ln>
                <a:solidFill>
                  <a:prstClr val="white"/>
                </a:solidFill>
                <a:effectLst/>
                <a:uLnTx/>
                <a:uFillTx/>
                <a:latin typeface="Corbel"/>
                <a:ea typeface="+mn-ea"/>
                <a:cs typeface="+mn-cs"/>
              </a:rPr>
              <a:t>Nearest TCTAC is at </a:t>
            </a:r>
            <a:r>
              <a:rPr kumimoji="0" lang="en-US" altLang="en-US" sz="1800" b="1" i="0" u="none" strike="noStrike" kern="1200" cap="none" spc="0" normalizeH="0" baseline="0" noProof="0" dirty="0">
                <a:ln>
                  <a:noFill/>
                </a:ln>
                <a:solidFill>
                  <a:prstClr val="white"/>
                </a:solidFill>
                <a:effectLst/>
                <a:uLnTx/>
                <a:uFillTx/>
                <a:latin typeface="Corbel"/>
                <a:ea typeface="+mn-ea"/>
                <a:cs typeface="+mn-cs"/>
                <a:hlinkClick r:id="rId5"/>
              </a:rPr>
              <a:t>University of Minnesota</a:t>
            </a:r>
            <a:r>
              <a:rPr kumimoji="0" lang="en-US" altLang="en-US" sz="1800" b="1" i="0" u="none" strike="noStrike" kern="1200" cap="none" spc="0" normalizeH="0" baseline="0" noProof="0" dirty="0">
                <a:ln>
                  <a:noFill/>
                </a:ln>
                <a:solidFill>
                  <a:prstClr val="white"/>
                </a:solidFill>
                <a:effectLst/>
                <a:uLnTx/>
                <a:uFillTx/>
                <a:latin typeface="Corbel"/>
                <a:ea typeface="+mn-ea"/>
                <a:cs typeface="+mn-cs"/>
              </a:rPr>
              <a:t> (</a:t>
            </a:r>
            <a:r>
              <a:rPr kumimoji="0" lang="en-US" altLang="en-US" sz="1800" b="1" i="0" u="none" strike="noStrike" kern="1200" cap="none" spc="0" normalizeH="0" baseline="0" noProof="0" dirty="0">
                <a:ln>
                  <a:noFill/>
                </a:ln>
                <a:solidFill>
                  <a:prstClr val="white"/>
                </a:solidFill>
                <a:effectLst/>
                <a:uLnTx/>
                <a:uFillTx/>
                <a:latin typeface="Corbel"/>
                <a:ea typeface="+mn-ea"/>
                <a:cs typeface="+mn-cs"/>
                <a:hlinkClick r:id="rId6"/>
              </a:rPr>
              <a:t>full map at TCTAC site</a:t>
            </a:r>
            <a:r>
              <a:rPr kumimoji="0" lang="en-US" altLang="en-US" sz="1800" b="1" i="0" u="none" strike="noStrike" kern="1200" cap="none" spc="0" normalizeH="0" baseline="0" noProof="0" dirty="0">
                <a:ln>
                  <a:noFill/>
                </a:ln>
                <a:solidFill>
                  <a:prstClr val="white"/>
                </a:solidFill>
                <a:effectLst/>
                <a:uLnTx/>
                <a:uFillTx/>
                <a:latin typeface="Corbel"/>
                <a:ea typeface="+mn-ea"/>
                <a:cs typeface="+mn-cs"/>
              </a:rPr>
              <a:t>)</a:t>
            </a:r>
          </a:p>
        </p:txBody>
      </p:sp>
      <p:sp>
        <p:nvSpPr>
          <p:cNvPr id="9" name="TextBox 8">
            <a:extLst>
              <a:ext uri="{FF2B5EF4-FFF2-40B4-BE49-F238E27FC236}">
                <a16:creationId xmlns:a16="http://schemas.microsoft.com/office/drawing/2014/main" id="{430CA052-7BA6-7E36-E08E-565405573689}"/>
              </a:ext>
            </a:extLst>
          </p:cNvPr>
          <p:cNvSpPr txBox="1"/>
          <p:nvPr/>
        </p:nvSpPr>
        <p:spPr>
          <a:xfrm>
            <a:off x="5174040" y="1217916"/>
            <a:ext cx="6096000" cy="707886"/>
          </a:xfrm>
          <a:prstGeom prst="rect">
            <a:avLst/>
          </a:prstGeom>
          <a:noFill/>
        </p:spPr>
        <p:txBody>
          <a:bodyPr wrap="square">
            <a:spAutoFit/>
          </a:bodyPr>
          <a:lstStyle/>
          <a:p>
            <a:r>
              <a:rPr kumimoji="0" lang="en-US" altLang="en-US" sz="2000" b="1" i="0" u="none" strike="noStrike" kern="1200" cap="none" spc="100" normalizeH="0" baseline="0" noProof="0" dirty="0">
                <a:ln>
                  <a:noFill/>
                </a:ln>
                <a:solidFill>
                  <a:prstClr val="white"/>
                </a:solidFill>
                <a:effectLst/>
                <a:uLnTx/>
                <a:uFillTx/>
                <a:latin typeface="Corbel"/>
                <a:ea typeface="+mj-ea"/>
                <a:cs typeface="+mj-cs"/>
                <a:hlinkClick r:id="rId7"/>
              </a:rPr>
              <a:t>Environmental Justice Thriving Communities Technical Assistance Centers (TCTACs)</a:t>
            </a:r>
            <a:endParaRPr lang="en-US" sz="2000" dirty="0"/>
          </a:p>
        </p:txBody>
      </p:sp>
      <p:pic>
        <p:nvPicPr>
          <p:cNvPr id="10" name="Picture 9">
            <a:extLst>
              <a:ext uri="{FF2B5EF4-FFF2-40B4-BE49-F238E27FC236}">
                <a16:creationId xmlns:a16="http://schemas.microsoft.com/office/drawing/2014/main" id="{9A853361-91FF-B026-332B-D9AF59777C2A}"/>
              </a:ext>
            </a:extLst>
          </p:cNvPr>
          <p:cNvPicPr>
            <a:picLocks noChangeAspect="1"/>
          </p:cNvPicPr>
          <p:nvPr/>
        </p:nvPicPr>
        <p:blipFill>
          <a:blip r:embed="rId8"/>
          <a:stretch>
            <a:fillRect/>
          </a:stretch>
        </p:blipFill>
        <p:spPr>
          <a:xfrm>
            <a:off x="4888841" y="3748429"/>
            <a:ext cx="7204146" cy="2877671"/>
          </a:xfrm>
          <a:prstGeom prst="rect">
            <a:avLst/>
          </a:prstGeom>
        </p:spPr>
      </p:pic>
    </p:spTree>
    <p:extLst>
      <p:ext uri="{BB962C8B-B14F-4D97-AF65-F5344CB8AC3E}">
        <p14:creationId xmlns:p14="http://schemas.microsoft.com/office/powerpoint/2010/main" val="1414157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Digital Blue Tunnel 16x9">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2895261.potx" id="{4CBF9558-C12D-4F51-9AA3-9D0796951DBC}" vid="{FFC159E6-A134-46E7-B1A0-C306E39FC2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DBB6AD4748C674297229F86C23A5291" ma:contentTypeVersion="14" ma:contentTypeDescription="Create a new document." ma:contentTypeScope="" ma:versionID="6799bc4e4e596ef67e730293fafe93ff">
  <xsd:schema xmlns:xsd="http://www.w3.org/2001/XMLSchema" xmlns:xs="http://www.w3.org/2001/XMLSchema" xmlns:p="http://schemas.microsoft.com/office/2006/metadata/properties" xmlns:ns2="40a25be5-d9e6-4232-be9d-b2eec9e5cf02" xmlns:ns3="0112a0fe-8861-45fd-b556-d0c7609231da" targetNamespace="http://schemas.microsoft.com/office/2006/metadata/properties" ma:root="true" ma:fieldsID="a113401f1dd0582f943f5cc12df3c279" ns2:_="" ns3:_="">
    <xsd:import namespace="40a25be5-d9e6-4232-be9d-b2eec9e5cf02"/>
    <xsd:import namespace="0112a0fe-8861-45fd-b556-d0c7609231d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lcf76f155ced4ddcb4097134ff3c332f" minOccurs="0"/>
                <xsd:element ref="ns3:TaxCatchAll" minOccurs="0"/>
                <xsd:element ref="ns2:MediaServiceOCR" minOccurs="0"/>
                <xsd:element ref="ns2:Contai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a25be5-d9e6-4232-be9d-b2eec9e5c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68ca2c7-3f86-41be-b134-f4acbd23ef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Contains" ma:index="21" nillable="true" ma:displayName="Contains" ma:format="Dropdown" ma:internalName="Contain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12a0fe-8861-45fd-b556-d0c7609231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12a50a7-5785-4202-bb85-4905d3b613a2}" ma:internalName="TaxCatchAll" ma:showField="CatchAllData" ma:web="0112a0fe-8861-45fd-b556-d0c7609231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12a0fe-8861-45fd-b556-d0c7609231da" xsi:nil="true"/>
    <Contains xmlns="40a25be5-d9e6-4232-be9d-b2eec9e5cf02" xsi:nil="true"/>
    <lcf76f155ced4ddcb4097134ff3c332f xmlns="40a25be5-d9e6-4232-be9d-b2eec9e5cf0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E616EF8-76B5-4628-9A58-7FA39C2922AE}"/>
</file>

<file path=customXml/itemProps2.xml><?xml version="1.0" encoding="utf-8"?>
<ds:datastoreItem xmlns:ds="http://schemas.openxmlformats.org/officeDocument/2006/customXml" ds:itemID="{4C2DE7AC-4B1E-4C90-A874-082F7EEAD24A}"/>
</file>

<file path=customXml/itemProps3.xml><?xml version="1.0" encoding="utf-8"?>
<ds:datastoreItem xmlns:ds="http://schemas.openxmlformats.org/officeDocument/2006/customXml" ds:itemID="{D0997882-DBE3-4AD2-872D-B4AEA30D48EF}"/>
</file>

<file path=docProps/app.xml><?xml version="1.0" encoding="utf-8"?>
<Properties xmlns="http://schemas.openxmlformats.org/officeDocument/2006/extended-properties" xmlns:vt="http://schemas.openxmlformats.org/officeDocument/2006/docPropsVTypes">
  <TotalTime>3161</TotalTime>
  <Words>813</Words>
  <Application>Microsoft Office PowerPoint</Application>
  <PresentationFormat>Widescreen</PresentationFormat>
  <Paragraphs>78</Paragraphs>
  <Slides>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Calibri</vt:lpstr>
      <vt:lpstr>Candara</vt:lpstr>
      <vt:lpstr>Corbel</vt:lpstr>
      <vt:lpstr>Eras Light ITC</vt:lpstr>
      <vt:lpstr>Segoe UI</vt:lpstr>
      <vt:lpstr>Wingdings 3</vt:lpstr>
      <vt:lpstr>Digital Blue Tunnel 16x9</vt:lpstr>
      <vt:lpstr>EPA’s Clean Vehicle and Equipment Programs Overview</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EPA’s Clean Vehicle and Equipment Programs Overview</dc:title>
  <dc:creator>Maietta, Anthony (he/him/his)</dc:creator>
  <cp:lastModifiedBy>Maietta, Anthony (he/him/his)</cp:lastModifiedBy>
  <cp:revision>4</cp:revision>
  <dcterms:created xsi:type="dcterms:W3CDTF">2024-10-18T16:06:14Z</dcterms:created>
  <dcterms:modified xsi:type="dcterms:W3CDTF">2024-12-09T19:11:59Z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0x010100DDBB6AD4748C674297229F86C23A5291</vt:lpwstr>
  </property>
</Properties>
</file>