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12.xml" ContentType="application/vnd.openxmlformats-officedocument.presentationml.slide+xml"/>
  <Override PartName="/ppt/slides/slide14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74" r:id="rId3"/>
    <p:sldId id="286" r:id="rId4"/>
    <p:sldId id="328" r:id="rId5"/>
    <p:sldId id="363" r:id="rId6"/>
    <p:sldId id="374" r:id="rId7"/>
    <p:sldId id="366" r:id="rId8"/>
    <p:sldId id="364" r:id="rId9"/>
    <p:sldId id="375" r:id="rId10"/>
    <p:sldId id="376" r:id="rId11"/>
    <p:sldId id="355" r:id="rId12"/>
    <p:sldId id="378" r:id="rId13"/>
    <p:sldId id="379" r:id="rId14"/>
    <p:sldId id="380" r:id="rId15"/>
    <p:sldId id="365" r:id="rId16"/>
    <p:sldId id="295" r:id="rId17"/>
    <p:sldId id="382" r:id="rId18"/>
    <p:sldId id="26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ambarger, Erick" initials="SE" lastIdx="1" clrIdx="0">
    <p:extLst>
      <p:ext uri="{19B8F6BF-5375-455C-9EA6-DF929625EA0E}">
        <p15:presenceInfo xmlns:p15="http://schemas.microsoft.com/office/powerpoint/2012/main" userId="S-1-5-21-1675938077-2884340581-1879326672-176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openxmlformats.org/officeDocument/2006/relationships/customXml" Target="../customXml/item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9-16T10:14:01.159" idx="1">
    <p:pos x="3315" y="2792"/>
    <p:text>Add MFD;  Lets call this "ECO Recommendations" and "Departmental Confirmations";  Add numbers of purchases?</p:text>
    <p:extLst>
      <p:ext uri="{C676402C-5697-4E1C-873F-D02D1690AC5C}">
        <p15:threadingInfo xmlns:p15="http://schemas.microsoft.com/office/powerpoint/2012/main" timeZoneBias="30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52BB318-DC10-468B-B339-FBF99050AB64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CE6620-43A1-489E-983C-0D98ECEBC5FB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B69F4FE6-8CFD-4DFB-83BC-E4C58F57DAF7}" type="datetime1">
              <a:rPr lang="en-US"/>
              <a:pPr lvl="0"/>
              <a:t>12/9/2024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FC1CCDEF-6A6F-4A84-869A-CD872075EE2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099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7DCAB920-1414-459E-B08A-5BF2799B7D9F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4DCF6B-D889-4329-BF5C-FDE5E4CA4679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215447-5726-4D29-BFB6-F810C4E2ABFA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DC179DCF-AE70-4372-B875-E28893B29A0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923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1pPr>
    <a:lvl2pPr marL="457200" marR="0" lvl="1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2pPr>
    <a:lvl3pPr marL="914400" marR="0" lvl="2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3pPr>
    <a:lvl4pPr marL="1371600" marR="0" lvl="3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4pPr>
    <a:lvl5pPr marL="1828800" marR="0" lvl="4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5;p1:notes">
            <a:extLst>
              <a:ext uri="{FF2B5EF4-FFF2-40B4-BE49-F238E27FC236}">
                <a16:creationId xmlns:a16="http://schemas.microsoft.com/office/drawing/2014/main" id="{04EA875C-4F04-4D3D-8DE8-88253F19B48B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lIns="91421" tIns="45701" rIns="91421" bIns="45701"/>
          <a:lstStyle/>
          <a:p>
            <a:endParaRPr lang="en-US"/>
          </a:p>
        </p:txBody>
      </p:sp>
      <p:sp>
        <p:nvSpPr>
          <p:cNvPr id="3" name="Google Shape;86;p1:notes">
            <a:extLst>
              <a:ext uri="{FF2B5EF4-FFF2-40B4-BE49-F238E27FC236}">
                <a16:creationId xmlns:a16="http://schemas.microsoft.com/office/drawing/2014/main" id="{65B5AB6C-0DAB-43A3-9677-BC022E94EE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 w="12701" cap="flat">
            <a:solidFill>
              <a:srgbClr val="000000"/>
            </a:solidFill>
            <a:prstDash val="solid"/>
            <a:round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3;p5:notes">
            <a:extLst>
              <a:ext uri="{FF2B5EF4-FFF2-40B4-BE49-F238E27FC236}">
                <a16:creationId xmlns:a16="http://schemas.microsoft.com/office/drawing/2014/main" id="{6E194897-4FCE-4C44-AD7A-63AFD688F28F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lIns="91421" tIns="45701" rIns="91421" bIns="45701"/>
          <a:lstStyle/>
          <a:p>
            <a:endParaRPr lang="en-US"/>
          </a:p>
        </p:txBody>
      </p:sp>
      <p:sp>
        <p:nvSpPr>
          <p:cNvPr id="3" name="Google Shape;134;p5:notes">
            <a:extLst>
              <a:ext uri="{FF2B5EF4-FFF2-40B4-BE49-F238E27FC236}">
                <a16:creationId xmlns:a16="http://schemas.microsoft.com/office/drawing/2014/main" id="{0590E623-728E-4ACD-AFE9-C3022102D2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ln w="12701" cap="flat">
            <a:solidFill>
              <a:srgbClr val="000000"/>
            </a:solidFill>
            <a:prstDash val="solid"/>
            <a:round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587538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3;p5:notes">
            <a:extLst>
              <a:ext uri="{FF2B5EF4-FFF2-40B4-BE49-F238E27FC236}">
                <a16:creationId xmlns:a16="http://schemas.microsoft.com/office/drawing/2014/main" id="{59302231-A838-420F-8D39-9A3F4206E2C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lIns="91421" tIns="45701" rIns="91421" bIns="45701"/>
          <a:lstStyle/>
          <a:p>
            <a:endParaRPr lang="en-US"/>
          </a:p>
        </p:txBody>
      </p:sp>
      <p:sp>
        <p:nvSpPr>
          <p:cNvPr id="3" name="Google Shape;134;p5:notes">
            <a:extLst>
              <a:ext uri="{FF2B5EF4-FFF2-40B4-BE49-F238E27FC236}">
                <a16:creationId xmlns:a16="http://schemas.microsoft.com/office/drawing/2014/main" id="{F8C55F42-8D98-4468-B898-D85AC449CF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 w="12701" cap="flat">
            <a:solidFill>
              <a:srgbClr val="000000"/>
            </a:solidFill>
            <a:prstDash val="solid"/>
            <a:round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3;p5:notes">
            <a:extLst>
              <a:ext uri="{FF2B5EF4-FFF2-40B4-BE49-F238E27FC236}">
                <a16:creationId xmlns:a16="http://schemas.microsoft.com/office/drawing/2014/main" id="{B05E5531-D777-4ED5-8BE6-E1B4B311CA4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lIns="91421" tIns="45701" rIns="91421" bIns="45701"/>
          <a:lstStyle/>
          <a:p>
            <a:endParaRPr lang="en-US"/>
          </a:p>
        </p:txBody>
      </p:sp>
      <p:sp>
        <p:nvSpPr>
          <p:cNvPr id="3" name="Google Shape;134;p5:notes">
            <a:extLst>
              <a:ext uri="{FF2B5EF4-FFF2-40B4-BE49-F238E27FC236}">
                <a16:creationId xmlns:a16="http://schemas.microsoft.com/office/drawing/2014/main" id="{C28BFBCD-3D05-4636-8C6B-D60C97D36A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ln w="12701" cap="flat">
            <a:solidFill>
              <a:srgbClr val="000000"/>
            </a:solidFill>
            <a:prstDash val="solid"/>
            <a:round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3;p5:notes">
            <a:extLst>
              <a:ext uri="{FF2B5EF4-FFF2-40B4-BE49-F238E27FC236}">
                <a16:creationId xmlns:a16="http://schemas.microsoft.com/office/drawing/2014/main" id="{64E77D3F-AFFF-4139-9D96-C173BC9B653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lIns="91421" tIns="45701" rIns="91421" bIns="45701"/>
          <a:lstStyle/>
          <a:p>
            <a:endParaRPr lang="en-US"/>
          </a:p>
        </p:txBody>
      </p:sp>
      <p:sp>
        <p:nvSpPr>
          <p:cNvPr id="3" name="Google Shape;134;p5:notes">
            <a:extLst>
              <a:ext uri="{FF2B5EF4-FFF2-40B4-BE49-F238E27FC236}">
                <a16:creationId xmlns:a16="http://schemas.microsoft.com/office/drawing/2014/main" id="{EAF1FBCD-93CE-486C-A9B5-B30E9D8DBD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 w="12701" cap="flat">
            <a:solidFill>
              <a:srgbClr val="000000"/>
            </a:solidFill>
            <a:prstDash val="solid"/>
            <a:round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3;p5:notes">
            <a:extLst>
              <a:ext uri="{FF2B5EF4-FFF2-40B4-BE49-F238E27FC236}">
                <a16:creationId xmlns:a16="http://schemas.microsoft.com/office/drawing/2014/main" id="{7E3DC587-FC48-478A-876F-D6BA907B71B7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lIns="91421" tIns="45701" rIns="91421" bIns="45701"/>
          <a:lstStyle/>
          <a:p>
            <a:endParaRPr lang="en-US"/>
          </a:p>
        </p:txBody>
      </p:sp>
      <p:sp>
        <p:nvSpPr>
          <p:cNvPr id="3" name="Google Shape;134;p5:notes">
            <a:extLst>
              <a:ext uri="{FF2B5EF4-FFF2-40B4-BE49-F238E27FC236}">
                <a16:creationId xmlns:a16="http://schemas.microsoft.com/office/drawing/2014/main" id="{25B38045-B3B9-4A40-B09E-2A549316E0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ln w="12701" cap="flat">
            <a:solidFill>
              <a:srgbClr val="000000"/>
            </a:solidFill>
            <a:prstDash val="solid"/>
            <a:round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3;p5:notes">
            <a:extLst>
              <a:ext uri="{FF2B5EF4-FFF2-40B4-BE49-F238E27FC236}">
                <a16:creationId xmlns:a16="http://schemas.microsoft.com/office/drawing/2014/main" id="{362297B7-6992-4742-A77A-0086FF48B88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lIns="91421" tIns="45701" rIns="91421" bIns="45701"/>
          <a:lstStyle/>
          <a:p>
            <a:endParaRPr lang="en-US"/>
          </a:p>
        </p:txBody>
      </p:sp>
      <p:sp>
        <p:nvSpPr>
          <p:cNvPr id="3" name="Google Shape;134;p5:notes">
            <a:extLst>
              <a:ext uri="{FF2B5EF4-FFF2-40B4-BE49-F238E27FC236}">
                <a16:creationId xmlns:a16="http://schemas.microsoft.com/office/drawing/2014/main" id="{26710129-D92E-4991-B476-87BD257D63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ln w="12701" cap="flat">
            <a:solidFill>
              <a:srgbClr val="000000"/>
            </a:solidFill>
            <a:prstDash val="solid"/>
            <a:round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3;p5:notes">
            <a:extLst>
              <a:ext uri="{FF2B5EF4-FFF2-40B4-BE49-F238E27FC236}">
                <a16:creationId xmlns:a16="http://schemas.microsoft.com/office/drawing/2014/main" id="{C658C235-FE2B-4932-B6A3-3281AFFDD8C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lIns="91421" tIns="45701" rIns="91421" bIns="45701"/>
          <a:lstStyle/>
          <a:p>
            <a:endParaRPr lang="en-US"/>
          </a:p>
        </p:txBody>
      </p:sp>
      <p:sp>
        <p:nvSpPr>
          <p:cNvPr id="3" name="Google Shape;134;p5:notes">
            <a:extLst>
              <a:ext uri="{FF2B5EF4-FFF2-40B4-BE49-F238E27FC236}">
                <a16:creationId xmlns:a16="http://schemas.microsoft.com/office/drawing/2014/main" id="{6D438457-BBFA-43CB-846D-760D65FBD5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ln w="12701" cap="flat">
            <a:solidFill>
              <a:srgbClr val="000000"/>
            </a:solidFill>
            <a:prstDash val="solid"/>
            <a:round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3;p5:notes">
            <a:extLst>
              <a:ext uri="{FF2B5EF4-FFF2-40B4-BE49-F238E27FC236}">
                <a16:creationId xmlns:a16="http://schemas.microsoft.com/office/drawing/2014/main" id="{16385B02-1D5A-4541-B6FC-2059E6C96EB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lIns="91421" tIns="45701" rIns="91421" bIns="45701"/>
          <a:lstStyle/>
          <a:p>
            <a:endParaRPr lang="en-US"/>
          </a:p>
        </p:txBody>
      </p:sp>
      <p:sp>
        <p:nvSpPr>
          <p:cNvPr id="3" name="Google Shape;134;p5:notes">
            <a:extLst>
              <a:ext uri="{FF2B5EF4-FFF2-40B4-BE49-F238E27FC236}">
                <a16:creationId xmlns:a16="http://schemas.microsoft.com/office/drawing/2014/main" id="{745E39AB-6E89-405B-8C3D-A16D0A8C7B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ln w="12701" cap="flat">
            <a:solidFill>
              <a:srgbClr val="000000"/>
            </a:solidFill>
            <a:prstDash val="solid"/>
            <a:round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3;p5:notes">
            <a:extLst>
              <a:ext uri="{FF2B5EF4-FFF2-40B4-BE49-F238E27FC236}">
                <a16:creationId xmlns:a16="http://schemas.microsoft.com/office/drawing/2014/main" id="{0C953FF9-AEA2-4A3A-9D28-172B2C7DE2A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lIns="91421" tIns="45701" rIns="91421" bIns="45701"/>
          <a:lstStyle/>
          <a:p>
            <a:endParaRPr lang="en-US"/>
          </a:p>
        </p:txBody>
      </p:sp>
      <p:sp>
        <p:nvSpPr>
          <p:cNvPr id="3" name="Google Shape;134;p5:notes">
            <a:extLst>
              <a:ext uri="{FF2B5EF4-FFF2-40B4-BE49-F238E27FC236}">
                <a16:creationId xmlns:a16="http://schemas.microsoft.com/office/drawing/2014/main" id="{FCCF6C44-3017-4721-BA76-7DC630176C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ln w="12701" cap="flat">
            <a:solidFill>
              <a:srgbClr val="000000"/>
            </a:solidFill>
            <a:prstDash val="solid"/>
            <a:round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5AF72-90AA-4A25-9D9A-43D1E682327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3" y="1122361"/>
            <a:ext cx="91440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3E1654-2E4F-4883-9D30-284A1C2E0D5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3" y="3602041"/>
            <a:ext cx="9144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C195C-4457-46E9-896C-5FF703F04176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79D1ACF-A1C6-4158-8BBB-C61B409F5709}" type="datetime1">
              <a:rPr lang="en-US"/>
              <a:pPr lvl="0"/>
              <a:t>12/9/2024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FEAAB2-3451-4183-AA44-2350780251A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A7172A-4952-48A1-89E2-33E1F0ABBA4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D1F13F3-86AA-438E-B60A-7E38A599DE6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964003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DF78B-FBAB-4AB9-8072-D6621B3C2AF3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DD85A1-5A2C-4EF7-B709-8EAA208CE61B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98CF6A-9A88-4062-9962-2AA8863A5089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34C71A5-1782-4882-8646-F3DE8F9D73DD}" type="datetime1">
              <a:rPr lang="en-US"/>
              <a:pPr lvl="0"/>
              <a:t>12/9/2024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CD07DA-4AE4-42AB-BE95-78552F0FB8B8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406397-936E-48EB-A8AD-EDAA272D746C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3BF7E4C-9D1A-464D-99A4-77AD5FA40F38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93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6EF203-4C37-47D2-93AF-BE3F776C51DB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8724903" y="365129"/>
            <a:ext cx="2628899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D8712B-55B8-421C-8BCE-C2E81F6978C8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838203" y="365129"/>
            <a:ext cx="7734296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5ABE79-64DC-4BE0-A7AB-9C861278CD9A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02CB592-E805-4EDE-81B1-A8746540BD28}" type="datetime1">
              <a:rPr lang="en-US"/>
              <a:pPr lvl="0"/>
              <a:t>12/9/2024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A7E54C-24B3-4662-B9F0-3EAF66708D2D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F603DA-6647-46BB-B693-A4EAB27C2B4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89CD005-4958-4F3C-9F3F-2F056B0DF2F4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358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B9A69-1DAD-4FB8-8263-F8AD1CE63B9D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6F4697-8792-4352-AF13-06ECD5491EF9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D509D3-0525-4BAB-83C6-27F27B0098C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93E5A5A-1F60-47DC-9BB4-22BA43994C1D}" type="datetime1">
              <a:rPr lang="en-US"/>
              <a:pPr lvl="0"/>
              <a:t>12/9/2024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7EFEC7-70D6-497B-916B-1DCE2274325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7A0694-A3C7-49D7-9A47-7E27A0E9918D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43912E7-3663-46EF-9345-27C1376CB12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948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C1114-34B2-43EF-9275-4B1D1304CF1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1847" y="1709735"/>
            <a:ext cx="105156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34DCBA-A50A-4B27-BBEA-E2936EACC47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1847" y="4589465"/>
            <a:ext cx="10515600" cy="1500182"/>
          </a:xfrm>
        </p:spPr>
        <p:txBody>
          <a:bodyPr/>
          <a:lstStyle>
            <a:lvl1pPr marL="0" indent="0">
              <a:buNone/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28E1EF-2854-4857-A54B-FF02AA4B24E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5C7C0F0-2952-494E-A9EF-EA7F5F6AEEEA}" type="datetime1">
              <a:rPr lang="en-US"/>
              <a:pPr lvl="0"/>
              <a:t>12/9/2024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A75DD9-0D5E-466C-8504-BBB7B34E54A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D7202F-B8E4-4132-9BC3-4DADCABC7ED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45A7185-5F6B-4857-9051-3D768EED200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868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018A84-FF1E-4B95-ADE4-B798BB8A45C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26D9F0-6AF1-4FBE-A824-2CE95A501B9D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7E768E-F280-4355-BF4E-61C357E66ADF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F4BA10-17D6-440E-968E-66131A61B93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D52F6BA-597B-4A42-A0C2-0437C8C88C76}" type="datetime1">
              <a:rPr lang="en-US"/>
              <a:pPr lvl="0"/>
              <a:t>12/9/2024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3A871D-2C2E-4946-8D19-1A807FBD5910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9930E1-3A7F-4F8A-B647-96D3FC9FFA8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DF8E3C6-791D-47D2-8DBE-010D1E035BE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88616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C0453-4039-49FD-A79E-03818C15561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F9401D-83D0-4759-BF27-68608C928B6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5157782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515EAE-06D8-47B7-822F-22E6EAB16DC4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839784" y="2505071"/>
            <a:ext cx="5157782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10896A-8ACD-4E90-92A4-E36375EF3B0B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4F2124-F1E5-43C0-8C68-C84137F625AD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6172200" y="2505071"/>
            <a:ext cx="5183184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525A69A-0052-4B4B-8FA3-4E5A60085E49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FE46C29-FC0D-4142-B299-4AF01BF924A3}" type="datetime1">
              <a:rPr lang="en-US"/>
              <a:pPr lvl="0"/>
              <a:t>12/9/2024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B2D73D-D4C8-4E7C-91AF-D161859FFC8E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933046-8022-4093-884C-CDB10F29725F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2158100-2C14-4714-9F0F-79505D137F1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561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5786C-7504-4BA2-B5C6-935EDA3C1C70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9CE46C-E870-47FC-AF69-D3895C6EA40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0C98B50-21E8-43A3-B595-3207D5C962D7}" type="datetime1">
              <a:rPr lang="en-US"/>
              <a:pPr lvl="0"/>
              <a:t>12/9/2024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FF6F30-7B33-4D9C-AF5F-5ECE364E766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E52746-3F35-44CE-82D4-96BE8453589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6865055-6EDB-4033-918B-CAFF0DD3942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757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6FEE06-355F-4B74-AF73-C74CA9891D95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177F9E8-0961-449D-8CC7-618A03480846}" type="datetime1">
              <a:rPr lang="en-US"/>
              <a:pPr lvl="0"/>
              <a:t>12/9/2024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1CC521-EEB3-4E89-866D-07F48C44022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1C55E7-BB1F-4609-AAD6-406858438144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39824DF-6FBD-4917-AEDA-756D204B0CB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4716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56D6D-6974-4E1A-9296-68E143BCA7D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3360A9-656A-431A-9B67-9B2742F13892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4C6C04-542E-4F8E-937D-6BAE30A674DC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52842D-3EFD-4C79-845A-CECA2FC9F6BF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BBD0961-F31C-4BBF-9F58-B53EC0D62BCD}" type="datetime1">
              <a:rPr lang="en-US"/>
              <a:pPr lvl="0"/>
              <a:t>12/9/2024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5F94FB-05BD-4DC2-B4CE-FA6C104F316B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A37647-8CCE-495A-BFF1-F7486A419E3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1E29272-E5F6-4428-A063-D346A4EE8E8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788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5305C4-B92A-4BB1-876E-1C3B896873C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E419EC-14AB-4E11-AD2C-F32E615507FB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pPr lvl="0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1FB250-2C3E-41D7-B7F8-020643BDD061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78FE65-B6D1-4B82-9504-2DF593CB283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6A9CE9C-DA22-4DCE-9DB2-E40D7F922AF2}" type="datetime1">
              <a:rPr lang="en-US"/>
              <a:pPr lvl="0"/>
              <a:t>12/9/2024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9471EC-D434-4EDA-8860-A35CCFE8410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C1DC75-5062-4E72-858E-6CA3DDE518B3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D13AEF7-C2F3-4A53-B54B-E551377C4FC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181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3D47228-EA3A-438E-9C14-E001D3077C2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CE4C94-D7F6-4137-B878-B6D54330DB9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0C7946-8948-4B06-A0A5-BEB0ACCB2EDB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095B0945-8090-40DC-8439-A30B0203F65B}" type="datetime1">
              <a:rPr lang="en-US"/>
              <a:pPr lvl="0"/>
              <a:t>12/9/2024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73858C-B815-4EE5-93E7-F303C3306C7E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08A8D7-BC49-43EB-976F-84F079D07820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581F0EB6-F557-4F1B-AF53-186B81945261}" type="slidenum"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Calibri Light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en-US" sz="28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hyperlink" Target="https://city.milwaukee.gov/eco/mobility/Electric-Vehicle-Charging-Stat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comments" Target="../comments/commen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30.jpg"/><Relationship Id="rId7" Type="http://schemas.openxmlformats.org/officeDocument/2006/relationships/image" Target="../media/image3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6.jpeg"/><Relationship Id="rId4" Type="http://schemas.openxmlformats.org/officeDocument/2006/relationships/image" Target="../media/image31.jpg"/><Relationship Id="rId9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9;p1">
            <a:extLst>
              <a:ext uri="{FF2B5EF4-FFF2-40B4-BE49-F238E27FC236}">
                <a16:creationId xmlns:a16="http://schemas.microsoft.com/office/drawing/2014/main" id="{FA1BF0ED-547B-4EB3-BF85-B325F07450CB}"/>
              </a:ext>
            </a:extLst>
          </p:cNvPr>
          <p:cNvSpPr/>
          <p:nvPr/>
        </p:nvSpPr>
        <p:spPr>
          <a:xfrm>
            <a:off x="-1856" y="5094515"/>
            <a:ext cx="12191996" cy="1776185"/>
          </a:xfrm>
          <a:prstGeom prst="rect">
            <a:avLst/>
          </a:prstGeom>
          <a:solidFill>
            <a:srgbClr val="1E4E79">
              <a:alpha val="69411"/>
            </a:srgbClr>
          </a:solidFill>
          <a:ln cap="flat">
            <a:noFill/>
            <a:prstDash val="solid"/>
          </a:ln>
        </p:spPr>
        <p:txBody>
          <a:bodyPr vert="horz" wrap="square" lIns="91421" tIns="45701" rIns="91421" bIns="4570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-25000">
              <a:solidFill>
                <a:srgbClr val="FFFFFF"/>
              </a:solidFill>
              <a:uFillTx/>
              <a:latin typeface="Calibri"/>
              <a:ea typeface="Calibri"/>
              <a:cs typeface="Calibri"/>
            </a:endParaRPr>
          </a:p>
        </p:txBody>
      </p:sp>
      <p:sp>
        <p:nvSpPr>
          <p:cNvPr id="3" name="Google Shape;90;p1">
            <a:extLst>
              <a:ext uri="{FF2B5EF4-FFF2-40B4-BE49-F238E27FC236}">
                <a16:creationId xmlns:a16="http://schemas.microsoft.com/office/drawing/2014/main" id="{5A022E60-7353-455B-A085-F218E1F40031}"/>
              </a:ext>
            </a:extLst>
          </p:cNvPr>
          <p:cNvSpPr/>
          <p:nvPr/>
        </p:nvSpPr>
        <p:spPr>
          <a:xfrm>
            <a:off x="-14264" y="0"/>
            <a:ext cx="12216813" cy="1828800"/>
          </a:xfrm>
          <a:prstGeom prst="rect">
            <a:avLst/>
          </a:prstGeom>
          <a:solidFill>
            <a:srgbClr val="1E4E79">
              <a:alpha val="69411"/>
            </a:srgbClr>
          </a:solidFill>
          <a:ln cap="flat">
            <a:noFill/>
            <a:prstDash val="solid"/>
          </a:ln>
        </p:spPr>
        <p:txBody>
          <a:bodyPr vert="horz" wrap="square" lIns="91421" tIns="45701" rIns="91421" bIns="4570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alibri"/>
              <a:ea typeface="Calibri"/>
              <a:cs typeface="Calibri"/>
            </a:endParaRPr>
          </a:p>
        </p:txBody>
      </p:sp>
      <p:sp>
        <p:nvSpPr>
          <p:cNvPr id="4" name="Google Shape;93;p1">
            <a:extLst>
              <a:ext uri="{FF2B5EF4-FFF2-40B4-BE49-F238E27FC236}">
                <a16:creationId xmlns:a16="http://schemas.microsoft.com/office/drawing/2014/main" id="{45973182-5CF8-4A5B-B3EC-A44F36DA52E4}"/>
              </a:ext>
            </a:extLst>
          </p:cNvPr>
          <p:cNvSpPr txBox="1"/>
          <p:nvPr/>
        </p:nvSpPr>
        <p:spPr>
          <a:xfrm>
            <a:off x="161501" y="123197"/>
            <a:ext cx="10364403" cy="106288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71" tIns="121871" rIns="121871" bIns="121871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400" b="1" i="0" u="none" strike="noStrike" kern="1200" cap="none" spc="0" baseline="0">
                <a:solidFill>
                  <a:srgbClr val="FFFFFF"/>
                </a:solidFill>
                <a:uFillTx/>
                <a:latin typeface="Calibri"/>
              </a:rPr>
              <a:t>Electric Vehicle Charging Grant and Plan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44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44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pic>
        <p:nvPicPr>
          <p:cNvPr id="5" name="Google Shape;95;p1">
            <a:extLst>
              <a:ext uri="{FF2B5EF4-FFF2-40B4-BE49-F238E27FC236}">
                <a16:creationId xmlns:a16="http://schemas.microsoft.com/office/drawing/2014/main" id="{B965D713-4549-4BB7-AF83-57D34D02048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9760031" y="6345"/>
            <a:ext cx="2446861" cy="1822454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Google Shape;94;p1">
            <a:extLst>
              <a:ext uri="{FF2B5EF4-FFF2-40B4-BE49-F238E27FC236}">
                <a16:creationId xmlns:a16="http://schemas.microsoft.com/office/drawing/2014/main" id="{03AC9DDE-7DA5-4E46-9418-DA51B7D89281}"/>
              </a:ext>
            </a:extLst>
          </p:cNvPr>
          <p:cNvSpPr txBox="1"/>
          <p:nvPr/>
        </p:nvSpPr>
        <p:spPr>
          <a:xfrm>
            <a:off x="-363896" y="6338071"/>
            <a:ext cx="2957805" cy="44759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71" tIns="121871" rIns="121871" bIns="121871" anchor="t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i="0" u="none" strike="noStrike" kern="1200" cap="none" spc="0" baseline="0" dirty="0">
                <a:solidFill>
                  <a:schemeClr val="bg1"/>
                </a:solidFill>
                <a:uFillTx/>
                <a:latin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milwaukee.gov/EV</a:t>
            </a:r>
            <a:endParaRPr lang="en-US" sz="2000" b="1" i="0" u="none" strike="noStrike" kern="1200" cap="none" spc="0" baseline="0" dirty="0">
              <a:solidFill>
                <a:schemeClr val="bg1"/>
              </a:solidFill>
              <a:uFillTx/>
              <a:latin typeface="Calibri"/>
            </a:endParaRPr>
          </a:p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b="0" i="0" u="none" strike="noStrike" kern="1200" cap="none" spc="0" baseline="0" dirty="0">
              <a:solidFill>
                <a:srgbClr val="FFFFFF"/>
              </a:solidFill>
              <a:uFillTx/>
              <a:latin typeface="Arial"/>
              <a:ea typeface="Arial"/>
              <a:cs typeface="Arial"/>
            </a:endParaRPr>
          </a:p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 b="0" i="1" u="none" strike="noStrike" kern="1200" cap="none" spc="0" baseline="0" dirty="0">
              <a:solidFill>
                <a:srgbClr val="FFFFFF"/>
              </a:solidFill>
              <a:uFillTx/>
              <a:latin typeface="Arial"/>
              <a:ea typeface="Arial"/>
              <a:cs typeface="Arial"/>
            </a:endParaRPr>
          </a:p>
        </p:txBody>
      </p:sp>
      <p:pic>
        <p:nvPicPr>
          <p:cNvPr id="7" name="Picture 8">
            <a:extLst>
              <a:ext uri="{FF2B5EF4-FFF2-40B4-BE49-F238E27FC236}">
                <a16:creationId xmlns:a16="http://schemas.microsoft.com/office/drawing/2014/main" id="{99D9FE34-61EF-406B-8130-1CAC08AFBA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25" y="1828799"/>
            <a:ext cx="12191996" cy="3265715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9" name="Google Shape;93;p1">
            <a:extLst>
              <a:ext uri="{FF2B5EF4-FFF2-40B4-BE49-F238E27FC236}">
                <a16:creationId xmlns:a16="http://schemas.microsoft.com/office/drawing/2014/main" id="{9F53E4CE-52E1-4E81-9C83-62BB89D45289}"/>
              </a:ext>
            </a:extLst>
          </p:cNvPr>
          <p:cNvSpPr txBox="1"/>
          <p:nvPr/>
        </p:nvSpPr>
        <p:spPr>
          <a:xfrm>
            <a:off x="491133" y="5094514"/>
            <a:ext cx="11699007" cy="146735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71" tIns="121871" rIns="121871" bIns="121871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kern="0" dirty="0">
                <a:solidFill>
                  <a:srgbClr val="FFFFFF"/>
                </a:solidFill>
                <a:latin typeface="Calibri"/>
              </a:rPr>
              <a:t>Erick Shambarger &amp; Nathan Coe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kern="0" dirty="0">
                <a:solidFill>
                  <a:srgbClr val="FFFFFF"/>
                </a:solidFill>
                <a:latin typeface="Calibri"/>
              </a:rPr>
              <a:t>City of Milwaukee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i="0" u="none" strike="noStrike" kern="0" cap="none" spc="0" baseline="0" dirty="0">
                <a:solidFill>
                  <a:srgbClr val="FFFFFF"/>
                </a:solidFill>
                <a:uFillTx/>
                <a:latin typeface="Calibri"/>
              </a:rPr>
              <a:t>Environmental Collaboration Office (ECO)</a:t>
            </a:r>
            <a:endParaRPr lang="en-US" sz="3200" b="1" i="0" u="none" strike="noStrike" kern="1200" cap="none" spc="0" baseline="0" dirty="0">
              <a:solidFill>
                <a:srgbClr val="FFFFFF"/>
              </a:solidFill>
              <a:uFillTx/>
              <a:latin typeface="Calibri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4400" b="0" i="0" u="none" strike="noStrike" kern="1200" cap="none" spc="0" baseline="0" dirty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b="1" kern="0" dirty="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6;p5">
            <a:extLst>
              <a:ext uri="{FF2B5EF4-FFF2-40B4-BE49-F238E27FC236}">
                <a16:creationId xmlns:a16="http://schemas.microsoft.com/office/drawing/2014/main" id="{571C6390-15A9-4D93-922A-6038066D1820}"/>
              </a:ext>
            </a:extLst>
          </p:cNvPr>
          <p:cNvSpPr/>
          <p:nvPr/>
        </p:nvSpPr>
        <p:spPr>
          <a:xfrm>
            <a:off x="0" y="0"/>
            <a:ext cx="12191996" cy="1083792"/>
          </a:xfrm>
          <a:prstGeom prst="rect">
            <a:avLst/>
          </a:prstGeom>
          <a:solidFill>
            <a:srgbClr val="1E4E79"/>
          </a:solidFill>
          <a:ln cap="flat">
            <a:noFill/>
            <a:prstDash val="solid"/>
          </a:ln>
        </p:spPr>
        <p:txBody>
          <a:bodyPr vert="horz" wrap="square" lIns="91421" tIns="45701" rIns="91421" bIns="4570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alibri"/>
              <a:ea typeface="Calibri"/>
              <a:cs typeface="Calibri"/>
            </a:endParaRPr>
          </a:p>
        </p:txBody>
      </p:sp>
      <p:sp>
        <p:nvSpPr>
          <p:cNvPr id="3" name="Google Shape;137;p5">
            <a:extLst>
              <a:ext uri="{FF2B5EF4-FFF2-40B4-BE49-F238E27FC236}">
                <a16:creationId xmlns:a16="http://schemas.microsoft.com/office/drawing/2014/main" id="{0426D6A9-0F79-4DB2-A9C6-54445A418AB2}"/>
              </a:ext>
            </a:extLst>
          </p:cNvPr>
          <p:cNvSpPr txBox="1"/>
          <p:nvPr/>
        </p:nvSpPr>
        <p:spPr>
          <a:xfrm>
            <a:off x="230264" y="133703"/>
            <a:ext cx="9567988" cy="77260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71" tIns="121871" rIns="121871" bIns="121871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000" b="1" i="0" u="none" strike="noStrike" kern="0" cap="none" spc="0" baseline="0">
                <a:solidFill>
                  <a:srgbClr val="FFFFFF"/>
                </a:solidFill>
                <a:uFillTx/>
                <a:latin typeface="Calibri"/>
                <a:ea typeface="Arial"/>
                <a:cs typeface="Arial"/>
              </a:rPr>
              <a:t>Preliminary Plan </a:t>
            </a:r>
            <a:endParaRPr lang="en-US" sz="40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pic>
        <p:nvPicPr>
          <p:cNvPr id="4" name="Google Shape;140;p5">
            <a:extLst>
              <a:ext uri="{FF2B5EF4-FFF2-40B4-BE49-F238E27FC236}">
                <a16:creationId xmlns:a16="http://schemas.microsoft.com/office/drawing/2014/main" id="{5C628A01-5943-49AB-BF7A-8795E5E9F31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10692847" y="0"/>
            <a:ext cx="1499149" cy="1083792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Rectangle 8">
            <a:extLst>
              <a:ext uri="{FF2B5EF4-FFF2-40B4-BE49-F238E27FC236}">
                <a16:creationId xmlns:a16="http://schemas.microsoft.com/office/drawing/2014/main" id="{A9255176-CAE8-4792-A13F-9BE59694BD0C}"/>
              </a:ext>
            </a:extLst>
          </p:cNvPr>
          <p:cNvSpPr/>
          <p:nvPr/>
        </p:nvSpPr>
        <p:spPr>
          <a:xfrm>
            <a:off x="4837925" y="1424918"/>
            <a:ext cx="6773482" cy="5078312"/>
          </a:xfrm>
          <a:prstGeom prst="rect">
            <a:avLst/>
          </a:prstGeom>
          <a:blipFill>
            <a:blip r:embed="rId4">
              <a:alphaModFix amt="40000"/>
            </a:blip>
            <a:stretch>
              <a:fillRect/>
            </a:stretch>
          </a:blip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i="0" u="none" strike="noStrike" kern="0" cap="none" spc="0" baseline="0" dirty="0">
                <a:solidFill>
                  <a:srgbClr val="000000"/>
                </a:solidFill>
                <a:uFillTx/>
                <a:latin typeface="Calibri"/>
              </a:rPr>
              <a:t>All sites were selected on the parameters of:</a:t>
            </a: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1" i="0" u="none" strike="noStrike" kern="0" cap="none" spc="0" baseline="0" dirty="0">
              <a:solidFill>
                <a:srgbClr val="000000"/>
              </a:solidFill>
              <a:uFillTx/>
              <a:latin typeface="Calibri"/>
            </a:endParaRP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i="0" u="none" strike="noStrike" kern="0" cap="none" spc="0" baseline="0" dirty="0">
                <a:solidFill>
                  <a:srgbClr val="000000"/>
                </a:solidFill>
                <a:uFillTx/>
                <a:latin typeface="Calibri"/>
              </a:rPr>
              <a:t>Approximately 47 sites to be located in the City of Milwaukee</a:t>
            </a: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1" i="0" u="none" strike="noStrike" kern="0" cap="none" spc="0" baseline="0" dirty="0">
              <a:solidFill>
                <a:srgbClr val="000000"/>
              </a:solidFill>
              <a:uFillTx/>
              <a:latin typeface="Calibri"/>
            </a:endParaRP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i="0" u="none" strike="noStrike" kern="0" cap="none" spc="0" baseline="0" dirty="0">
                <a:solidFill>
                  <a:srgbClr val="000000"/>
                </a:solidFill>
                <a:uFillTx/>
                <a:latin typeface="Calibri"/>
              </a:rPr>
              <a:t>Up to 6 sites in Milwaukee County in neighboring communities</a:t>
            </a: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1" i="0" u="none" strike="noStrike" kern="0" cap="none" spc="0" baseline="0" dirty="0">
              <a:solidFill>
                <a:srgbClr val="000000"/>
              </a:solidFill>
              <a:uFillTx/>
              <a:latin typeface="Calibri"/>
            </a:endParaRP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i="0" u="none" strike="noStrike" kern="0" cap="none" spc="0" baseline="0" dirty="0">
                <a:solidFill>
                  <a:srgbClr val="000000"/>
                </a:solidFill>
                <a:uFillTx/>
                <a:latin typeface="Calibri"/>
              </a:rPr>
              <a:t>40% of sites are selected to be in disadvantaged or underserved areas.</a:t>
            </a: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1" i="0" u="none" strike="noStrike" kern="0" cap="none" spc="0" baseline="0" dirty="0">
              <a:solidFill>
                <a:srgbClr val="000000"/>
              </a:solidFill>
              <a:uFillTx/>
              <a:latin typeface="Calibri"/>
            </a:endParaRP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i="0" u="none" strike="noStrike" kern="0" cap="none" spc="0" baseline="0" dirty="0">
                <a:solidFill>
                  <a:srgbClr val="000000"/>
                </a:solidFill>
                <a:uFillTx/>
                <a:latin typeface="Calibri"/>
              </a:rPr>
              <a:t>Population Density  </a:t>
            </a: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1" i="0" u="none" strike="noStrike" kern="0" cap="none" spc="0" baseline="0" dirty="0">
              <a:solidFill>
                <a:srgbClr val="000000"/>
              </a:solidFill>
              <a:uFillTx/>
              <a:latin typeface="Calibri"/>
            </a:endParaRP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i="0" u="none" strike="noStrike" kern="0" cap="none" spc="0" baseline="0" dirty="0">
                <a:solidFill>
                  <a:srgbClr val="000000"/>
                </a:solidFill>
                <a:uFillTx/>
                <a:latin typeface="Calibri"/>
              </a:rPr>
              <a:t>Housing Stock/Classification and Zoning laws</a:t>
            </a: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1" i="0" u="none" strike="noStrike" kern="0" cap="none" spc="0" baseline="0" dirty="0">
              <a:solidFill>
                <a:srgbClr val="000000"/>
              </a:solidFill>
              <a:uFillTx/>
              <a:latin typeface="Calibri"/>
            </a:endParaRP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i="0" u="none" strike="noStrike" kern="0" cap="none" spc="0" baseline="0" dirty="0">
                <a:solidFill>
                  <a:srgbClr val="000000"/>
                </a:solidFill>
                <a:uFillTx/>
                <a:latin typeface="Calibri"/>
              </a:rPr>
              <a:t>Area Socio-Economic Analytics 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71F6E07E-A4BC-4F32-95AF-F65502BB3F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881" y="1169042"/>
            <a:ext cx="3870380" cy="5590065"/>
          </a:xfrm>
          <a:prstGeom prst="rect">
            <a:avLst/>
          </a:prstGeom>
          <a:solidFill>
            <a:srgbClr val="EDEDED"/>
          </a:solidFill>
          <a:ln w="88897" cap="sq">
            <a:solidFill>
              <a:srgbClr val="FFFFFF"/>
            </a:solidFill>
            <a:prstDash val="solid"/>
            <a:miter/>
          </a:ln>
          <a:effectLst>
            <a:outerShdw dist="18004" dir="5400000" algn="tl">
              <a:srgbClr val="000000">
                <a:alpha val="40000"/>
              </a:srgbClr>
            </a:outerShdw>
          </a:effectLst>
        </p:spPr>
      </p:pic>
      <p:sp>
        <p:nvSpPr>
          <p:cNvPr id="7" name="Rectangle 11">
            <a:extLst>
              <a:ext uri="{FF2B5EF4-FFF2-40B4-BE49-F238E27FC236}">
                <a16:creationId xmlns:a16="http://schemas.microsoft.com/office/drawing/2014/main" id="{5A705C7E-99CD-4A9E-9E72-5FFFA504B23D}"/>
              </a:ext>
            </a:extLst>
          </p:cNvPr>
          <p:cNvSpPr/>
          <p:nvPr/>
        </p:nvSpPr>
        <p:spPr>
          <a:xfrm>
            <a:off x="230264" y="4859560"/>
            <a:ext cx="4809369" cy="61555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b="1" i="0" u="none" strike="noStrike" kern="1200" cap="none" spc="0" baseline="0">
              <a:solidFill>
                <a:srgbClr val="000000"/>
              </a:solidFill>
              <a:highlight>
                <a:srgbClr val="FFFF00"/>
              </a:highlight>
              <a:uFillTx/>
              <a:latin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6;p5">
            <a:extLst>
              <a:ext uri="{FF2B5EF4-FFF2-40B4-BE49-F238E27FC236}">
                <a16:creationId xmlns:a16="http://schemas.microsoft.com/office/drawing/2014/main" id="{3FB99165-CA90-4B1E-80C6-8BBDA7FEF11F}"/>
              </a:ext>
            </a:extLst>
          </p:cNvPr>
          <p:cNvSpPr/>
          <p:nvPr/>
        </p:nvSpPr>
        <p:spPr>
          <a:xfrm>
            <a:off x="0" y="0"/>
            <a:ext cx="12191996" cy="1259631"/>
          </a:xfrm>
          <a:prstGeom prst="rect">
            <a:avLst/>
          </a:prstGeom>
          <a:solidFill>
            <a:srgbClr val="1E4E79"/>
          </a:solidFill>
          <a:ln cap="flat">
            <a:noFill/>
            <a:prstDash val="solid"/>
          </a:ln>
        </p:spPr>
        <p:txBody>
          <a:bodyPr vert="horz" wrap="square" lIns="91421" tIns="45701" rIns="91421" bIns="4570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alibri"/>
              <a:ea typeface="Calibri"/>
              <a:cs typeface="Calibri"/>
            </a:endParaRPr>
          </a:p>
        </p:txBody>
      </p:sp>
      <p:sp>
        <p:nvSpPr>
          <p:cNvPr id="3" name="Google Shape;137;p5">
            <a:extLst>
              <a:ext uri="{FF2B5EF4-FFF2-40B4-BE49-F238E27FC236}">
                <a16:creationId xmlns:a16="http://schemas.microsoft.com/office/drawing/2014/main" id="{4D2DF74F-ECF5-47D0-975B-8AC4EE3E9DE4}"/>
              </a:ext>
            </a:extLst>
          </p:cNvPr>
          <p:cNvSpPr txBox="1"/>
          <p:nvPr/>
        </p:nvSpPr>
        <p:spPr>
          <a:xfrm>
            <a:off x="292260" y="243513"/>
            <a:ext cx="9150501" cy="77260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71" tIns="121871" rIns="121871" bIns="121871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400" b="1" i="0" u="none" strike="noStrike" kern="1200" cap="none" spc="0" baseline="0">
                <a:solidFill>
                  <a:srgbClr val="FFFFFF"/>
                </a:solidFill>
                <a:uFillTx/>
                <a:latin typeface="Calibri"/>
              </a:rPr>
              <a:t>Priority 1: Proposed Charging Sites</a:t>
            </a:r>
            <a:endParaRPr lang="en-US" sz="44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pic>
        <p:nvPicPr>
          <p:cNvPr id="4" name="Google Shape;140;p5">
            <a:extLst>
              <a:ext uri="{FF2B5EF4-FFF2-40B4-BE49-F238E27FC236}">
                <a16:creationId xmlns:a16="http://schemas.microsoft.com/office/drawing/2014/main" id="{DCD16C9F-CAC8-4797-AB47-D4BA6D50F01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10394304" y="0"/>
            <a:ext cx="1797692" cy="125963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Rectangle 9">
            <a:extLst>
              <a:ext uri="{FF2B5EF4-FFF2-40B4-BE49-F238E27FC236}">
                <a16:creationId xmlns:a16="http://schemas.microsoft.com/office/drawing/2014/main" id="{62B038D4-DEA9-40BE-8CAA-F46F3C6FB65A}"/>
              </a:ext>
            </a:extLst>
          </p:cNvPr>
          <p:cNvSpPr/>
          <p:nvPr/>
        </p:nvSpPr>
        <p:spPr>
          <a:xfrm>
            <a:off x="7219059" y="2659870"/>
            <a:ext cx="4604772" cy="3416317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Two public parking lots equipped with EV charging stations</a:t>
            </a:r>
            <a:r>
              <a: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 on Maple St. &amp; S. 15th St.</a:t>
            </a: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Project includes more amenities and </a:t>
            </a:r>
            <a:r>
              <a:rPr lang="en-US" sz="18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supports increased property value</a:t>
            </a:r>
            <a:r>
              <a: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.</a:t>
            </a: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[Name of grant funding this?]</a:t>
            </a: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[Status? Is DPW moving forward? Are we going to coordinate with CFI project?] </a:t>
            </a:r>
          </a:p>
        </p:txBody>
      </p:sp>
      <p:pic>
        <p:nvPicPr>
          <p:cNvPr id="6" name="Picture 12">
            <a:extLst>
              <a:ext uri="{FF2B5EF4-FFF2-40B4-BE49-F238E27FC236}">
                <a16:creationId xmlns:a16="http://schemas.microsoft.com/office/drawing/2014/main" id="{0A3F5042-64E2-4212-A708-883E1177F3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735" y="1271281"/>
            <a:ext cx="10940649" cy="5586718"/>
          </a:xfrm>
          <a:prstGeom prst="rect">
            <a:avLst/>
          </a:prstGeom>
          <a:solidFill>
            <a:srgbClr val="EDEDED"/>
          </a:solidFill>
          <a:ln cap="flat">
            <a:noFill/>
          </a:ln>
          <a:effectLst>
            <a:outerShdw dist="18004" dir="5400000" algn="tl">
              <a:srgbClr val="000000">
                <a:alpha val="40000"/>
              </a:srgbClr>
            </a:outerShdw>
          </a:effec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063C6E7-39EC-4A6A-93C9-55C800EE59D0}"/>
              </a:ext>
            </a:extLst>
          </p:cNvPr>
          <p:cNvSpPr/>
          <p:nvPr/>
        </p:nvSpPr>
        <p:spPr>
          <a:xfrm>
            <a:off x="7219059" y="1503145"/>
            <a:ext cx="4360325" cy="400114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0" i="0" u="none" strike="noStrike" kern="1200" cap="none" spc="0" baseline="0">
              <a:solidFill>
                <a:srgbClr val="000000"/>
              </a:solidFill>
              <a:highlight>
                <a:srgbClr val="FFFF00"/>
              </a:highlight>
              <a:uFillTx/>
              <a:latin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6;p5">
            <a:extLst>
              <a:ext uri="{FF2B5EF4-FFF2-40B4-BE49-F238E27FC236}">
                <a16:creationId xmlns:a16="http://schemas.microsoft.com/office/drawing/2014/main" id="{2556C1E4-EC60-40E2-AABD-590104C3B208}"/>
              </a:ext>
            </a:extLst>
          </p:cNvPr>
          <p:cNvSpPr/>
          <p:nvPr/>
        </p:nvSpPr>
        <p:spPr>
          <a:xfrm>
            <a:off x="0" y="0"/>
            <a:ext cx="12191996" cy="1259631"/>
          </a:xfrm>
          <a:prstGeom prst="rect">
            <a:avLst/>
          </a:prstGeom>
          <a:solidFill>
            <a:srgbClr val="1E4E79"/>
          </a:solidFill>
          <a:ln cap="flat">
            <a:noFill/>
            <a:prstDash val="solid"/>
          </a:ln>
        </p:spPr>
        <p:txBody>
          <a:bodyPr vert="horz" wrap="square" lIns="91421" tIns="45701" rIns="91421" bIns="4570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alibri"/>
              <a:ea typeface="Calibri"/>
              <a:cs typeface="Calibri"/>
            </a:endParaRPr>
          </a:p>
        </p:txBody>
      </p:sp>
      <p:sp>
        <p:nvSpPr>
          <p:cNvPr id="3" name="Google Shape;137;p5">
            <a:extLst>
              <a:ext uri="{FF2B5EF4-FFF2-40B4-BE49-F238E27FC236}">
                <a16:creationId xmlns:a16="http://schemas.microsoft.com/office/drawing/2014/main" id="{05837D34-AB13-4170-876A-30C7F89B5F3C}"/>
              </a:ext>
            </a:extLst>
          </p:cNvPr>
          <p:cNvSpPr txBox="1"/>
          <p:nvPr/>
        </p:nvSpPr>
        <p:spPr>
          <a:xfrm>
            <a:off x="292260" y="243513"/>
            <a:ext cx="9150501" cy="77260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71" tIns="121871" rIns="121871" bIns="121871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200" b="1" i="0" u="none" strike="noStrike" kern="1200" cap="none" spc="0" baseline="0">
                <a:solidFill>
                  <a:srgbClr val="FFFFFF"/>
                </a:solidFill>
                <a:uFillTx/>
                <a:latin typeface="Calibri"/>
              </a:rPr>
              <a:t>Priority 2 &amp; 3: Proposed Charging Sites</a:t>
            </a:r>
            <a:endParaRPr lang="en-US" sz="42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pic>
        <p:nvPicPr>
          <p:cNvPr id="4" name="Google Shape;140;p5">
            <a:extLst>
              <a:ext uri="{FF2B5EF4-FFF2-40B4-BE49-F238E27FC236}">
                <a16:creationId xmlns:a16="http://schemas.microsoft.com/office/drawing/2014/main" id="{40398FAE-CEBA-4BFA-A229-33D402FCED3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10394304" y="0"/>
            <a:ext cx="1797692" cy="125963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Rectangle 6">
            <a:extLst>
              <a:ext uri="{FF2B5EF4-FFF2-40B4-BE49-F238E27FC236}">
                <a16:creationId xmlns:a16="http://schemas.microsoft.com/office/drawing/2014/main" id="{C69A93F8-C271-44ED-B826-E3CE8012B22B}"/>
              </a:ext>
            </a:extLst>
          </p:cNvPr>
          <p:cNvSpPr/>
          <p:nvPr/>
        </p:nvSpPr>
        <p:spPr>
          <a:xfrm>
            <a:off x="7219059" y="1503145"/>
            <a:ext cx="4360325" cy="400114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0" i="0" u="none" strike="noStrike" kern="1200" cap="none" spc="0" baseline="0">
              <a:solidFill>
                <a:srgbClr val="000000"/>
              </a:solidFill>
              <a:highlight>
                <a:srgbClr val="FFFF00"/>
              </a:highlight>
              <a:uFillTx/>
              <a:latin typeface="Calibri"/>
            </a:endParaRPr>
          </a:p>
        </p:txBody>
      </p:sp>
      <p:pic>
        <p:nvPicPr>
          <p:cNvPr id="6" name="Content Placeholder 14">
            <a:extLst>
              <a:ext uri="{FF2B5EF4-FFF2-40B4-BE49-F238E27FC236}">
                <a16:creationId xmlns:a16="http://schemas.microsoft.com/office/drawing/2014/main" id="{9871F60A-5549-42DD-9FF1-D649E6D1DE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20260" y="1398492"/>
            <a:ext cx="5753898" cy="5365379"/>
          </a:xfrm>
        </p:spPr>
      </p:pic>
      <p:pic>
        <p:nvPicPr>
          <p:cNvPr id="7" name="Content Placeholder 16">
            <a:extLst>
              <a:ext uri="{FF2B5EF4-FFF2-40B4-BE49-F238E27FC236}">
                <a16:creationId xmlns:a16="http://schemas.microsoft.com/office/drawing/2014/main" id="{9DA4DBDB-DFBE-4D65-B366-59D7F9832B51}"/>
              </a:ext>
            </a:extLst>
          </p:cNvPr>
          <p:cNvPicPr>
            <a:picLocks noGrp="1" noChangeAspect="1"/>
          </p:cNvPicPr>
          <p:nvPr>
            <p:ph idx="2"/>
          </p:nvPr>
        </p:nvPicPr>
        <p:blipFill>
          <a:blip r:embed="rId5"/>
          <a:stretch>
            <a:fillRect/>
          </a:stretch>
        </p:blipFill>
        <p:spPr>
          <a:xfrm>
            <a:off x="6217837" y="1398583"/>
            <a:ext cx="5753898" cy="5365754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768A7BD5-FB4F-4BB3-A300-244E0A3E82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80877"/>
            <a:ext cx="5930021" cy="453165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Google Shape;136;p5">
            <a:extLst>
              <a:ext uri="{FF2B5EF4-FFF2-40B4-BE49-F238E27FC236}">
                <a16:creationId xmlns:a16="http://schemas.microsoft.com/office/drawing/2014/main" id="{F7779E5D-7D3E-4986-9FA7-64D66695BDE8}"/>
              </a:ext>
            </a:extLst>
          </p:cNvPr>
          <p:cNvSpPr/>
          <p:nvPr/>
        </p:nvSpPr>
        <p:spPr>
          <a:xfrm>
            <a:off x="0" y="0"/>
            <a:ext cx="12191996" cy="1083792"/>
          </a:xfrm>
          <a:prstGeom prst="rect">
            <a:avLst/>
          </a:prstGeom>
          <a:solidFill>
            <a:srgbClr val="1E4E79"/>
          </a:solidFill>
          <a:ln cap="flat">
            <a:noFill/>
            <a:prstDash val="solid"/>
          </a:ln>
        </p:spPr>
        <p:txBody>
          <a:bodyPr vert="horz" wrap="square" lIns="91421" tIns="45701" rIns="91421" bIns="4570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alibri"/>
              <a:ea typeface="Calibri"/>
              <a:cs typeface="Calibri"/>
            </a:endParaRPr>
          </a:p>
        </p:txBody>
      </p:sp>
      <p:sp>
        <p:nvSpPr>
          <p:cNvPr id="4" name="Google Shape;137;p5">
            <a:extLst>
              <a:ext uri="{FF2B5EF4-FFF2-40B4-BE49-F238E27FC236}">
                <a16:creationId xmlns:a16="http://schemas.microsoft.com/office/drawing/2014/main" id="{93BD30E2-7445-4B6B-BCFE-9760D47CA866}"/>
              </a:ext>
            </a:extLst>
          </p:cNvPr>
          <p:cNvSpPr txBox="1"/>
          <p:nvPr/>
        </p:nvSpPr>
        <p:spPr>
          <a:xfrm>
            <a:off x="0" y="259159"/>
            <a:ext cx="10277179" cy="77260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71" tIns="121871" rIns="121871" bIns="121871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400" b="1" i="0" u="none" strike="noStrike" kern="0" cap="none" spc="0" baseline="0">
                <a:solidFill>
                  <a:srgbClr val="FFFFFF"/>
                </a:solidFill>
                <a:uFillTx/>
                <a:latin typeface="Calibri"/>
              </a:rPr>
              <a:t>Priority 2 &amp; 3: Proposed Charging Sites</a:t>
            </a:r>
            <a:endParaRPr lang="en-US" sz="4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pic>
        <p:nvPicPr>
          <p:cNvPr id="5" name="Google Shape;140;p5">
            <a:extLst>
              <a:ext uri="{FF2B5EF4-FFF2-40B4-BE49-F238E27FC236}">
                <a16:creationId xmlns:a16="http://schemas.microsoft.com/office/drawing/2014/main" id="{9D5E0CD8-A1EA-4D88-99E3-DB17C6E4E391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10692847" y="0"/>
            <a:ext cx="1499149" cy="1083792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Rectangle 10">
            <a:extLst>
              <a:ext uri="{FF2B5EF4-FFF2-40B4-BE49-F238E27FC236}">
                <a16:creationId xmlns:a16="http://schemas.microsoft.com/office/drawing/2014/main" id="{F0608446-E832-49D4-9593-391B4F31C0B2}"/>
              </a:ext>
            </a:extLst>
          </p:cNvPr>
          <p:cNvSpPr/>
          <p:nvPr/>
        </p:nvSpPr>
        <p:spPr>
          <a:xfrm>
            <a:off x="6096003" y="1274563"/>
            <a:ext cx="5930021" cy="2646877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0" i="0" u="none" strike="noStrike" kern="120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0" i="0" u="none" strike="noStrike" kern="120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1" i="0" u="none" strike="noStrike" kern="120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1" i="0" u="none" strike="noStrike" kern="120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1" i="0" u="none" strike="noStrike" kern="1200" cap="none" spc="0" baseline="0">
              <a:solidFill>
                <a:srgbClr val="000000"/>
              </a:solidFill>
              <a:uFillTx/>
              <a:latin typeface="Lato"/>
            </a:endParaRPr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91D3A432-0E9E-45DE-9AB2-B57C527930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3832" y="1855692"/>
            <a:ext cx="5228584" cy="3921440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6;p5">
            <a:extLst>
              <a:ext uri="{FF2B5EF4-FFF2-40B4-BE49-F238E27FC236}">
                <a16:creationId xmlns:a16="http://schemas.microsoft.com/office/drawing/2014/main" id="{15686340-B0D3-40F2-89DA-D32E8BE2D212}"/>
              </a:ext>
            </a:extLst>
          </p:cNvPr>
          <p:cNvSpPr/>
          <p:nvPr/>
        </p:nvSpPr>
        <p:spPr>
          <a:xfrm>
            <a:off x="0" y="0"/>
            <a:ext cx="12191996" cy="1083792"/>
          </a:xfrm>
          <a:prstGeom prst="rect">
            <a:avLst/>
          </a:prstGeom>
          <a:solidFill>
            <a:srgbClr val="1E4E79"/>
          </a:solidFill>
          <a:ln cap="flat">
            <a:noFill/>
            <a:prstDash val="solid"/>
          </a:ln>
        </p:spPr>
        <p:txBody>
          <a:bodyPr vert="horz" wrap="square" lIns="91421" tIns="45701" rIns="91421" bIns="4570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alibri"/>
              <a:ea typeface="Calibri"/>
              <a:cs typeface="Calibri"/>
            </a:endParaRPr>
          </a:p>
        </p:txBody>
      </p:sp>
      <p:sp>
        <p:nvSpPr>
          <p:cNvPr id="3" name="Google Shape;137;p5">
            <a:extLst>
              <a:ext uri="{FF2B5EF4-FFF2-40B4-BE49-F238E27FC236}">
                <a16:creationId xmlns:a16="http://schemas.microsoft.com/office/drawing/2014/main" id="{9A6307CA-84E5-4696-A88E-9680ED70E1D3}"/>
              </a:ext>
            </a:extLst>
          </p:cNvPr>
          <p:cNvSpPr txBox="1"/>
          <p:nvPr/>
        </p:nvSpPr>
        <p:spPr>
          <a:xfrm>
            <a:off x="230264" y="133703"/>
            <a:ext cx="9567988" cy="77260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71" tIns="121871" rIns="121871" bIns="121871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000" b="1" i="0" u="none" strike="noStrike" kern="1200" cap="none" spc="0" baseline="0">
                <a:solidFill>
                  <a:srgbClr val="FFFFFF"/>
                </a:solidFill>
                <a:uFillTx/>
                <a:latin typeface="Calibri"/>
              </a:rPr>
              <a:t>Community Outreach for VROOM! Project</a:t>
            </a:r>
            <a:endParaRPr lang="en-US" sz="40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pic>
        <p:nvPicPr>
          <p:cNvPr id="4" name="Google Shape;140;p5">
            <a:extLst>
              <a:ext uri="{FF2B5EF4-FFF2-40B4-BE49-F238E27FC236}">
                <a16:creationId xmlns:a16="http://schemas.microsoft.com/office/drawing/2014/main" id="{1548F5CA-97B8-45CE-8A7E-BAB185B2A0D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10692847" y="0"/>
            <a:ext cx="1499149" cy="1083792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Rectangle 8">
            <a:extLst>
              <a:ext uri="{FF2B5EF4-FFF2-40B4-BE49-F238E27FC236}">
                <a16:creationId xmlns:a16="http://schemas.microsoft.com/office/drawing/2014/main" id="{D707A967-D657-4127-81B7-958DF7923742}"/>
              </a:ext>
            </a:extLst>
          </p:cNvPr>
          <p:cNvSpPr/>
          <p:nvPr/>
        </p:nvSpPr>
        <p:spPr>
          <a:xfrm>
            <a:off x="5162748" y="1848377"/>
            <a:ext cx="6650367" cy="4247314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rPr>
              <a:t>WRTP Big Steps training grant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rPr>
              <a:t>	Provides Job Training for all trades associated with project.</a:t>
            </a: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rPr>
              <a:t>White House workforce hub commitment on apprenticeships</a:t>
            </a:r>
          </a:p>
          <a:p>
            <a:pPr marL="457200" marR="0" lvl="1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rPr>
              <a:t>	Apprenticeships provide hands-on experience and helps 	gain practical skills. </a:t>
            </a:r>
          </a:p>
          <a:p>
            <a:pPr marL="457200" marR="0" lvl="1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rPr>
              <a:t>IBEW training program and willingness to partner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rPr>
              <a:t>	Supports partnerships between local employers and 	educational institutions. </a:t>
            </a: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rPr>
              <a:t>Davis Bacon Wages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rPr>
              <a:t>	By guaranteeing higher wages, the project is more likely to 	attract skilled and experienced laborers.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1" i="0" u="sng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1EA64C87-2D25-46F9-B45F-EAFEF96CDFAD}"/>
              </a:ext>
            </a:extLst>
          </p:cNvPr>
          <p:cNvSpPr/>
          <p:nvPr/>
        </p:nvSpPr>
        <p:spPr>
          <a:xfrm>
            <a:off x="5162748" y="1158307"/>
            <a:ext cx="4809369" cy="61555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i="0" u="sng" strike="noStrike" kern="0" cap="none" spc="0" baseline="0">
                <a:solidFill>
                  <a:srgbClr val="000000"/>
                </a:solidFill>
                <a:uFillTx/>
                <a:latin typeface="Calibri"/>
              </a:rPr>
              <a:t>Community Benefits Plan </a:t>
            </a:r>
            <a:endParaRPr lang="en-US" sz="2400" b="1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B96DC5D6-CC8C-4D2B-A284-9898F75D3C00}"/>
              </a:ext>
            </a:extLst>
          </p:cNvPr>
          <p:cNvSpPr/>
          <p:nvPr/>
        </p:nvSpPr>
        <p:spPr>
          <a:xfrm>
            <a:off x="230264" y="4859560"/>
            <a:ext cx="4809369" cy="61555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b="1" i="0" u="none" strike="noStrike" kern="1200" cap="none" spc="0" baseline="0">
              <a:solidFill>
                <a:srgbClr val="000000"/>
              </a:solidFill>
              <a:highlight>
                <a:srgbClr val="FFFF00"/>
              </a:highlight>
              <a:uFillTx/>
              <a:latin typeface="Calibri"/>
            </a:endParaRPr>
          </a:p>
        </p:txBody>
      </p:sp>
      <p:pic>
        <p:nvPicPr>
          <p:cNvPr id="8" name="Picture 9">
            <a:extLst>
              <a:ext uri="{FF2B5EF4-FFF2-40B4-BE49-F238E27FC236}">
                <a16:creationId xmlns:a16="http://schemas.microsoft.com/office/drawing/2014/main" id="{2C2C3F29-EA65-4497-B302-B10D998BBE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264" y="2121215"/>
            <a:ext cx="4932483" cy="3699360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6;p5">
            <a:extLst>
              <a:ext uri="{FF2B5EF4-FFF2-40B4-BE49-F238E27FC236}">
                <a16:creationId xmlns:a16="http://schemas.microsoft.com/office/drawing/2014/main" id="{FAFDEF71-9E47-46F8-B666-699BDC1C6FB8}"/>
              </a:ext>
            </a:extLst>
          </p:cNvPr>
          <p:cNvSpPr/>
          <p:nvPr/>
        </p:nvSpPr>
        <p:spPr>
          <a:xfrm>
            <a:off x="0" y="0"/>
            <a:ext cx="12191996" cy="1083792"/>
          </a:xfrm>
          <a:prstGeom prst="rect">
            <a:avLst/>
          </a:prstGeom>
          <a:solidFill>
            <a:srgbClr val="1E4E79"/>
          </a:solidFill>
          <a:ln cap="flat">
            <a:noFill/>
            <a:prstDash val="solid"/>
          </a:ln>
        </p:spPr>
        <p:txBody>
          <a:bodyPr vert="horz" wrap="square" lIns="91421" tIns="45701" rIns="91421" bIns="4570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alibri"/>
              <a:ea typeface="Calibri"/>
              <a:cs typeface="Calibri"/>
            </a:endParaRPr>
          </a:p>
        </p:txBody>
      </p:sp>
      <p:sp>
        <p:nvSpPr>
          <p:cNvPr id="3" name="Google Shape;137;p5">
            <a:extLst>
              <a:ext uri="{FF2B5EF4-FFF2-40B4-BE49-F238E27FC236}">
                <a16:creationId xmlns:a16="http://schemas.microsoft.com/office/drawing/2014/main" id="{A6C1BA3B-1592-4E86-BDA2-828409D4E3ED}"/>
              </a:ext>
            </a:extLst>
          </p:cNvPr>
          <p:cNvSpPr txBox="1"/>
          <p:nvPr/>
        </p:nvSpPr>
        <p:spPr>
          <a:xfrm>
            <a:off x="230264" y="133703"/>
            <a:ext cx="9567988" cy="77260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71" tIns="121871" rIns="121871" bIns="121871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000" b="1" i="0" u="none" strike="noStrike" kern="1200" cap="none" spc="0" baseline="0">
                <a:solidFill>
                  <a:srgbClr val="FFFFFF"/>
                </a:solidFill>
                <a:uFillTx/>
                <a:latin typeface="Calibri"/>
              </a:rPr>
              <a:t>Community Outreach for VROOM! Project</a:t>
            </a:r>
            <a:endParaRPr lang="en-US" sz="40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pic>
        <p:nvPicPr>
          <p:cNvPr id="4" name="Google Shape;140;p5">
            <a:extLst>
              <a:ext uri="{FF2B5EF4-FFF2-40B4-BE49-F238E27FC236}">
                <a16:creationId xmlns:a16="http://schemas.microsoft.com/office/drawing/2014/main" id="{00E69C75-3B38-4F27-8D4A-D7985250344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10692847" y="0"/>
            <a:ext cx="1499149" cy="1083792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Rectangle 8">
            <a:extLst>
              <a:ext uri="{FF2B5EF4-FFF2-40B4-BE49-F238E27FC236}">
                <a16:creationId xmlns:a16="http://schemas.microsoft.com/office/drawing/2014/main" id="{5723255A-4408-4382-BE37-795002B32D13}"/>
              </a:ext>
            </a:extLst>
          </p:cNvPr>
          <p:cNvSpPr/>
          <p:nvPr/>
        </p:nvSpPr>
        <p:spPr>
          <a:xfrm>
            <a:off x="5162748" y="1848377"/>
            <a:ext cx="6650367" cy="292387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Public Meetings &amp; Workshops: </a:t>
            </a:r>
            <a:r>
              <a: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Host public meetings to explain the project and answer questions from residents and site hosts.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Public Comment Periods: </a:t>
            </a:r>
            <a:r>
              <a: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Allow for these during key stages of the planning process.</a:t>
            </a: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Partnerships with Local Organizations: </a:t>
            </a:r>
            <a:r>
              <a: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Collaborate with environmental, community &amp; neighborhood groups.</a:t>
            </a: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Digital Marketing:</a:t>
            </a:r>
            <a:r>
              <a: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 Leverage social media platforms and the City website to share out key information to stakeholders.</a:t>
            </a:r>
            <a:endParaRPr lang="en-US" sz="1800" b="1" i="0" u="sng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787BB17E-DBB1-4AA6-973D-58630EFEE175}"/>
              </a:ext>
            </a:extLst>
          </p:cNvPr>
          <p:cNvSpPr/>
          <p:nvPr/>
        </p:nvSpPr>
        <p:spPr>
          <a:xfrm>
            <a:off x="5162748" y="1158307"/>
            <a:ext cx="4809369" cy="61555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i="0" u="sng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Public Input Process:</a:t>
            </a:r>
            <a:endParaRPr lang="en-US" sz="2400" b="1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36C353DF-7043-4C7D-AD5E-68A7E2B9E66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380" r="9634"/>
          <a:stretch>
            <a:fillRect/>
          </a:stretch>
        </p:blipFill>
        <p:spPr>
          <a:xfrm>
            <a:off x="378881" y="1309009"/>
            <a:ext cx="4446617" cy="3572423"/>
          </a:xfrm>
          <a:prstGeom prst="rect">
            <a:avLst/>
          </a:prstGeom>
          <a:solidFill>
            <a:srgbClr val="EDEDED"/>
          </a:solidFill>
          <a:ln w="88897" cap="sq">
            <a:solidFill>
              <a:srgbClr val="FFFFFF"/>
            </a:solidFill>
            <a:prstDash val="solid"/>
            <a:miter/>
          </a:ln>
          <a:effectLst>
            <a:outerShdw dist="18004" dir="5400000" algn="tl">
              <a:srgbClr val="000000">
                <a:alpha val="40000"/>
              </a:srgbClr>
            </a:outerShdw>
          </a:effectLst>
        </p:spPr>
      </p:pic>
      <p:sp>
        <p:nvSpPr>
          <p:cNvPr id="8" name="Rectangle 11">
            <a:extLst>
              <a:ext uri="{FF2B5EF4-FFF2-40B4-BE49-F238E27FC236}">
                <a16:creationId xmlns:a16="http://schemas.microsoft.com/office/drawing/2014/main" id="{5D48DCAC-8EC7-424C-8927-AB3CEEAF8D57}"/>
              </a:ext>
            </a:extLst>
          </p:cNvPr>
          <p:cNvSpPr/>
          <p:nvPr/>
        </p:nvSpPr>
        <p:spPr>
          <a:xfrm>
            <a:off x="230264" y="4859560"/>
            <a:ext cx="4809369" cy="61555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b="1" i="0" u="none" strike="noStrike" kern="1200" cap="none" spc="0" baseline="0">
              <a:solidFill>
                <a:srgbClr val="000000"/>
              </a:solidFill>
              <a:highlight>
                <a:srgbClr val="FFFF00"/>
              </a:highlight>
              <a:uFillTx/>
              <a:latin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"/>
          <p:cNvSpPr/>
          <p:nvPr/>
        </p:nvSpPr>
        <p:spPr>
          <a:xfrm>
            <a:off x="0" y="0"/>
            <a:ext cx="12192000" cy="1277942"/>
          </a:xfrm>
          <a:prstGeom prst="rect">
            <a:avLst/>
          </a:prstGeom>
          <a:solidFill>
            <a:srgbClr val="1E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2"/>
          <p:cNvSpPr txBox="1"/>
          <p:nvPr/>
        </p:nvSpPr>
        <p:spPr>
          <a:xfrm>
            <a:off x="226697" y="281792"/>
            <a:ext cx="10239455" cy="772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</a:pPr>
            <a:r>
              <a:rPr lang="en-US" sz="4000" b="1" dirty="0">
                <a:solidFill>
                  <a:schemeClr val="lt1"/>
                </a:solidFill>
              </a:rPr>
              <a:t>Municipal Operations: Fleet Purchasing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" name="Google Shape;140;p5">
            <a:extLst>
              <a:ext uri="{FF2B5EF4-FFF2-40B4-BE49-F238E27FC236}">
                <a16:creationId xmlns:a16="http://schemas.microsoft.com/office/drawing/2014/main" id="{F5817CA5-6F28-422D-BD96-F81617B80AD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466153" y="-2"/>
            <a:ext cx="1725846" cy="127794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B4949E0-9581-4A2A-8626-7E445A8F24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3906" y="1506906"/>
            <a:ext cx="4373483" cy="328011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2710D14E-5AB1-420C-8261-45C37E5E54AC}"/>
              </a:ext>
            </a:extLst>
          </p:cNvPr>
          <p:cNvGrpSpPr/>
          <p:nvPr/>
        </p:nvGrpSpPr>
        <p:grpSpPr>
          <a:xfrm>
            <a:off x="362190" y="1949725"/>
            <a:ext cx="4900262" cy="4359650"/>
            <a:chOff x="7104173" y="2136338"/>
            <a:chExt cx="4900262" cy="435965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B392EA4-535C-4C60-BDAA-8FC3CF96FFD6}"/>
                </a:ext>
              </a:extLst>
            </p:cNvPr>
            <p:cNvSpPr/>
            <p:nvPr/>
          </p:nvSpPr>
          <p:spPr>
            <a:xfrm>
              <a:off x="7104173" y="2136338"/>
              <a:ext cx="4071769" cy="2585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u="sng" dirty="0"/>
                <a:t>Potential Purchases</a:t>
              </a:r>
            </a:p>
            <a:p>
              <a:endParaRPr lang="en-US" sz="2000" b="1" dirty="0"/>
            </a:p>
            <a:p>
              <a:r>
                <a:rPr lang="en-US" sz="1800" b="1" dirty="0"/>
                <a:t>MPD                 </a:t>
              </a:r>
            </a:p>
            <a:p>
              <a:endParaRPr lang="en-US" sz="1800" b="1" dirty="0"/>
            </a:p>
            <a:p>
              <a:endParaRPr lang="en-US" sz="1800" b="1" dirty="0"/>
            </a:p>
            <a:p>
              <a:endParaRPr lang="en-US" sz="1800" b="1" dirty="0"/>
            </a:p>
            <a:p>
              <a:r>
                <a:rPr lang="en-US" sz="1800" b="1" dirty="0"/>
                <a:t>Parking</a:t>
              </a:r>
            </a:p>
            <a:p>
              <a:endParaRPr lang="en-US" sz="1000" b="1" dirty="0"/>
            </a:p>
            <a:p>
              <a:endParaRPr lang="en-US" sz="1800" b="1" dirty="0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AD2BCE4E-9E07-431A-B627-5CE7A2B6EA0C}"/>
                </a:ext>
              </a:extLst>
            </p:cNvPr>
            <p:cNvSpPr txBox="1"/>
            <p:nvPr/>
          </p:nvSpPr>
          <p:spPr>
            <a:xfrm>
              <a:off x="8301467" y="2710850"/>
              <a:ext cx="370296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800" dirty="0"/>
                <a:t>Hybrid PUI Fleet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800" dirty="0"/>
                <a:t>EV-Chevy Blazer PPV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800" dirty="0"/>
                <a:t>EV-Ford Mustang Mach-E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C9EB375-AC2A-47DA-B390-0FE57FC6F398}"/>
                </a:ext>
              </a:extLst>
            </p:cNvPr>
            <p:cNvSpPr txBox="1"/>
            <p:nvPr/>
          </p:nvSpPr>
          <p:spPr>
            <a:xfrm>
              <a:off x="8301467" y="3941699"/>
              <a:ext cx="3702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800" dirty="0"/>
                <a:t>EV Ford Mustang Mach-E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2F2EF8E-ADAA-4273-BF60-407CAB77EF5B}"/>
                </a:ext>
              </a:extLst>
            </p:cNvPr>
            <p:cNvSpPr/>
            <p:nvPr/>
          </p:nvSpPr>
          <p:spPr>
            <a:xfrm>
              <a:off x="7104174" y="4587773"/>
              <a:ext cx="4071769" cy="19082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800" b="1" dirty="0"/>
                <a:t>DPW                 </a:t>
              </a:r>
            </a:p>
            <a:p>
              <a:endParaRPr lang="en-US" sz="1800" b="1" dirty="0"/>
            </a:p>
            <a:p>
              <a:endParaRPr lang="en-US" sz="1800" b="1" dirty="0"/>
            </a:p>
            <a:p>
              <a:endParaRPr lang="en-US" sz="1800" b="1" dirty="0"/>
            </a:p>
            <a:p>
              <a:r>
                <a:rPr lang="en-US" sz="1800" b="1" dirty="0"/>
                <a:t>Water</a:t>
              </a:r>
            </a:p>
            <a:p>
              <a:endParaRPr lang="en-US" sz="1000" b="1" dirty="0"/>
            </a:p>
            <a:p>
              <a:endParaRPr lang="en-US" sz="1800" b="1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603AC2C-E23A-4788-A816-4BE0FEA9BF8A}"/>
                </a:ext>
              </a:extLst>
            </p:cNvPr>
            <p:cNvSpPr txBox="1"/>
            <p:nvPr/>
          </p:nvSpPr>
          <p:spPr>
            <a:xfrm>
              <a:off x="8301467" y="4618550"/>
              <a:ext cx="370296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800" dirty="0"/>
                <a:t>Ford F150 Lightning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800" dirty="0"/>
                <a:t>Ford E-Transit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800" dirty="0"/>
                <a:t>Hybrid Pacifica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sz="18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800" dirty="0"/>
                <a:t>Ford Lightning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800" dirty="0"/>
                <a:t>Ford Maverick XLT Hybrid</a:t>
              </a: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B1D8E06D-C10F-4C77-9EC1-C14F20827E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9461" y="3824906"/>
            <a:ext cx="3908058" cy="29304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332533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"/>
          <p:cNvSpPr/>
          <p:nvPr/>
        </p:nvSpPr>
        <p:spPr>
          <a:xfrm>
            <a:off x="0" y="0"/>
            <a:ext cx="12192000" cy="1371600"/>
          </a:xfrm>
          <a:prstGeom prst="rect">
            <a:avLst/>
          </a:prstGeom>
          <a:solidFill>
            <a:srgbClr val="1E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2"/>
          <p:cNvSpPr txBox="1"/>
          <p:nvPr/>
        </p:nvSpPr>
        <p:spPr>
          <a:xfrm>
            <a:off x="177280" y="157256"/>
            <a:ext cx="10692881" cy="959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</a:pPr>
            <a:r>
              <a:rPr lang="en-US" sz="36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Purchase of Low- and Zero-Emission Vehicles</a:t>
            </a:r>
            <a:endParaRPr sz="3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5" name="Google Shape;105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15601" y="-1"/>
            <a:ext cx="1676398" cy="1371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961F31B-A8E2-4F03-8406-52AB8B08238A}"/>
              </a:ext>
            </a:extLst>
          </p:cNvPr>
          <p:cNvSpPr/>
          <p:nvPr/>
        </p:nvSpPr>
        <p:spPr>
          <a:xfrm>
            <a:off x="6699380" y="1528855"/>
            <a:ext cx="534644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It is the goal of the city and a matter of legitimate concern to its government, constituents, and environment that the city </a:t>
            </a:r>
            <a:r>
              <a:rPr lang="en-US" sz="1800" b="1" dirty="0"/>
              <a:t>reduce the burning of conventional motor vehicle fuels and increase the use of vehicles powered by clean energy sources</a:t>
            </a:r>
            <a:r>
              <a:rPr lang="en-US" sz="1800" dirty="0"/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It shall be city policy that purchasing decisions reflect that goal, and when vehicles are replaced or added to municipal fleets, </a:t>
            </a:r>
            <a:r>
              <a:rPr lang="en-US" sz="1800" b="1" dirty="0"/>
              <a:t>the purchase of low- and zero-emission vehicles shall be prioritized to the greatest extent practicable.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The city will lead by example in making economically and environmentally responsible purchasing decisions,</a:t>
            </a:r>
            <a:r>
              <a:rPr lang="en-US" sz="1800" dirty="0"/>
              <a:t> which will encourage individuals, businesses, and other levels of government to do the same.</a:t>
            </a:r>
            <a:endParaRPr lang="en-US" sz="1800" b="1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F4C3F41-4F54-4E02-A5F3-2C075F6D4344}"/>
              </a:ext>
            </a:extLst>
          </p:cNvPr>
          <p:cNvSpPr/>
          <p:nvPr/>
        </p:nvSpPr>
        <p:spPr>
          <a:xfrm>
            <a:off x="177280" y="739231"/>
            <a:ext cx="54490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>
                <a:solidFill>
                  <a:schemeClr val="bg1"/>
                </a:solidFill>
              </a:rPr>
              <a:t>City of Milwaukee Ordinance 310-18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A0E619A-9DB0-446C-8DC5-ECA7F433ED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4" y="1528855"/>
            <a:ext cx="6407020" cy="48052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129177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Google Shape;157;p18"/>
          <p:cNvSpPr txBox="1">
            <a:spLocks/>
          </p:cNvSpPr>
          <p:nvPr/>
        </p:nvSpPr>
        <p:spPr>
          <a:xfrm>
            <a:off x="255994" y="336069"/>
            <a:ext cx="4463913" cy="772601"/>
          </a:xfrm>
          <a:prstGeom prst="rect">
            <a:avLst/>
          </a:prstGeom>
        </p:spPr>
        <p:txBody>
          <a:bodyPr spcFirstLastPara="1" wrap="square" lIns="121875" tIns="121875" rIns="121875" bIns="121875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Connect with Us!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6622" y="0"/>
            <a:ext cx="1291771" cy="1291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80" y="4100095"/>
            <a:ext cx="616769" cy="5859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80" y="4770972"/>
            <a:ext cx="616769" cy="585931"/>
          </a:xfrm>
          <a:prstGeom prst="rect">
            <a:avLst/>
          </a:prstGeom>
        </p:spPr>
      </p:pic>
      <p:sp>
        <p:nvSpPr>
          <p:cNvPr id="11" name="Google Shape;158;p18"/>
          <p:cNvSpPr txBox="1">
            <a:spLocks/>
          </p:cNvSpPr>
          <p:nvPr/>
        </p:nvSpPr>
        <p:spPr>
          <a:xfrm>
            <a:off x="1376611" y="4116346"/>
            <a:ext cx="3296702" cy="2166164"/>
          </a:xfrm>
          <a:prstGeom prst="rect">
            <a:avLst/>
          </a:prstGeom>
        </p:spPr>
        <p:txBody>
          <a:bodyPr spcFirstLastPara="1" wrap="square" lIns="121875" tIns="121875" rIns="121875" bIns="12187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0" lvl="0" indent="0">
              <a:spcBef>
                <a:spcPts val="0"/>
              </a:spcBef>
              <a:buSzPts val="1600"/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@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ecoCityMKE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0" lvl="0" indent="0">
              <a:spcBef>
                <a:spcPts val="0"/>
              </a:spcBef>
              <a:buSzPts val="1600"/>
              <a:buNone/>
            </a:pP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0" lvl="0" indent="0">
              <a:spcBef>
                <a:spcPts val="0"/>
              </a:spcBef>
              <a:buSzPts val="1600"/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@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ecoCityMKE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0" lvl="0" indent="0">
              <a:spcBef>
                <a:spcPts val="0"/>
              </a:spcBef>
              <a:buSzPts val="1600"/>
              <a:buNone/>
            </a:pP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0493877-931C-4ED5-9963-9EBD87F90AD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6"/>
          <a:stretch/>
        </p:blipFill>
        <p:spPr>
          <a:xfrm>
            <a:off x="10900229" y="-3"/>
            <a:ext cx="1316474" cy="12917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A6C66F7-3C55-4298-948B-01C46371EE9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7" r="6370"/>
          <a:stretch/>
        </p:blipFill>
        <p:spPr>
          <a:xfrm>
            <a:off x="9101069" y="1291766"/>
            <a:ext cx="3090932" cy="276880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047C2FB-BB26-4989-8D53-B59038868DF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9" t="2314"/>
          <a:stretch/>
        </p:blipFill>
        <p:spPr>
          <a:xfrm>
            <a:off x="5950781" y="4037453"/>
            <a:ext cx="3168591" cy="283552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133BEB2-FFD8-4006-A30F-B2C7197320A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5"/>
          <a:stretch/>
        </p:blipFill>
        <p:spPr>
          <a:xfrm>
            <a:off x="5950782" y="1291767"/>
            <a:ext cx="3160427" cy="276880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007CF4E-325E-46C4-95DD-387B3C68898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84" t="2519" r="22244"/>
          <a:stretch/>
        </p:blipFill>
        <p:spPr>
          <a:xfrm>
            <a:off x="9101069" y="4053417"/>
            <a:ext cx="3097325" cy="2835520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CDA434B-1A27-429D-8327-162D710E672E}"/>
              </a:ext>
            </a:extLst>
          </p:cNvPr>
          <p:cNvCxnSpPr>
            <a:cxnSpLocks/>
          </p:cNvCxnSpPr>
          <p:nvPr/>
        </p:nvCxnSpPr>
        <p:spPr>
          <a:xfrm>
            <a:off x="5950782" y="1291767"/>
            <a:ext cx="0" cy="5566233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D118F415-64AB-42FC-9B1B-364E15481612}"/>
              </a:ext>
            </a:extLst>
          </p:cNvPr>
          <p:cNvSpPr txBox="1"/>
          <p:nvPr/>
        </p:nvSpPr>
        <p:spPr>
          <a:xfrm>
            <a:off x="1840187" y="1477760"/>
            <a:ext cx="4630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Milwaukee.gov/ECO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FC22E19-9799-48E2-A8AC-468413CF9194}"/>
              </a:ext>
            </a:extLst>
          </p:cNvPr>
          <p:cNvSpPr txBox="1"/>
          <p:nvPr/>
        </p:nvSpPr>
        <p:spPr>
          <a:xfrm>
            <a:off x="660208" y="3488961"/>
            <a:ext cx="463036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Follow Us on Social:</a:t>
            </a:r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A27D90A5-4CA9-4F2A-9D19-FC91020E4BD1}"/>
              </a:ext>
            </a:extLst>
          </p:cNvPr>
          <p:cNvSpPr/>
          <p:nvPr/>
        </p:nvSpPr>
        <p:spPr>
          <a:xfrm>
            <a:off x="864929" y="1501097"/>
            <a:ext cx="786093" cy="492442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54059553-3D7A-460E-90A5-E1EFB67DA790}"/>
              </a:ext>
            </a:extLst>
          </p:cNvPr>
          <p:cNvSpPr/>
          <p:nvPr/>
        </p:nvSpPr>
        <p:spPr>
          <a:xfrm>
            <a:off x="864928" y="2317133"/>
            <a:ext cx="786093" cy="492442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08DF14-022A-4DB6-BD15-DCB96975FEA8}"/>
              </a:ext>
            </a:extLst>
          </p:cNvPr>
          <p:cNvSpPr txBox="1"/>
          <p:nvPr/>
        </p:nvSpPr>
        <p:spPr>
          <a:xfrm>
            <a:off x="1827533" y="2298694"/>
            <a:ext cx="4630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Nathan Coe</a:t>
            </a: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natcoe@milwaukee.gov</a:t>
            </a:r>
          </a:p>
        </p:txBody>
      </p:sp>
    </p:spTree>
    <p:extLst>
      <p:ext uri="{BB962C8B-B14F-4D97-AF65-F5344CB8AC3E}">
        <p14:creationId xmlns:p14="http://schemas.microsoft.com/office/powerpoint/2010/main" val="129091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E3FF1CDC-4CD3-4478-B5A4-D21BB9C51E6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5788"/>
          <a:stretch>
            <a:fillRect/>
          </a:stretch>
        </p:blipFill>
        <p:spPr>
          <a:xfrm>
            <a:off x="-17501" y="-6345"/>
            <a:ext cx="12209507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67E8F8B9-4450-4E60-B5F6-B82A420EC8D5}"/>
              </a:ext>
            </a:extLst>
          </p:cNvPr>
          <p:cNvSpPr/>
          <p:nvPr/>
        </p:nvSpPr>
        <p:spPr>
          <a:xfrm>
            <a:off x="-180795" y="6345"/>
            <a:ext cx="5989100" cy="6858000"/>
          </a:xfrm>
          <a:prstGeom prst="rect">
            <a:avLst/>
          </a:prstGeom>
          <a:solidFill>
            <a:srgbClr val="203864">
              <a:alpha val="70000"/>
            </a:srgb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4" name="Google Shape;157;p18">
            <a:extLst>
              <a:ext uri="{FF2B5EF4-FFF2-40B4-BE49-F238E27FC236}">
                <a16:creationId xmlns:a16="http://schemas.microsoft.com/office/drawing/2014/main" id="{FAE38FC2-6D96-43DA-B60F-DA1513F9DF70}"/>
              </a:ext>
            </a:extLst>
          </p:cNvPr>
          <p:cNvSpPr txBox="1"/>
          <p:nvPr/>
        </p:nvSpPr>
        <p:spPr>
          <a:xfrm>
            <a:off x="393466" y="2414180"/>
            <a:ext cx="4873230" cy="131752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71" tIns="121871" rIns="121871" bIns="121871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400" b="1" i="0" u="none" strike="noStrike" kern="1200" cap="none" spc="0" baseline="0" dirty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Part 1: Background</a:t>
            </a:r>
          </a:p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b="0" i="1" u="none" strike="noStrike" kern="1200" cap="none" spc="0" baseline="0" dirty="0">
              <a:solidFill>
                <a:srgbClr val="FFFFFF"/>
              </a:solidFill>
              <a:uFillTx/>
              <a:latin typeface="Arial" pitchFamily="34"/>
              <a:cs typeface="Arial" pitchFamily="34"/>
            </a:endParaRPr>
          </a:p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u="none" strike="noStrike" kern="1200" cap="none" spc="0" baseline="0" dirty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-    </a:t>
            </a:r>
            <a:r>
              <a:rPr lang="en-US" sz="2400" b="1" dirty="0">
                <a:solidFill>
                  <a:srgbClr val="FFFFFF"/>
                </a:solidFill>
                <a:latin typeface="Arial" pitchFamily="34"/>
                <a:cs typeface="Arial" pitchFamily="34"/>
              </a:rPr>
              <a:t>Climate &amp; Equity Plan</a:t>
            </a:r>
            <a:endParaRPr lang="en-US" sz="2800" b="1" u="none" strike="noStrike" kern="1200" cap="none" spc="0" baseline="0" dirty="0">
              <a:solidFill>
                <a:srgbClr val="FFFFFF"/>
              </a:solidFill>
              <a:uFillTx/>
              <a:latin typeface="Arial" pitchFamily="34"/>
              <a:cs typeface="Arial" pitchFamily="34"/>
            </a:endParaRPr>
          </a:p>
          <a:p>
            <a:pPr marL="457200" marR="0" lvl="0" indent="-45720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1" i="0" u="none" strike="noStrike" kern="1200" cap="none" spc="0" baseline="0" dirty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Public EV Charging Plan</a:t>
            </a:r>
          </a:p>
          <a:p>
            <a:pPr marL="457200" marR="0" lvl="0" indent="-45720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1" dirty="0">
                <a:solidFill>
                  <a:srgbClr val="FFFFFF"/>
                </a:solidFill>
                <a:latin typeface="Arial" pitchFamily="34"/>
                <a:cs typeface="Arial" pitchFamily="34"/>
              </a:rPr>
              <a:t>Municipal Operations</a:t>
            </a:r>
            <a:endParaRPr lang="en-US" sz="2800" b="1" i="0" u="none" strike="noStrike" kern="1200" cap="none" spc="0" baseline="0" dirty="0">
              <a:solidFill>
                <a:srgbClr val="FFFFFF"/>
              </a:solidFill>
              <a:uFillTx/>
              <a:latin typeface="Arial" pitchFamily="34"/>
              <a:cs typeface="Arial" pitchFamily="34"/>
            </a:endParaRPr>
          </a:p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b="1" i="1" u="none" strike="noStrike" kern="1200" cap="none" spc="0" baseline="0" dirty="0">
              <a:solidFill>
                <a:srgbClr val="FFFFFF"/>
              </a:solidFill>
              <a:uFillTx/>
              <a:latin typeface="Calibri Light"/>
            </a:endParaRPr>
          </a:p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b="1" i="1" u="none" strike="noStrike" kern="1200" cap="none" spc="0" baseline="0" dirty="0">
              <a:solidFill>
                <a:srgbClr val="FFFFFF"/>
              </a:solidFill>
              <a:uFillTx/>
              <a:latin typeface="Calibri Light"/>
            </a:endParaRPr>
          </a:p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b="0" i="1" u="none" strike="noStrike" kern="1200" cap="none" spc="0" baseline="0" dirty="0">
              <a:solidFill>
                <a:srgbClr val="FFFFFF"/>
              </a:solidFill>
              <a:uFillTx/>
              <a:latin typeface="Calibri Light"/>
            </a:endParaRPr>
          </a:p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b="0" i="1" u="none" strike="noStrike" kern="1200" cap="none" spc="0" baseline="0" dirty="0">
              <a:solidFill>
                <a:srgbClr val="FFFFFF"/>
              </a:solidFill>
              <a:uFillTx/>
              <a:latin typeface="Arial" pitchFamily="34"/>
              <a:cs typeface="Arial" pitchFamily="34"/>
            </a:endParaRPr>
          </a:p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b="0" i="1" u="none" strike="noStrike" kern="1200" cap="none" spc="0" baseline="0" dirty="0">
              <a:solidFill>
                <a:srgbClr val="FFFFFF"/>
              </a:solidFill>
              <a:uFillTx/>
              <a:latin typeface="Arial" pitchFamily="34"/>
              <a:cs typeface="Arial" pitchFamily="34"/>
            </a:endParaRPr>
          </a:p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4000" b="1" i="0" u="none" strike="noStrike" kern="1200" cap="none" spc="0" baseline="0" dirty="0">
              <a:solidFill>
                <a:srgbClr val="FFFFFF"/>
              </a:solidFill>
              <a:uFillTx/>
              <a:latin typeface="Arial" pitchFamily="34"/>
              <a:cs typeface="Arial" pitchFamily="34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B0F5C8F8-18CD-43D2-8B43-3CA59253D8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6140" y="120517"/>
            <a:ext cx="3901452" cy="1447806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C2CAED4-21DA-4C38-8DC0-952B0093B00F}"/>
              </a:ext>
            </a:extLst>
          </p:cNvPr>
          <p:cNvSpPr/>
          <p:nvPr/>
        </p:nvSpPr>
        <p:spPr>
          <a:xfrm>
            <a:off x="0" y="0"/>
            <a:ext cx="12191996" cy="1291772"/>
          </a:xfrm>
          <a:prstGeom prst="rect">
            <a:avLst/>
          </a:prstGeom>
          <a:solidFill>
            <a:srgbClr val="20386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3" name="Google Shape;157;p18">
            <a:extLst>
              <a:ext uri="{FF2B5EF4-FFF2-40B4-BE49-F238E27FC236}">
                <a16:creationId xmlns:a16="http://schemas.microsoft.com/office/drawing/2014/main" id="{8640EF11-95D0-4627-90A2-DEC1FE45F506}"/>
              </a:ext>
            </a:extLst>
          </p:cNvPr>
          <p:cNvSpPr txBox="1"/>
          <p:nvPr/>
        </p:nvSpPr>
        <p:spPr>
          <a:xfrm>
            <a:off x="404695" y="303882"/>
            <a:ext cx="10222873" cy="77260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71" tIns="121871" rIns="121871" bIns="121871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600" b="1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Implementing the Climate and Equity Plan</a:t>
            </a: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06184A8B-B5DD-4A94-8BB4-5414BD704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0233" y="0"/>
            <a:ext cx="1291772" cy="1291772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Google Shape;158;p18">
            <a:extLst>
              <a:ext uri="{FF2B5EF4-FFF2-40B4-BE49-F238E27FC236}">
                <a16:creationId xmlns:a16="http://schemas.microsoft.com/office/drawing/2014/main" id="{CD6837D0-58C1-41D0-85EF-A123D1C94D19}"/>
              </a:ext>
            </a:extLst>
          </p:cNvPr>
          <p:cNvSpPr txBox="1"/>
          <p:nvPr/>
        </p:nvSpPr>
        <p:spPr>
          <a:xfrm>
            <a:off x="3568327" y="3480517"/>
            <a:ext cx="8021884" cy="455520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71" tIns="121871" rIns="121871" bIns="121871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200" b="1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id="{433EE7AB-7835-4AB1-81B8-C040B9E029D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876"/>
          <a:stretch>
            <a:fillRect/>
          </a:stretch>
        </p:blipFill>
        <p:spPr>
          <a:xfrm>
            <a:off x="10900233" y="0"/>
            <a:ext cx="1316470" cy="1291772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7" name="Rectangle 13">
            <a:extLst>
              <a:ext uri="{FF2B5EF4-FFF2-40B4-BE49-F238E27FC236}">
                <a16:creationId xmlns:a16="http://schemas.microsoft.com/office/drawing/2014/main" id="{18231311-6094-4F08-B1C5-D37119B105F6}"/>
              </a:ext>
            </a:extLst>
          </p:cNvPr>
          <p:cNvSpPr/>
          <p:nvPr/>
        </p:nvSpPr>
        <p:spPr>
          <a:xfrm>
            <a:off x="227411" y="1380359"/>
            <a:ext cx="5644454" cy="5355311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City adopted a </a:t>
            </a:r>
            <a:r>
              <a:rPr lang="en-US" sz="18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Climate and Equity Plan </a:t>
            </a:r>
            <a:r>
              <a: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in 2023</a:t>
            </a: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Goals: </a:t>
            </a:r>
          </a:p>
          <a:p>
            <a:pPr marL="800100" marR="0" lvl="1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 Light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Lato"/>
              </a:rPr>
              <a:t>Reduce community greenhouse gas emissions: 45% by 2030 and achieve net zero emissions by 2050.</a:t>
            </a:r>
          </a:p>
          <a:p>
            <a:pPr marL="800100" marR="0" lvl="1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 Light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800100" marR="0" lvl="1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 Light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Lato"/>
              </a:rPr>
              <a:t>Improve racial and economic equity by creating green jobs that pay at least $40,000 and are focused on recruiting local people of color.</a:t>
            </a: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Electrify Transportation </a:t>
            </a:r>
            <a:r>
              <a: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is one of the </a:t>
            </a:r>
            <a:r>
              <a:rPr lang="en-US" sz="1800" b="0" i="1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10 Big Ideas</a:t>
            </a:r>
            <a:r>
              <a: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 in the plan, including building a public EV charging network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1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ECO mobilized to successfully write grants to fund all 10 of the Big Ideas</a:t>
            </a:r>
          </a:p>
        </p:txBody>
      </p:sp>
      <p:pic>
        <p:nvPicPr>
          <p:cNvPr id="8" name="Picture 2" descr="Mayor Johnson signs the Climate and Equity Plan">
            <a:extLst>
              <a:ext uri="{FF2B5EF4-FFF2-40B4-BE49-F238E27FC236}">
                <a16:creationId xmlns:a16="http://schemas.microsoft.com/office/drawing/2014/main" id="{ED12539C-BF5A-4D45-9415-1A7FA19DD9E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4516" r="9557"/>
          <a:stretch>
            <a:fillRect/>
          </a:stretch>
        </p:blipFill>
        <p:spPr>
          <a:xfrm>
            <a:off x="6572249" y="1291763"/>
            <a:ext cx="5644454" cy="5566236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Financing for Sustainability">
            <a:extLst>
              <a:ext uri="{FF2B5EF4-FFF2-40B4-BE49-F238E27FC236}">
                <a16:creationId xmlns:a16="http://schemas.microsoft.com/office/drawing/2014/main" id="{89297FA4-109D-413B-8A3E-B69F4C9EB95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565" r="25485"/>
          <a:stretch>
            <a:fillRect/>
          </a:stretch>
        </p:blipFill>
        <p:spPr>
          <a:xfrm>
            <a:off x="0" y="1083783"/>
            <a:ext cx="5930021" cy="57742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Google Shape;136;p5">
            <a:extLst>
              <a:ext uri="{FF2B5EF4-FFF2-40B4-BE49-F238E27FC236}">
                <a16:creationId xmlns:a16="http://schemas.microsoft.com/office/drawing/2014/main" id="{D0A337C0-211C-468C-940B-76016B9E5541}"/>
              </a:ext>
            </a:extLst>
          </p:cNvPr>
          <p:cNvSpPr/>
          <p:nvPr/>
        </p:nvSpPr>
        <p:spPr>
          <a:xfrm>
            <a:off x="0" y="0"/>
            <a:ext cx="12191996" cy="1083792"/>
          </a:xfrm>
          <a:prstGeom prst="rect">
            <a:avLst/>
          </a:prstGeom>
          <a:solidFill>
            <a:srgbClr val="1E4E79"/>
          </a:solidFill>
          <a:ln cap="flat">
            <a:noFill/>
            <a:prstDash val="solid"/>
          </a:ln>
        </p:spPr>
        <p:txBody>
          <a:bodyPr vert="horz" wrap="square" lIns="91421" tIns="45701" rIns="91421" bIns="4570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alibri"/>
              <a:ea typeface="Calibri"/>
              <a:cs typeface="Calibri"/>
            </a:endParaRPr>
          </a:p>
        </p:txBody>
      </p:sp>
      <p:sp>
        <p:nvSpPr>
          <p:cNvPr id="4" name="Google Shape;137;p5">
            <a:extLst>
              <a:ext uri="{FF2B5EF4-FFF2-40B4-BE49-F238E27FC236}">
                <a16:creationId xmlns:a16="http://schemas.microsoft.com/office/drawing/2014/main" id="{F20C7B51-799F-4EA2-8FEA-DE787F8D584A}"/>
              </a:ext>
            </a:extLst>
          </p:cNvPr>
          <p:cNvSpPr txBox="1"/>
          <p:nvPr/>
        </p:nvSpPr>
        <p:spPr>
          <a:xfrm>
            <a:off x="210421" y="155594"/>
            <a:ext cx="10277179" cy="77260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71" tIns="121871" rIns="121871" bIns="121871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400" b="1" dirty="0">
                <a:solidFill>
                  <a:srgbClr val="FFFFFF"/>
                </a:solidFill>
                <a:latin typeface="Calibri"/>
                <a:ea typeface="Arial"/>
                <a:cs typeface="Arial"/>
              </a:rPr>
              <a:t>Public EV Charging Plan</a:t>
            </a:r>
            <a:endParaRPr lang="en-US" sz="4400" b="0" i="0" u="none" strike="noStrike" kern="1200" cap="none" spc="0" baseline="0" dirty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pic>
        <p:nvPicPr>
          <p:cNvPr id="5" name="Google Shape;140;p5">
            <a:extLst>
              <a:ext uri="{FF2B5EF4-FFF2-40B4-BE49-F238E27FC236}">
                <a16:creationId xmlns:a16="http://schemas.microsoft.com/office/drawing/2014/main" id="{2368F055-7A15-49DD-8749-3EA0EB07CC05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10692847" y="0"/>
            <a:ext cx="1499149" cy="1083792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Rectangle 10">
            <a:extLst>
              <a:ext uri="{FF2B5EF4-FFF2-40B4-BE49-F238E27FC236}">
                <a16:creationId xmlns:a16="http://schemas.microsoft.com/office/drawing/2014/main" id="{34C29129-ECF4-435A-A551-930B1BDC3CF9}"/>
              </a:ext>
            </a:extLst>
          </p:cNvPr>
          <p:cNvSpPr/>
          <p:nvPr/>
        </p:nvSpPr>
        <p:spPr>
          <a:xfrm>
            <a:off x="6096003" y="1274563"/>
            <a:ext cx="5735455" cy="7632862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0" cap="none" spc="0" baseline="0">
                <a:solidFill>
                  <a:srgbClr val="000000"/>
                </a:solidFill>
                <a:uFillTx/>
                <a:latin typeface="Lato"/>
              </a:rPr>
              <a:t>City of Milwaukee has been awarded nearly $15 million</a:t>
            </a: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Lato"/>
              </a:rPr>
              <a:t> ($</a:t>
            </a: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rPr>
              <a:t>14,965,533)</a:t>
            </a: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Lato"/>
              </a:rPr>
              <a:t> by the </a:t>
            </a:r>
            <a:r>
              <a: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Lato"/>
              </a:rPr>
              <a:t>U.S. DOT Federal Highway Administration  through the Charging &amp; Fueling Infrastructure (CFI) Discretionary Grant Program</a:t>
            </a: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Lato"/>
              </a:rPr>
              <a:t>The project will install approximately 53 public electric vehicle charging locations, each with 4 ports.</a:t>
            </a: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Lato"/>
              </a:rPr>
              <a:t>Total project is size is </a:t>
            </a: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rPr>
              <a:t>$18,706,916 including $3,741,383 local cost share.</a:t>
            </a:r>
            <a:endParaRPr lang="en-US" sz="1800" b="0" i="0" u="none" strike="noStrike" kern="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Lato"/>
              </a:rPr>
              <a:t>We anticipate that the local cost share will come from a private-sector network provider who would design, build, finance, operate and maintain the network in exchange for all or a portion of the system revenues.</a:t>
            </a: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0" i="0" u="none" strike="noStrike" kern="120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0" i="0" u="none" strike="noStrike" kern="120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1" i="0" u="none" strike="noStrike" kern="120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1" i="0" u="none" strike="noStrike" kern="120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1" i="0" u="none" strike="noStrike" kern="1200" cap="none" spc="0" baseline="0">
              <a:solidFill>
                <a:srgbClr val="000000"/>
              </a:solidFill>
              <a:uFillTx/>
              <a:latin typeface="La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6;p5">
            <a:extLst>
              <a:ext uri="{FF2B5EF4-FFF2-40B4-BE49-F238E27FC236}">
                <a16:creationId xmlns:a16="http://schemas.microsoft.com/office/drawing/2014/main" id="{E569AFE6-B938-4626-8266-E4347147458A}"/>
              </a:ext>
            </a:extLst>
          </p:cNvPr>
          <p:cNvSpPr/>
          <p:nvPr/>
        </p:nvSpPr>
        <p:spPr>
          <a:xfrm>
            <a:off x="0" y="0"/>
            <a:ext cx="12191996" cy="1083792"/>
          </a:xfrm>
          <a:prstGeom prst="rect">
            <a:avLst/>
          </a:prstGeom>
          <a:solidFill>
            <a:srgbClr val="1E4E79"/>
          </a:solidFill>
          <a:ln cap="flat">
            <a:noFill/>
            <a:prstDash val="solid"/>
          </a:ln>
        </p:spPr>
        <p:txBody>
          <a:bodyPr vert="horz" wrap="square" lIns="91421" tIns="45701" rIns="91421" bIns="4570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alibri"/>
              <a:ea typeface="Calibri"/>
              <a:cs typeface="Calibri"/>
            </a:endParaRPr>
          </a:p>
        </p:txBody>
      </p:sp>
      <p:sp>
        <p:nvSpPr>
          <p:cNvPr id="3" name="Google Shape;137;p5">
            <a:extLst>
              <a:ext uri="{FF2B5EF4-FFF2-40B4-BE49-F238E27FC236}">
                <a16:creationId xmlns:a16="http://schemas.microsoft.com/office/drawing/2014/main" id="{00C0B8DA-5649-4BCE-BE2A-6542B70C6621}"/>
              </a:ext>
            </a:extLst>
          </p:cNvPr>
          <p:cNvSpPr txBox="1"/>
          <p:nvPr/>
        </p:nvSpPr>
        <p:spPr>
          <a:xfrm>
            <a:off x="280263" y="155594"/>
            <a:ext cx="10701588" cy="77260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71" tIns="121871" rIns="121871" bIns="121871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400" b="1" i="0" u="none" strike="noStrike" kern="1200" cap="none" spc="0" baseline="0">
                <a:solidFill>
                  <a:srgbClr val="FFFFFF"/>
                </a:solidFill>
                <a:uFillTx/>
                <a:latin typeface="Calibri"/>
              </a:rPr>
              <a:t>Preliminary EV Readiness Plan and Proposal</a:t>
            </a:r>
            <a:endParaRPr lang="en-US" sz="44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pic>
        <p:nvPicPr>
          <p:cNvPr id="4" name="Google Shape;140;p5">
            <a:extLst>
              <a:ext uri="{FF2B5EF4-FFF2-40B4-BE49-F238E27FC236}">
                <a16:creationId xmlns:a16="http://schemas.microsoft.com/office/drawing/2014/main" id="{3AB0C8E6-7916-40D9-BAA4-413DA99B8E7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10692847" y="0"/>
            <a:ext cx="1499149" cy="1083792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Rectangle 10">
            <a:extLst>
              <a:ext uri="{FF2B5EF4-FFF2-40B4-BE49-F238E27FC236}">
                <a16:creationId xmlns:a16="http://schemas.microsoft.com/office/drawing/2014/main" id="{526794C9-5DDC-496C-9B3D-BADB60569E67}"/>
              </a:ext>
            </a:extLst>
          </p:cNvPr>
          <p:cNvSpPr/>
          <p:nvPr/>
        </p:nvSpPr>
        <p:spPr>
          <a:xfrm>
            <a:off x="5058744" y="2268233"/>
            <a:ext cx="6683605" cy="36933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Lato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621DE752-3CF9-4103-A536-CBA4E299A0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423282">
            <a:off x="298030" y="1256230"/>
            <a:ext cx="4119774" cy="5343863"/>
          </a:xfrm>
          <a:prstGeom prst="rect">
            <a:avLst/>
          </a:prstGeom>
          <a:solidFill>
            <a:srgbClr val="EDEDED"/>
          </a:solidFill>
          <a:ln w="88897" cap="sq">
            <a:solidFill>
              <a:srgbClr val="FFFFFF"/>
            </a:solidFill>
            <a:prstDash val="solid"/>
            <a:miter/>
          </a:ln>
          <a:effectLst>
            <a:outerShdw dist="18004" dir="5400000" algn="tl">
              <a:srgbClr val="000000">
                <a:alpha val="40000"/>
              </a:srgbClr>
            </a:outerShdw>
          </a:effectLst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id="{5F159C29-E70A-4D9C-BD3A-E725FE07B182}"/>
              </a:ext>
            </a:extLst>
          </p:cNvPr>
          <p:cNvSpPr/>
          <p:nvPr/>
        </p:nvSpPr>
        <p:spPr>
          <a:xfrm>
            <a:off x="4876796" y="1435745"/>
            <a:ext cx="6704636" cy="5355311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 Light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Lato"/>
              </a:rPr>
              <a:t>As part of the grant application, ECO hired WSP Engineering to develop:</a:t>
            </a:r>
          </a:p>
          <a:p>
            <a:pPr marL="800100" marR="0" lvl="1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 Light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800100" marR="0" lvl="1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 Light"/>
              <a:buAutoNum type="alphaU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Lato"/>
              </a:rPr>
              <a:t>A public “Preliminary EV Readiness Plan”</a:t>
            </a:r>
          </a:p>
          <a:p>
            <a:pPr marL="800100" marR="0" lvl="1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 Light"/>
              <a:buAutoNum type="alphaU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800100" marR="0" lvl="1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 Light"/>
              <a:buAutoNum type="alphaU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Lato"/>
              </a:rPr>
              <a:t>The Vehicle Recharging Options of Milwaukee (VROOM!) grant proposal</a:t>
            </a:r>
          </a:p>
          <a:p>
            <a:pPr marL="800100" marR="0" lvl="1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 Light"/>
              <a:buAutoNum type="alphaU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800100" marR="0" lvl="1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 Light"/>
              <a:buAutoNum type="alphaU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 Light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Lato"/>
              </a:rPr>
              <a:t>The plans contain:</a:t>
            </a:r>
          </a:p>
          <a:p>
            <a:pPr marL="457200" marR="0" lvl="1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800100" marR="0" lvl="1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 Light"/>
              <a:buAutoNum type="alphaU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Lato"/>
              </a:rPr>
              <a:t> A preliminary list of locations, including 51 locations with Level 2 chargers and 2 locations with Level 3 DC fast chargers</a:t>
            </a:r>
          </a:p>
          <a:p>
            <a:pPr marL="800100" marR="0" lvl="1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 Light"/>
              <a:buAutoNum type="alphaU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800100" marR="0" lvl="1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 Light"/>
              <a:buAutoNum type="alphaU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Lato"/>
              </a:rPr>
              <a:t>A Community Benefits Plan for local workers</a:t>
            </a:r>
          </a:p>
          <a:p>
            <a:pPr marL="800100" marR="0" lvl="1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 Light"/>
              <a:buAutoNum type="alphaU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000000"/>
              </a:solidFill>
              <a:uFillTx/>
              <a:latin typeface="Lato"/>
            </a:endParaRPr>
          </a:p>
          <a:p>
            <a:pPr marL="800100" marR="0" lvl="1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 Light"/>
              <a:buAutoNum type="alphaU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Lato"/>
              </a:rPr>
              <a:t>A Plan for a Public-Private Partnership to Design, Build, Finance, Operate, and Maintain the System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0B54892-924C-4C40-B681-8F61E78030A8}"/>
              </a:ext>
            </a:extLst>
          </p:cNvPr>
          <p:cNvSpPr/>
          <p:nvPr/>
        </p:nvSpPr>
        <p:spPr>
          <a:xfrm>
            <a:off x="0" y="0"/>
            <a:ext cx="12191996" cy="1291772"/>
          </a:xfrm>
          <a:prstGeom prst="rect">
            <a:avLst/>
          </a:prstGeom>
          <a:solidFill>
            <a:srgbClr val="20386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3" name="Google Shape;157;p18">
            <a:extLst>
              <a:ext uri="{FF2B5EF4-FFF2-40B4-BE49-F238E27FC236}">
                <a16:creationId xmlns:a16="http://schemas.microsoft.com/office/drawing/2014/main" id="{0F167001-79C7-4F54-AB30-236480AC1EAF}"/>
              </a:ext>
            </a:extLst>
          </p:cNvPr>
          <p:cNvSpPr txBox="1"/>
          <p:nvPr/>
        </p:nvSpPr>
        <p:spPr>
          <a:xfrm>
            <a:off x="404695" y="303882"/>
            <a:ext cx="10222873" cy="77260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71" tIns="121871" rIns="121871" bIns="121871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600" b="1" i="0" u="none" strike="noStrike" kern="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Why</a:t>
            </a:r>
            <a:r>
              <a:rPr lang="en-US" sz="3600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n-US" sz="3600" b="1" i="0" u="none" strike="noStrike" kern="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a</a:t>
            </a:r>
            <a:r>
              <a:rPr lang="en-US" sz="3600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n-US" sz="3600" b="1" i="0" u="none" strike="noStrike" kern="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Public</a:t>
            </a:r>
            <a:r>
              <a:rPr lang="en-US" sz="3600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n-US" sz="3600" b="1" i="0" u="none" strike="noStrike" kern="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Private</a:t>
            </a:r>
            <a:r>
              <a:rPr lang="en-US" sz="3600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n-US" sz="3600" b="1" i="0" u="none" strike="noStrike" kern="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Partnership?</a:t>
            </a:r>
          </a:p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3600" b="0" i="0" u="none" strike="noStrike" kern="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0F476EE6-AB81-4951-9A1D-922A84CFD8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0233" y="0"/>
            <a:ext cx="1291772" cy="1291772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Google Shape;158;p18">
            <a:extLst>
              <a:ext uri="{FF2B5EF4-FFF2-40B4-BE49-F238E27FC236}">
                <a16:creationId xmlns:a16="http://schemas.microsoft.com/office/drawing/2014/main" id="{C1374AD0-BF05-4C0B-94DE-720FC39B51B9}"/>
              </a:ext>
            </a:extLst>
          </p:cNvPr>
          <p:cNvSpPr txBox="1"/>
          <p:nvPr/>
        </p:nvSpPr>
        <p:spPr>
          <a:xfrm>
            <a:off x="3568327" y="3480517"/>
            <a:ext cx="8021884" cy="455520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71" tIns="121871" rIns="121871" bIns="121871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200" b="1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id="{F082C71F-8E5B-4FA9-AEAC-B41E3AD6822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876"/>
          <a:stretch>
            <a:fillRect/>
          </a:stretch>
        </p:blipFill>
        <p:spPr>
          <a:xfrm>
            <a:off x="10900233" y="0"/>
            <a:ext cx="1316470" cy="1291772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7" name="Rectangle 13">
            <a:extLst>
              <a:ext uri="{FF2B5EF4-FFF2-40B4-BE49-F238E27FC236}">
                <a16:creationId xmlns:a16="http://schemas.microsoft.com/office/drawing/2014/main" id="{A30A258B-7322-4264-AC92-1F321B0870A7}"/>
              </a:ext>
            </a:extLst>
          </p:cNvPr>
          <p:cNvSpPr/>
          <p:nvPr/>
        </p:nvSpPr>
        <p:spPr>
          <a:xfrm>
            <a:off x="227411" y="1380359"/>
            <a:ext cx="5644454" cy="5293757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i="0" u="none" strike="noStrike" kern="0" cap="none" spc="0" baseline="0" dirty="0">
                <a:solidFill>
                  <a:srgbClr val="000000"/>
                </a:solidFill>
                <a:uFillTx/>
                <a:latin typeface="Lato"/>
              </a:rPr>
              <a:t>City has limited resources to provide matching funds on the project.  By using private sector cost share, we were able to apply for the maximum grant amount.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i="0" u="none" strike="noStrike" kern="0" cap="none" spc="0" baseline="0" dirty="0">
              <a:solidFill>
                <a:srgbClr val="000000"/>
              </a:solidFill>
              <a:uFillTx/>
              <a:latin typeface="Lato"/>
            </a:endParaRP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i="0" u="none" strike="noStrike" kern="0" cap="none" spc="0" baseline="0" dirty="0">
                <a:solidFill>
                  <a:srgbClr val="000000"/>
                </a:solidFill>
                <a:uFillTx/>
                <a:latin typeface="Lato"/>
              </a:rPr>
              <a:t>Conformance with State Statute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i="0" u="none" strike="noStrike" kern="0" cap="none" spc="0" baseline="0" dirty="0">
              <a:solidFill>
                <a:srgbClr val="000000"/>
              </a:solidFill>
              <a:uFillTx/>
              <a:latin typeface="Lato"/>
            </a:endParaRP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i="0" u="none" strike="noStrike" kern="0" cap="none" spc="0" baseline="0" dirty="0">
                <a:solidFill>
                  <a:srgbClr val="000000"/>
                </a:solidFill>
                <a:uFillTx/>
                <a:latin typeface="Lato"/>
              </a:rPr>
              <a:t>Revenues from system are likely but hard to project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i="0" u="none" strike="noStrike" kern="0" cap="none" spc="0" baseline="0" dirty="0">
              <a:solidFill>
                <a:srgbClr val="000000"/>
              </a:solidFill>
              <a:uFillTx/>
              <a:latin typeface="Lato"/>
            </a:endParaRP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i="0" u="none" strike="noStrike" kern="0" cap="none" spc="0" baseline="0" dirty="0">
                <a:solidFill>
                  <a:srgbClr val="000000"/>
                </a:solidFill>
                <a:uFillTx/>
                <a:latin typeface="Lato"/>
              </a:rPr>
              <a:t>ECO didn’t want to create a system that would create a long-term maintenance burden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i="0" u="none" strike="noStrike" kern="0" cap="none" spc="0" baseline="0" dirty="0">
              <a:solidFill>
                <a:srgbClr val="000000"/>
              </a:solidFill>
              <a:uFillTx/>
              <a:latin typeface="Lato"/>
            </a:endParaRP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i="0" u="none" strike="noStrike" kern="0" cap="none" spc="0" baseline="0" dirty="0">
                <a:solidFill>
                  <a:srgbClr val="000000"/>
                </a:solidFill>
                <a:uFillTx/>
                <a:latin typeface="Lato"/>
              </a:rPr>
              <a:t>More flexibility in working with private parking lot hosts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 dirty="0">
              <a:solidFill>
                <a:srgbClr val="000000"/>
              </a:solidFill>
              <a:uFillTx/>
              <a:latin typeface="Arial"/>
              <a:cs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97DEBAC-71E1-4A78-BAF2-0DF7213796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762" y="1291772"/>
            <a:ext cx="5697234" cy="380228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AFB4CCF7-5E05-4C46-A3E8-66ED4B527A9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5788"/>
          <a:stretch>
            <a:fillRect/>
          </a:stretch>
        </p:blipFill>
        <p:spPr>
          <a:xfrm>
            <a:off x="-17501" y="-6345"/>
            <a:ext cx="12209507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70C74091-D72D-4798-966D-227C4A644A9F}"/>
              </a:ext>
            </a:extLst>
          </p:cNvPr>
          <p:cNvSpPr/>
          <p:nvPr/>
        </p:nvSpPr>
        <p:spPr>
          <a:xfrm>
            <a:off x="0" y="6345"/>
            <a:ext cx="5989100" cy="6858000"/>
          </a:xfrm>
          <a:prstGeom prst="rect">
            <a:avLst/>
          </a:prstGeom>
          <a:solidFill>
            <a:srgbClr val="203864">
              <a:alpha val="70000"/>
            </a:srgb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4" name="Google Shape;157;p18">
            <a:extLst>
              <a:ext uri="{FF2B5EF4-FFF2-40B4-BE49-F238E27FC236}">
                <a16:creationId xmlns:a16="http://schemas.microsoft.com/office/drawing/2014/main" id="{05BF3829-4C22-4322-B4BA-D213185FB8F9}"/>
              </a:ext>
            </a:extLst>
          </p:cNvPr>
          <p:cNvSpPr txBox="1"/>
          <p:nvPr/>
        </p:nvSpPr>
        <p:spPr>
          <a:xfrm>
            <a:off x="393466" y="258811"/>
            <a:ext cx="4873230" cy="131752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71" tIns="121871" rIns="121871" bIns="121871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400" b="1" i="0" u="none" strike="noStrike" kern="1200" cap="none" spc="0" baseline="0" dirty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Part 2: Implementation </a:t>
            </a:r>
          </a:p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b="1" i="1" u="none" strike="noStrike" kern="1200" cap="none" spc="0" baseline="0" dirty="0">
              <a:solidFill>
                <a:srgbClr val="FFFFFF"/>
              </a:solidFill>
              <a:uFillTx/>
              <a:latin typeface="Calibri Light"/>
            </a:endParaRPr>
          </a:p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i="1" u="none" strike="noStrike" kern="1200" cap="none" spc="0" baseline="0" dirty="0">
                <a:solidFill>
                  <a:srgbClr val="FFFFFF"/>
                </a:solidFill>
                <a:uFillTx/>
                <a:latin typeface="Calibri Light"/>
              </a:rPr>
              <a:t>Phase 1</a:t>
            </a:r>
          </a:p>
          <a:p>
            <a:pPr marL="342900" marR="0" lvl="0" indent="-34290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1" u="none" strike="noStrike" kern="1200" cap="none" spc="0" baseline="0" dirty="0">
                <a:solidFill>
                  <a:srgbClr val="FFFFFF"/>
                </a:solidFill>
                <a:uFillTx/>
                <a:latin typeface="Calibri Light"/>
              </a:rPr>
              <a:t> 	Administrative </a:t>
            </a:r>
          </a:p>
          <a:p>
            <a:pPr marL="342900" marR="0" lvl="0" indent="-34290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1" u="none" strike="noStrike" kern="1200" cap="none" spc="0" baseline="0" dirty="0">
                <a:solidFill>
                  <a:srgbClr val="FFFFFF"/>
                </a:solidFill>
                <a:uFillTx/>
                <a:latin typeface="Calibri Light"/>
              </a:rPr>
              <a:t> 	Engineering</a:t>
            </a:r>
          </a:p>
          <a:p>
            <a:pPr marL="342900" marR="0" lvl="0" indent="-34290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1" u="none" strike="noStrike" kern="1200" cap="none" spc="0" baseline="0" dirty="0">
                <a:solidFill>
                  <a:srgbClr val="FFFFFF"/>
                </a:solidFill>
                <a:uFillTx/>
                <a:latin typeface="Calibri Light"/>
              </a:rPr>
              <a:t> 	Community Outreach</a:t>
            </a:r>
          </a:p>
          <a:p>
            <a:pPr marL="342900" marR="0" lvl="0" indent="-34290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1" u="none" strike="noStrike" kern="0" cap="none" spc="0" baseline="0" dirty="0">
                <a:solidFill>
                  <a:srgbClr val="FFFFFF"/>
                </a:solidFill>
                <a:uFillTx/>
                <a:latin typeface="Calibri Light"/>
              </a:rPr>
              <a:t>         Site Selection</a:t>
            </a:r>
          </a:p>
          <a:p>
            <a:pPr marL="342900" marR="0" lvl="0" indent="-34290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1" u="none" strike="noStrike" kern="1200" cap="none" spc="0" baseline="0" dirty="0">
                <a:solidFill>
                  <a:srgbClr val="FFFFFF"/>
                </a:solidFill>
                <a:uFillTx/>
                <a:latin typeface="Calibri Light"/>
              </a:rPr>
              <a:t>         RFP for firm to Design, Build,     Finance, Operate, and Maintain the system and provide cost share</a:t>
            </a:r>
          </a:p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1" u="none" strike="noStrike" kern="1200" cap="none" spc="0" baseline="0" dirty="0">
                <a:solidFill>
                  <a:srgbClr val="FFFFFF"/>
                </a:solidFill>
                <a:uFillTx/>
                <a:latin typeface="Calibri Light"/>
              </a:rPr>
              <a:t> </a:t>
            </a:r>
          </a:p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i="1" u="none" strike="noStrike" kern="1200" cap="none" spc="0" baseline="0" dirty="0">
                <a:solidFill>
                  <a:srgbClr val="FFFFFF"/>
                </a:solidFill>
                <a:uFillTx/>
                <a:latin typeface="Calibri Light"/>
              </a:rPr>
              <a:t>Phase 2 – </a:t>
            </a:r>
            <a:r>
              <a:rPr lang="en-US" sz="2400" b="1" i="1" u="none" strike="noStrike" kern="0" cap="none" spc="0" baseline="0" dirty="0">
                <a:solidFill>
                  <a:srgbClr val="FFFFFF"/>
                </a:solidFill>
                <a:uFillTx/>
                <a:latin typeface="Calibri Light"/>
              </a:rPr>
              <a:t>Construction and Operations</a:t>
            </a:r>
          </a:p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b="1" i="1" u="none" strike="noStrike" kern="1200" cap="none" spc="0" baseline="0" dirty="0">
              <a:solidFill>
                <a:srgbClr val="FFFFFF"/>
              </a:solidFill>
              <a:uFillTx/>
              <a:latin typeface="Calibri Light"/>
            </a:endParaRPr>
          </a:p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i="1" u="none" strike="noStrike" kern="0" cap="none" spc="0" baseline="0" dirty="0">
                <a:solidFill>
                  <a:srgbClr val="FFFFFF"/>
                </a:solidFill>
                <a:uFillTx/>
                <a:latin typeface="Calibri Light"/>
              </a:rPr>
              <a:t>Note: US DOT will not release the $13,844,893 in construction funding + local match until phase 1 is complete.</a:t>
            </a:r>
          </a:p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b="0" i="1" u="none" strike="noStrike" kern="1200" cap="none" spc="0" baseline="0" dirty="0">
              <a:solidFill>
                <a:srgbClr val="FFFFFF"/>
              </a:solidFill>
              <a:uFillTx/>
              <a:latin typeface="Arial" pitchFamily="34"/>
              <a:cs typeface="Arial" pitchFamily="34"/>
            </a:endParaRPr>
          </a:p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b="0" i="1" u="none" strike="noStrike" kern="1200" cap="none" spc="0" baseline="0" dirty="0">
              <a:solidFill>
                <a:srgbClr val="FFFFFF"/>
              </a:solidFill>
              <a:uFillTx/>
              <a:latin typeface="Arial" pitchFamily="34"/>
              <a:cs typeface="Arial" pitchFamily="34"/>
            </a:endParaRPr>
          </a:p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4000" b="1" i="0" u="none" strike="noStrike" kern="1200" cap="none" spc="0" baseline="0" dirty="0">
              <a:solidFill>
                <a:srgbClr val="FFFFFF"/>
              </a:solidFill>
              <a:uFillTx/>
              <a:latin typeface="Arial" pitchFamily="34"/>
              <a:cs typeface="Arial" pitchFamily="34"/>
            </a:endParaRPr>
          </a:p>
        </p:txBody>
      </p:sp>
      <p:pic>
        <p:nvPicPr>
          <p:cNvPr id="5" name="Google Shape;95;p1">
            <a:extLst>
              <a:ext uri="{FF2B5EF4-FFF2-40B4-BE49-F238E27FC236}">
                <a16:creationId xmlns:a16="http://schemas.microsoft.com/office/drawing/2014/main" id="{36E1CFF0-98EE-4B10-8BA1-75E3D0D574F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9760031" y="6345"/>
            <a:ext cx="2446861" cy="1822454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E7EAAAA-7AC0-4914-8064-AB380667BDBA}"/>
              </a:ext>
            </a:extLst>
          </p:cNvPr>
          <p:cNvSpPr/>
          <p:nvPr/>
        </p:nvSpPr>
        <p:spPr>
          <a:xfrm>
            <a:off x="0" y="0"/>
            <a:ext cx="12191996" cy="1291772"/>
          </a:xfrm>
          <a:prstGeom prst="rect">
            <a:avLst/>
          </a:prstGeom>
          <a:solidFill>
            <a:srgbClr val="20386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3" name="Google Shape;157;p18">
            <a:extLst>
              <a:ext uri="{FF2B5EF4-FFF2-40B4-BE49-F238E27FC236}">
                <a16:creationId xmlns:a16="http://schemas.microsoft.com/office/drawing/2014/main" id="{1894D3C6-58A2-41E0-9F77-A44D76A36DDE}"/>
              </a:ext>
            </a:extLst>
          </p:cNvPr>
          <p:cNvSpPr txBox="1"/>
          <p:nvPr/>
        </p:nvSpPr>
        <p:spPr>
          <a:xfrm>
            <a:off x="381944" y="328498"/>
            <a:ext cx="9902787" cy="77260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71" tIns="121871" rIns="121871" bIns="121871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400" b="1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Project Phases </a:t>
            </a:r>
            <a:r>
              <a:rPr lang="en-US" sz="2000" b="1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(Total grant </a:t>
            </a:r>
            <a:r>
              <a:rPr lang="en-US" sz="2000" b="1" i="0" u="none" strike="noStrike" kern="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p</a:t>
            </a:r>
            <a:r>
              <a:rPr lang="en-US" sz="2000" b="1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eriod is six years)</a:t>
            </a:r>
            <a:endParaRPr lang="en-US" sz="4400" b="1" i="0" u="none" strike="noStrike" kern="1200" cap="none" spc="100" baseline="0">
              <a:solidFill>
                <a:srgbClr val="FEFDFB"/>
              </a:solidFill>
              <a:uFillTx/>
              <a:latin typeface="Open Sauce SemiBold Bold"/>
            </a:endParaRPr>
          </a:p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4000" b="1" i="0" u="none" strike="noStrike" kern="1200" cap="none" spc="0" baseline="0">
              <a:solidFill>
                <a:srgbClr val="FFFFFF"/>
              </a:solidFill>
              <a:uFillTx/>
              <a:latin typeface="Arial" pitchFamily="34"/>
              <a:cs typeface="Arial" pitchFamily="34"/>
            </a:endParaRPr>
          </a:p>
        </p:txBody>
      </p:sp>
      <p:sp>
        <p:nvSpPr>
          <p:cNvPr id="4" name="Rectangle 13">
            <a:extLst>
              <a:ext uri="{FF2B5EF4-FFF2-40B4-BE49-F238E27FC236}">
                <a16:creationId xmlns:a16="http://schemas.microsoft.com/office/drawing/2014/main" id="{FE8A4460-7D50-485A-8FE3-F207BD951C22}"/>
              </a:ext>
            </a:extLst>
          </p:cNvPr>
          <p:cNvSpPr/>
          <p:nvPr/>
        </p:nvSpPr>
        <p:spPr>
          <a:xfrm>
            <a:off x="2788874" y="1376062"/>
            <a:ext cx="8681871" cy="2893097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PHASE 1: 2025 (possibly into 2026)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1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Project Initiation</a:t>
            </a: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rPr>
              <a:t>Select Preliminary Engineering firm from DPW Master Services List</a:t>
            </a: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Conduct Public </a:t>
            </a: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rPr>
              <a:t>Engagement on locations</a:t>
            </a: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Con</a:t>
            </a: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rPr>
              <a:t>duct site reviews of possible locations</a:t>
            </a: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rPr>
              <a:t>Confirm locations through Council resolution(s)</a:t>
            </a: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rPr>
              <a:t>Begin procurement of P3 partner </a:t>
            </a: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5" name="Picture 9">
            <a:extLst>
              <a:ext uri="{FF2B5EF4-FFF2-40B4-BE49-F238E27FC236}">
                <a16:creationId xmlns:a16="http://schemas.microsoft.com/office/drawing/2014/main" id="{660F1A85-13EF-45F9-8AE5-4A2E8F918C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4091" r="30782"/>
          <a:stretch>
            <a:fillRect/>
          </a:stretch>
        </p:blipFill>
        <p:spPr>
          <a:xfrm>
            <a:off x="518272" y="4957291"/>
            <a:ext cx="1899199" cy="1572219"/>
          </a:xfrm>
          <a:prstGeom prst="rect">
            <a:avLst/>
          </a:prstGeom>
          <a:solidFill>
            <a:srgbClr val="EDEDED"/>
          </a:solidFill>
          <a:ln w="88897" cap="sq">
            <a:solidFill>
              <a:srgbClr val="FFFFFF"/>
            </a:solidFill>
            <a:prstDash val="solid"/>
            <a:miter/>
          </a:ln>
          <a:effectLst>
            <a:outerShdw dist="18004" dir="5400000" algn="tl">
              <a:srgbClr val="000000">
                <a:alpha val="40000"/>
              </a:srgbClr>
            </a:outerShdw>
          </a:effectLst>
        </p:spPr>
      </p:pic>
      <p:pic>
        <p:nvPicPr>
          <p:cNvPr id="6" name="Google Shape;95;p1">
            <a:extLst>
              <a:ext uri="{FF2B5EF4-FFF2-40B4-BE49-F238E27FC236}">
                <a16:creationId xmlns:a16="http://schemas.microsoft.com/office/drawing/2014/main" id="{9DC2F012-6C51-4C9D-973A-7BAA5009566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10375641" y="6355"/>
            <a:ext cx="1831250" cy="128541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Picture 10">
            <a:extLst>
              <a:ext uri="{FF2B5EF4-FFF2-40B4-BE49-F238E27FC236}">
                <a16:creationId xmlns:a16="http://schemas.microsoft.com/office/drawing/2014/main" id="{CA087951-56B4-4B7A-82D1-FF9976FE188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3729" t="12417" r="23050" b="9813"/>
          <a:stretch>
            <a:fillRect/>
          </a:stretch>
        </p:blipFill>
        <p:spPr>
          <a:xfrm>
            <a:off x="518272" y="1490151"/>
            <a:ext cx="1899199" cy="1557497"/>
          </a:xfrm>
          <a:prstGeom prst="rect">
            <a:avLst/>
          </a:prstGeom>
          <a:solidFill>
            <a:srgbClr val="EDEDED"/>
          </a:solidFill>
          <a:ln w="88897" cap="sq">
            <a:solidFill>
              <a:srgbClr val="FFFFFF"/>
            </a:solidFill>
            <a:prstDash val="solid"/>
            <a:miter/>
          </a:ln>
          <a:effectLst>
            <a:outerShdw dist="18004" dir="5400000" algn="tl">
              <a:srgbClr val="000000">
                <a:alpha val="40000"/>
              </a:srgbClr>
            </a:outerShdw>
          </a:effectLst>
        </p:spPr>
      </p:pic>
      <p:pic>
        <p:nvPicPr>
          <p:cNvPr id="8" name="Picture 11">
            <a:extLst>
              <a:ext uri="{FF2B5EF4-FFF2-40B4-BE49-F238E27FC236}">
                <a16:creationId xmlns:a16="http://schemas.microsoft.com/office/drawing/2014/main" id="{505FAB95-F036-4BCC-A6CF-6638817ABC3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682" r="21928" b="1660"/>
          <a:stretch>
            <a:fillRect/>
          </a:stretch>
        </p:blipFill>
        <p:spPr>
          <a:xfrm>
            <a:off x="518272" y="3256214"/>
            <a:ext cx="1899199" cy="1492501"/>
          </a:xfrm>
          <a:prstGeom prst="rect">
            <a:avLst/>
          </a:prstGeom>
          <a:solidFill>
            <a:srgbClr val="EDEDED"/>
          </a:solidFill>
          <a:ln w="88897" cap="sq">
            <a:solidFill>
              <a:srgbClr val="FFFFFF"/>
            </a:solidFill>
            <a:prstDash val="solid"/>
            <a:miter/>
          </a:ln>
          <a:effectLst>
            <a:outerShdw dist="18004" dir="5400000" algn="tl">
              <a:srgbClr val="000000">
                <a:alpha val="40000"/>
              </a:srgbClr>
            </a:outerShdw>
          </a:effectLst>
        </p:spPr>
      </p:pic>
      <p:sp>
        <p:nvSpPr>
          <p:cNvPr id="9" name="Rectangle 12">
            <a:extLst>
              <a:ext uri="{FF2B5EF4-FFF2-40B4-BE49-F238E27FC236}">
                <a16:creationId xmlns:a16="http://schemas.microsoft.com/office/drawing/2014/main" id="{803BD50F-23EE-48EC-A049-F674CE3238EC}"/>
              </a:ext>
            </a:extLst>
          </p:cNvPr>
          <p:cNvSpPr/>
          <p:nvPr/>
        </p:nvSpPr>
        <p:spPr>
          <a:xfrm>
            <a:off x="2788874" y="2576395"/>
            <a:ext cx="8681871" cy="3877988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600" b="0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1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1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PHASE 2: Construction (2026-2030)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1" i="0" u="none" strike="noStrike" kern="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457200" marR="0" lvl="0" indent="-4572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rPr>
              <a:t>Finalize P3 Partner contract (including on-going evaluation of performance)</a:t>
            </a:r>
          </a:p>
          <a:p>
            <a:pPr marL="457200" marR="0" lvl="0" indent="-4572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rPr>
              <a:t>Finalize agreements with property owners for hosting stations</a:t>
            </a:r>
          </a:p>
          <a:p>
            <a:pPr marL="457200" marR="0" lvl="0" indent="-4572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rPr>
              <a:t>Construct and Operate sites</a:t>
            </a:r>
          </a:p>
          <a:p>
            <a:pPr marL="800100" marR="0" lvl="1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rPr>
              <a:t>MPL libraries and city-owned lots are first priority for construction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600" b="0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0">
    <p:bg>
      <p:bgPr>
        <a:blipFill>
          <a:blip r:embed="rId3">
            <a:alphaModFix amt="5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9F45740-3DBF-45A1-9AAB-F64B31E972B8}"/>
              </a:ext>
            </a:extLst>
          </p:cNvPr>
          <p:cNvSpPr/>
          <p:nvPr/>
        </p:nvSpPr>
        <p:spPr>
          <a:xfrm>
            <a:off x="4921620" y="1083791"/>
            <a:ext cx="7127626" cy="56186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C195189B-A91B-441B-BA0B-FE97326C959F}"/>
              </a:ext>
            </a:extLst>
          </p:cNvPr>
          <p:cNvSpPr/>
          <p:nvPr/>
        </p:nvSpPr>
        <p:spPr>
          <a:xfrm>
            <a:off x="5126868" y="1083790"/>
            <a:ext cx="6501092" cy="8340745"/>
          </a:xfrm>
          <a:prstGeom prst="rect">
            <a:avLst/>
          </a:prstGeom>
          <a:blipFill>
            <a:blip r:embed="rId4">
              <a:alphaModFix amt="0"/>
            </a:blip>
            <a:tile sx="100000" sy="100000" algn="tl"/>
          </a:blip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600" b="1" i="0" u="none" strike="noStrike" kern="0" cap="none" spc="0" baseline="0" dirty="0">
                <a:solidFill>
                  <a:schemeClr val="bg1"/>
                </a:solidFill>
                <a:uFillTx/>
                <a:latin typeface="Arial" pitchFamily="34"/>
                <a:cs typeface="Arial" pitchFamily="34"/>
              </a:rPr>
              <a:t>Willing Property Owner</a:t>
            </a:r>
          </a:p>
          <a:p>
            <a:pPr marL="3028950" lvl="6" indent="-285750">
              <a:buSzPct val="100000"/>
              <a:buFont typeface="Arial" pitchFamily="34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600" b="1" i="0" u="none" strike="noStrike" kern="0" cap="none" spc="0" baseline="0" dirty="0">
              <a:solidFill>
                <a:schemeClr val="bg1"/>
              </a:solidFill>
              <a:uFillTx/>
              <a:latin typeface="Arial" pitchFamily="34"/>
              <a:cs typeface="Arial" pitchFamily="34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600" b="1" i="0" u="none" strike="noStrike" kern="0" cap="none" spc="0" baseline="0" dirty="0">
                <a:solidFill>
                  <a:schemeClr val="bg1"/>
                </a:solidFill>
                <a:uFillTx/>
                <a:latin typeface="Arial" pitchFamily="34"/>
                <a:cs typeface="Arial" pitchFamily="34"/>
              </a:rPr>
              <a:t>Minimum of 4 charging 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600" b="1" i="0" u="none" strike="noStrike" kern="0" cap="none" spc="0" baseline="0" dirty="0">
                <a:solidFill>
                  <a:schemeClr val="bg1"/>
                </a:solidFill>
                <a:uFillTx/>
                <a:latin typeface="Arial" pitchFamily="34"/>
                <a:cs typeface="Arial" pitchFamily="34"/>
              </a:rPr>
              <a:t>   “ports” </a:t>
            </a: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600" b="1" i="0" u="none" strike="noStrike" kern="0" cap="none" spc="0" baseline="0" dirty="0">
              <a:solidFill>
                <a:schemeClr val="bg1"/>
              </a:solidFill>
              <a:uFillTx/>
              <a:latin typeface="Arial" pitchFamily="34"/>
              <a:cs typeface="Arial" pitchFamily="34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600" b="1" i="0" u="none" strike="noStrike" kern="0" cap="none" spc="0" baseline="0" dirty="0">
                <a:solidFill>
                  <a:schemeClr val="bg1"/>
                </a:solidFill>
                <a:uFillTx/>
                <a:latin typeface="Arial" pitchFamily="34"/>
                <a:cs typeface="Arial" pitchFamily="34"/>
              </a:rPr>
              <a:t>Adequate Power Supply</a:t>
            </a: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600" b="1" i="0" u="none" strike="noStrike" kern="0" cap="none" spc="0" baseline="0" dirty="0">
              <a:solidFill>
                <a:schemeClr val="bg1"/>
              </a:solidFill>
              <a:uFillTx/>
              <a:latin typeface="Arial" pitchFamily="34"/>
              <a:cs typeface="Arial" pitchFamily="34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600" b="1" i="0" u="none" strike="noStrike" kern="0" cap="none" spc="0" baseline="0" dirty="0">
                <a:solidFill>
                  <a:schemeClr val="bg1"/>
                </a:solidFill>
                <a:uFillTx/>
                <a:latin typeface="Arial" pitchFamily="34"/>
                <a:cs typeface="Arial" pitchFamily="34"/>
              </a:rPr>
              <a:t>Must Be Open to the Public</a:t>
            </a: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600" b="1" i="0" u="none" strike="noStrike" kern="0" cap="none" spc="0" baseline="0" dirty="0">
              <a:solidFill>
                <a:schemeClr val="bg1"/>
              </a:solidFill>
              <a:uFillTx/>
              <a:latin typeface="Arial" pitchFamily="34"/>
              <a:cs typeface="Arial" pitchFamily="34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600" b="1" i="0" u="none" strike="noStrike" kern="0" cap="none" spc="0" baseline="0" dirty="0">
                <a:solidFill>
                  <a:schemeClr val="bg1"/>
                </a:solidFill>
                <a:uFillTx/>
                <a:latin typeface="Arial" pitchFamily="34"/>
                <a:cs typeface="Arial" pitchFamily="34"/>
              </a:rPr>
              <a:t>ADA Compliance </a:t>
            </a: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600" b="1" i="0" u="none" strike="noStrike" kern="0" cap="none" spc="0" baseline="0" dirty="0">
              <a:solidFill>
                <a:schemeClr val="bg1"/>
              </a:solidFill>
              <a:uFillTx/>
              <a:latin typeface="Arial" pitchFamily="34"/>
              <a:cs typeface="Arial" pitchFamily="34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600" b="1" i="0" u="none" strike="noStrike" kern="0" cap="none" spc="0" baseline="0" dirty="0">
                <a:solidFill>
                  <a:schemeClr val="bg1"/>
                </a:solidFill>
                <a:uFillTx/>
                <a:latin typeface="Arial" pitchFamily="34"/>
                <a:cs typeface="Arial" pitchFamily="34"/>
              </a:rPr>
              <a:t>CCS Charging Ports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600" b="1" i="0" u="none" strike="noStrike" kern="0" cap="none" spc="0" baseline="0" dirty="0">
                <a:solidFill>
                  <a:schemeClr val="bg1"/>
                </a:solidFill>
                <a:uFillTx/>
                <a:latin typeface="Arial" pitchFamily="34"/>
                <a:cs typeface="Arial" pitchFamily="34"/>
              </a:rPr>
              <a:t>	</a:t>
            </a: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600" b="1" i="0" u="none" strike="noStrike" kern="0" cap="none" spc="0" baseline="0" dirty="0">
                <a:solidFill>
                  <a:schemeClr val="bg1"/>
                </a:solidFill>
                <a:uFillTx/>
                <a:latin typeface="Arial" pitchFamily="34"/>
                <a:cs typeface="Arial" pitchFamily="34"/>
              </a:rPr>
              <a:t>NEPA Compliance 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i="0" u="none" strike="noStrike" kern="0" cap="none" spc="0" baseline="0" dirty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	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1" i="0" u="none" strike="noStrike" kern="1200" cap="none" spc="0" baseline="0" dirty="0">
              <a:solidFill>
                <a:srgbClr val="FFFFFF"/>
              </a:solidFill>
              <a:uFillTx/>
              <a:latin typeface="Arial" pitchFamily="34"/>
              <a:cs typeface="Arial" pitchFamily="34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0" i="0" u="none" strike="noStrike" kern="1200" cap="none" spc="0" baseline="0" dirty="0">
              <a:solidFill>
                <a:srgbClr val="000000"/>
              </a:solidFill>
              <a:uFillTx/>
              <a:latin typeface="Lato"/>
            </a:endParaRP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1" i="0" u="none" strike="noStrike" kern="1200" cap="none" spc="0" baseline="0" dirty="0">
              <a:solidFill>
                <a:srgbClr val="000000"/>
              </a:solidFill>
              <a:uFillTx/>
              <a:latin typeface="Lato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1" i="0" u="none" strike="noStrike" kern="1200" cap="none" spc="0" baseline="0" dirty="0">
              <a:solidFill>
                <a:srgbClr val="000000"/>
              </a:solidFill>
              <a:uFillTx/>
              <a:latin typeface="Lato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 dirty="0">
              <a:solidFill>
                <a:srgbClr val="000000"/>
              </a:solidFill>
              <a:uFillTx/>
              <a:latin typeface="Lato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 dirty="0">
              <a:solidFill>
                <a:srgbClr val="000000"/>
              </a:solidFill>
              <a:uFillTx/>
              <a:latin typeface="Lato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 dirty="0">
              <a:solidFill>
                <a:srgbClr val="000000"/>
              </a:solidFill>
              <a:uFillTx/>
              <a:latin typeface="Lato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1" i="0" u="none" strike="noStrike" kern="1200" cap="none" spc="0" baseline="0" dirty="0">
              <a:solidFill>
                <a:srgbClr val="000000"/>
              </a:solidFill>
              <a:uFillTx/>
              <a:latin typeface="Lato"/>
            </a:endParaRP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3F38E487-636A-49EE-B0C7-A138051FAB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28199"/>
            <a:ext cx="4921620" cy="577420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Google Shape;136;p5">
            <a:extLst>
              <a:ext uri="{FF2B5EF4-FFF2-40B4-BE49-F238E27FC236}">
                <a16:creationId xmlns:a16="http://schemas.microsoft.com/office/drawing/2014/main" id="{6AB6318F-1D60-4F08-9B7A-4F3E50A092D5}"/>
              </a:ext>
            </a:extLst>
          </p:cNvPr>
          <p:cNvSpPr/>
          <p:nvPr/>
        </p:nvSpPr>
        <p:spPr>
          <a:xfrm>
            <a:off x="0" y="0"/>
            <a:ext cx="12191996" cy="1083792"/>
          </a:xfrm>
          <a:prstGeom prst="rect">
            <a:avLst/>
          </a:prstGeom>
          <a:solidFill>
            <a:srgbClr val="1E4E79"/>
          </a:solidFill>
          <a:ln cap="flat">
            <a:noFill/>
            <a:prstDash val="solid"/>
          </a:ln>
        </p:spPr>
        <p:txBody>
          <a:bodyPr vert="horz" wrap="square" lIns="91421" tIns="45701" rIns="91421" bIns="4570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alibri"/>
              <a:ea typeface="Calibri"/>
              <a:cs typeface="Calibri"/>
            </a:endParaRPr>
          </a:p>
        </p:txBody>
      </p:sp>
      <p:sp>
        <p:nvSpPr>
          <p:cNvPr id="4" name="Google Shape;137;p5">
            <a:extLst>
              <a:ext uri="{FF2B5EF4-FFF2-40B4-BE49-F238E27FC236}">
                <a16:creationId xmlns:a16="http://schemas.microsoft.com/office/drawing/2014/main" id="{5AE071C7-73B9-4254-B453-3738771D43E7}"/>
              </a:ext>
            </a:extLst>
          </p:cNvPr>
          <p:cNvSpPr txBox="1"/>
          <p:nvPr/>
        </p:nvSpPr>
        <p:spPr>
          <a:xfrm>
            <a:off x="210421" y="155594"/>
            <a:ext cx="10277179" cy="77260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71" tIns="121871" rIns="121871" bIns="121871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400" b="1" i="0" u="none" strike="noStrike" kern="1200" cap="none" spc="0" baseline="0">
                <a:solidFill>
                  <a:srgbClr val="FFFFFF"/>
                </a:solidFill>
                <a:uFillTx/>
                <a:latin typeface="Calibri"/>
              </a:rPr>
              <a:t>Site Selection Parameters &amp; Requirements </a:t>
            </a:r>
            <a:endParaRPr lang="en-US" sz="44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pic>
        <p:nvPicPr>
          <p:cNvPr id="5" name="Google Shape;140;p5">
            <a:extLst>
              <a:ext uri="{FF2B5EF4-FFF2-40B4-BE49-F238E27FC236}">
                <a16:creationId xmlns:a16="http://schemas.microsoft.com/office/drawing/2014/main" id="{88904618-A8B4-42FF-8079-617B709A15F2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/>
          </a:blip>
          <a:srcRect/>
          <a:stretch>
            <a:fillRect/>
          </a:stretch>
        </p:blipFill>
        <p:spPr>
          <a:xfrm>
            <a:off x="10692847" y="0"/>
            <a:ext cx="1499149" cy="1083792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DBB6AD4748C674297229F86C23A5291" ma:contentTypeVersion="14" ma:contentTypeDescription="Create a new document." ma:contentTypeScope="" ma:versionID="6799bc4e4e596ef67e730293fafe93ff">
  <xsd:schema xmlns:xsd="http://www.w3.org/2001/XMLSchema" xmlns:xs="http://www.w3.org/2001/XMLSchema" xmlns:p="http://schemas.microsoft.com/office/2006/metadata/properties" xmlns:ns2="40a25be5-d9e6-4232-be9d-b2eec9e5cf02" xmlns:ns3="0112a0fe-8861-45fd-b556-d0c7609231da" targetNamespace="http://schemas.microsoft.com/office/2006/metadata/properties" ma:root="true" ma:fieldsID="a113401f1dd0582f943f5cc12df3c279" ns2:_="" ns3:_="">
    <xsd:import namespace="40a25be5-d9e6-4232-be9d-b2eec9e5cf02"/>
    <xsd:import namespace="0112a0fe-8861-45fd-b556-d0c7609231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Contai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a25be5-d9e6-4232-be9d-b2eec9e5cf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368ca2c7-3f86-41be-b134-f4acbd23ef5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ntains" ma:index="21" nillable="true" ma:displayName="Contains" ma:format="Dropdown" ma:internalName="Contain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12a0fe-8861-45fd-b556-d0c7609231da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d12a50a7-5785-4202-bb85-4905d3b613a2}" ma:internalName="TaxCatchAll" ma:showField="CatchAllData" ma:web="0112a0fe-8861-45fd-b556-d0c7609231d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12a0fe-8861-45fd-b556-d0c7609231da" xsi:nil="true"/>
    <Contains xmlns="40a25be5-d9e6-4232-be9d-b2eec9e5cf02" xsi:nil="true"/>
    <lcf76f155ced4ddcb4097134ff3c332f xmlns="40a25be5-d9e6-4232-be9d-b2eec9e5cf0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40D3626-4428-4001-91A1-DB535C9A73A3}"/>
</file>

<file path=customXml/itemProps2.xml><?xml version="1.0" encoding="utf-8"?>
<ds:datastoreItem xmlns:ds="http://schemas.openxmlformats.org/officeDocument/2006/customXml" ds:itemID="{226D42D9-8B9A-488E-B810-713B11C97EC0}"/>
</file>

<file path=customXml/itemProps3.xml><?xml version="1.0" encoding="utf-8"?>
<ds:datastoreItem xmlns:ds="http://schemas.openxmlformats.org/officeDocument/2006/customXml" ds:itemID="{B629F8C4-B492-4467-A473-E8DD391CD1A7}"/>
</file>

<file path=docProps/app.xml><?xml version="1.0" encoding="utf-8"?>
<Properties xmlns="http://schemas.openxmlformats.org/officeDocument/2006/extended-properties" xmlns:vt="http://schemas.openxmlformats.org/officeDocument/2006/docPropsVTypes">
  <TotalTime>2733</TotalTime>
  <Words>1088</Words>
  <Application>Microsoft Office PowerPoint</Application>
  <PresentationFormat>Widescreen</PresentationFormat>
  <Paragraphs>215</Paragraphs>
  <Slides>18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Lato</vt:lpstr>
      <vt:lpstr>Open Sauce SemiBold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Coe, Nathan</dc:creator>
  <cp:lastModifiedBy>Shambarger, Erick</cp:lastModifiedBy>
  <cp:revision>24</cp:revision>
  <dcterms:created xsi:type="dcterms:W3CDTF">2024-12-02T17:05:19Z</dcterms:created>
  <dcterms:modified xsi:type="dcterms:W3CDTF">2024-12-09T19:35:46Z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0x010100DDBB6AD4748C674297229F86C23A5291</vt:lpwstr>
  </property>
</Properties>
</file>