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94" r:id="rId2"/>
    <p:sldId id="343" r:id="rId3"/>
    <p:sldId id="402" r:id="rId4"/>
    <p:sldId id="310" r:id="rId5"/>
    <p:sldId id="316" r:id="rId6"/>
    <p:sldId id="315" r:id="rId7"/>
    <p:sldId id="308" r:id="rId8"/>
    <p:sldId id="403" r:id="rId9"/>
    <p:sldId id="404" r:id="rId10"/>
    <p:sldId id="269" r:id="rId11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6977" autoAdjust="0"/>
  </p:normalViewPr>
  <p:slideViewPr>
    <p:cSldViewPr snapToGrid="0">
      <p:cViewPr varScale="1">
        <p:scale>
          <a:sx n="100" d="100"/>
          <a:sy n="100" d="100"/>
        </p:scale>
        <p:origin x="9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145" cy="465743"/>
          </a:xfrm>
          <a:prstGeom prst="rect">
            <a:avLst/>
          </a:prstGeom>
        </p:spPr>
        <p:txBody>
          <a:bodyPr vert="horz" lIns="88139" tIns="44070" rIns="88139" bIns="4407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734" y="0"/>
            <a:ext cx="3038145" cy="465743"/>
          </a:xfrm>
          <a:prstGeom prst="rect">
            <a:avLst/>
          </a:prstGeom>
        </p:spPr>
        <p:txBody>
          <a:bodyPr vert="horz" lIns="88139" tIns="44070" rIns="88139" bIns="44070" rtlCol="0"/>
          <a:lstStyle>
            <a:lvl1pPr algn="r">
              <a:defRPr sz="1200"/>
            </a:lvl1pPr>
          </a:lstStyle>
          <a:p>
            <a:fld id="{A16F41C6-D199-476D-99FC-8859608403B2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0659"/>
            <a:ext cx="3038145" cy="465742"/>
          </a:xfrm>
          <a:prstGeom prst="rect">
            <a:avLst/>
          </a:prstGeom>
        </p:spPr>
        <p:txBody>
          <a:bodyPr vert="horz" lIns="88139" tIns="44070" rIns="88139" bIns="4407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734" y="8830659"/>
            <a:ext cx="3038145" cy="465742"/>
          </a:xfrm>
          <a:prstGeom prst="rect">
            <a:avLst/>
          </a:prstGeom>
        </p:spPr>
        <p:txBody>
          <a:bodyPr vert="horz" lIns="88139" tIns="44070" rIns="88139" bIns="44070" rtlCol="0" anchor="b"/>
          <a:lstStyle>
            <a:lvl1pPr algn="r">
              <a:defRPr sz="1200"/>
            </a:lvl1pPr>
          </a:lstStyle>
          <a:p>
            <a:fld id="{E1071AFC-5974-45FF-9BF6-27B374DD49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188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300"/>
            </a:lvl1pPr>
          </a:lstStyle>
          <a:p>
            <a:fld id="{CB31841A-474B-43E4-AC1D-25D3E81DD3AF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2" tIns="46586" rIns="93172" bIns="4658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2" tIns="46586" rIns="93172" bIns="46586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300"/>
            </a:lvl1pPr>
          </a:lstStyle>
          <a:p>
            <a:fld id="{8FE7B499-4FA2-4515-9684-0D561C43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157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7B499-4FA2-4515-9684-0D561C439C7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6577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7B499-4FA2-4515-9684-0D561C439C7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964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7B499-4FA2-4515-9684-0D561C439C7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563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A5B50-8A4B-49CD-8B82-170AF8E507A6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B1B-B440-4AE8-B030-1FDBC0225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033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A5B50-8A4B-49CD-8B82-170AF8E507A6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B1B-B440-4AE8-B030-1FDBC0225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377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A5B50-8A4B-49CD-8B82-170AF8E507A6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B1B-B440-4AE8-B030-1FDBC0225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16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A5B50-8A4B-49CD-8B82-170AF8E507A6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B1B-B440-4AE8-B030-1FDBC0225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358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A5B50-8A4B-49CD-8B82-170AF8E507A6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B1B-B440-4AE8-B030-1FDBC0225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188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A5B50-8A4B-49CD-8B82-170AF8E507A6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B1B-B440-4AE8-B030-1FDBC0225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562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A5B50-8A4B-49CD-8B82-170AF8E507A6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B1B-B440-4AE8-B030-1FDBC0225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677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A5B50-8A4B-49CD-8B82-170AF8E507A6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B1B-B440-4AE8-B030-1FDBC0225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630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A5B50-8A4B-49CD-8B82-170AF8E507A6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B1B-B440-4AE8-B030-1FDBC0225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100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A5B50-8A4B-49CD-8B82-170AF8E507A6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B1B-B440-4AE8-B030-1FDBC0225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04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A5B50-8A4B-49CD-8B82-170AF8E507A6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B1B-B440-4AE8-B030-1FDBC0225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511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A5B50-8A4B-49CD-8B82-170AF8E507A6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5FB1B-B440-4AE8-B030-1FDBC0225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41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Kuntz.Kathryn@danecounty.gov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aneclimateaction.org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nepurchasing.com/Vendor-Registration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aneclimateaction.org/initiatives/Charge-Up-Dane-Co" TargetMode="External"/><Relationship Id="rId5" Type="http://schemas.openxmlformats.org/officeDocument/2006/relationships/hyperlink" Target="https://forms.gle/ssy2MAgfA2zydAMJ8" TargetMode="External"/><Relationship Id="rId4" Type="http://schemas.openxmlformats.org/officeDocument/2006/relationships/hyperlink" Target="https://daneclimateaction.us4.list-manage.com/subscribe?u=ef297a18fffa10f53952dd822&amp;id=331e75751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chemeClr val="bg1"/>
            </a:gs>
            <a:gs pos="39000">
              <a:srgbClr val="6EC1DF"/>
            </a:gs>
            <a:gs pos="0">
              <a:srgbClr val="046A8A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E60AF-B782-427E-B03A-C0E1A4B1A9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6286" y="573723"/>
            <a:ext cx="10942983" cy="1881242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Charge Up Dane County</a:t>
            </a:r>
            <a:endParaRPr lang="en-US" sz="4000" i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F42F87-2525-4DBF-9EC6-445472B80F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6289674"/>
            <a:ext cx="9144000" cy="431483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rgbClr val="046A8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Kathy Kuntz, Director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FB2A9D-B810-46B2-A377-4DD2A7F22DD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7888" y="3403110"/>
            <a:ext cx="7345456" cy="3133496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F61A7AFC-7319-4B7D-AFBA-6F9026F4B250}"/>
              </a:ext>
            </a:extLst>
          </p:cNvPr>
          <p:cNvSpPr txBox="1">
            <a:spLocks/>
          </p:cNvSpPr>
          <p:nvPr/>
        </p:nvSpPr>
        <p:spPr>
          <a:xfrm>
            <a:off x="250166" y="2703443"/>
            <a:ext cx="11593902" cy="9185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Wisconsin Clean Cities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December 10, 2024</a:t>
            </a:r>
          </a:p>
        </p:txBody>
      </p:sp>
    </p:spTree>
    <p:extLst>
      <p:ext uri="{BB962C8B-B14F-4D97-AF65-F5344CB8AC3E}">
        <p14:creationId xmlns:p14="http://schemas.microsoft.com/office/powerpoint/2010/main" val="1304939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chemeClr val="bg1"/>
            </a:gs>
            <a:gs pos="39000">
              <a:srgbClr val="6EC1DF"/>
            </a:gs>
            <a:gs pos="0">
              <a:srgbClr val="046A8A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E60AF-B782-427E-B03A-C0E1A4B1A9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6287" y="573723"/>
            <a:ext cx="10992678" cy="1141955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Thanks!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FB2A9D-B810-46B2-A377-4DD2A7F22DD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9205" y="3840480"/>
            <a:ext cx="7073588" cy="3017520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F61A7AFC-7319-4B7D-AFBA-6F9026F4B250}"/>
              </a:ext>
            </a:extLst>
          </p:cNvPr>
          <p:cNvSpPr txBox="1">
            <a:spLocks/>
          </p:cNvSpPr>
          <p:nvPr/>
        </p:nvSpPr>
        <p:spPr>
          <a:xfrm>
            <a:off x="1816925" y="2615233"/>
            <a:ext cx="8288976" cy="122524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Kathy Kuntz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Kuntz.Kathryn@danecounty.gov</a:t>
            </a:r>
            <a:r>
              <a:rPr kumimoji="0" lang="en-US" sz="2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DaneClimateAction.org</a:t>
            </a:r>
          </a:p>
        </p:txBody>
      </p:sp>
    </p:spTree>
    <p:extLst>
      <p:ext uri="{BB962C8B-B14F-4D97-AF65-F5344CB8AC3E}">
        <p14:creationId xmlns:p14="http://schemas.microsoft.com/office/powerpoint/2010/main" val="1539134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53D7A3-3F4A-4A19-8E57-8D2437F090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247"/>
          <a:stretch/>
        </p:blipFill>
        <p:spPr>
          <a:xfrm>
            <a:off x="-202677" y="4296913"/>
            <a:ext cx="12617669" cy="2569713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13F42F87-2525-4DBF-9EC6-445472B80F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1358" y="419657"/>
            <a:ext cx="10769601" cy="119292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4000" dirty="0">
                <a:solidFill>
                  <a:srgbClr val="046A8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Office of Energy &amp; Climate Change</a:t>
            </a:r>
            <a:endParaRPr lang="en-US" sz="3600" dirty="0">
              <a:solidFill>
                <a:srgbClr val="046A8A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EE48917-A758-4DA0-986E-5C4F82DD094F}"/>
              </a:ext>
            </a:extLst>
          </p:cNvPr>
          <p:cNvSpPr txBox="1">
            <a:spLocks/>
          </p:cNvSpPr>
          <p:nvPr/>
        </p:nvSpPr>
        <p:spPr>
          <a:xfrm>
            <a:off x="782317" y="1507787"/>
            <a:ext cx="10935549" cy="4791413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6A8A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Inside County Executive’s Office since 2017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6A8A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Fulfills community expectations that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6A8A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6A8A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Dane County will lead on climate action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6A8A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Internal operations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6A8A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Countywide emissions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6A8A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Find us at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6A8A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  <a:hlinkClick r:id="rId3"/>
              </a:rPr>
              <a:t>DaneClimateAction.org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46A8A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46A8A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DaneOECC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6A8A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on social media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EA1FEA7-DFEF-4CDA-A50B-D56A417D83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4810" y="2017071"/>
            <a:ext cx="4208113" cy="3330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57408">
            <a:off x="6558998" y="4292340"/>
            <a:ext cx="2007343" cy="25788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580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75FA4A-ECAD-437C-92AE-CD9631FAB1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888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53D7A3-3F4A-4A19-8E57-8D2437F09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247"/>
          <a:stretch/>
        </p:blipFill>
        <p:spPr>
          <a:xfrm>
            <a:off x="-202677" y="4296913"/>
            <a:ext cx="12617669" cy="2569713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13F42F87-2525-4DBF-9EC6-445472B80F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1358" y="419657"/>
            <a:ext cx="10996508" cy="842613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4000" dirty="0">
                <a:solidFill>
                  <a:srgbClr val="046A8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Context for Charge Up Dane County</a:t>
            </a:r>
            <a:endParaRPr lang="en-US" sz="3600" dirty="0">
              <a:solidFill>
                <a:srgbClr val="046A8A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EE48917-A758-4DA0-986E-5C4F82DD094F}"/>
              </a:ext>
            </a:extLst>
          </p:cNvPr>
          <p:cNvSpPr txBox="1">
            <a:spLocks/>
          </p:cNvSpPr>
          <p:nvPr/>
        </p:nvSpPr>
        <p:spPr>
          <a:xfrm>
            <a:off x="782317" y="1262270"/>
            <a:ext cx="10935549" cy="5379162"/>
          </a:xfrm>
          <a:prstGeom prst="rect">
            <a:avLst/>
          </a:prstGeom>
        </p:spPr>
        <p:txBody>
          <a:bodyPr vert="horz" lIns="91440" tIns="45720" rIns="91440" bIns="45720" numCol="1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Dane County</a:t>
            </a:r>
          </a:p>
          <a:p>
            <a:pPr marL="800100" lvl="1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10% of the state’s population</a:t>
            </a:r>
          </a:p>
          <a:p>
            <a:pPr marL="800100" lvl="1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25% of registered EVs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800100" lvl="1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Increasingly robust used EV market</a:t>
            </a:r>
          </a:p>
          <a:p>
            <a:pPr marL="342900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Greater Madison MPO analysis </a:t>
            </a:r>
            <a:b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 EV infrastructure</a:t>
            </a:r>
          </a:p>
          <a:p>
            <a:pPr marL="342900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Commitment to an equitable transition</a:t>
            </a:r>
          </a:p>
          <a:p>
            <a:pPr marL="342900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Lots of local collaboration on sustainability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800100" lvl="1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Sustainable Leaders Collaborative</a:t>
            </a:r>
          </a:p>
          <a:p>
            <a:pPr marL="800100" lvl="1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Dozens of folks helped write grant proposal</a:t>
            </a:r>
          </a:p>
          <a:p>
            <a:pPr marL="800100" lvl="1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54 letters of support/commitment</a:t>
            </a:r>
          </a:p>
          <a:p>
            <a:pPr marL="1257300" lvl="2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MPO, all the cities, some villages, towns association</a:t>
            </a:r>
          </a:p>
          <a:p>
            <a:pPr marL="1257300" lvl="2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Alliant, MGE, WPPI plus EV vendors</a:t>
            </a:r>
          </a:p>
          <a:p>
            <a:pPr marL="1257300" lvl="2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Madi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son College, UW, several chambers</a:t>
            </a:r>
          </a:p>
          <a:p>
            <a:pPr marL="1257300" lvl="2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Enviro groups, IBEW, social justice groups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6F1F00-CCA8-4D27-99DF-D72FA7A12C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7673" y="1233902"/>
            <a:ext cx="3963896" cy="30630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7F9D4CA-126E-4338-9909-7E965BC8AC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25429">
            <a:off x="9369343" y="4022976"/>
            <a:ext cx="2185654" cy="2892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9932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53D7A3-3F4A-4A19-8E57-8D2437F09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247"/>
          <a:stretch/>
        </p:blipFill>
        <p:spPr>
          <a:xfrm>
            <a:off x="-202677" y="4296913"/>
            <a:ext cx="12617669" cy="2569713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13F42F87-2525-4DBF-9EC6-445472B80F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1358" y="419657"/>
            <a:ext cx="10996508" cy="842613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600" dirty="0">
                <a:solidFill>
                  <a:srgbClr val="046A8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Charging &amp; Fueling Infrastructure (CFI) Grant</a:t>
            </a:r>
            <a:endParaRPr lang="en-US" sz="3200" dirty="0">
              <a:solidFill>
                <a:srgbClr val="046A8A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EE48917-A758-4DA0-986E-5C4F82DD094F}"/>
              </a:ext>
            </a:extLst>
          </p:cNvPr>
          <p:cNvSpPr txBox="1">
            <a:spLocks/>
          </p:cNvSpPr>
          <p:nvPr/>
        </p:nvSpPr>
        <p:spPr>
          <a:xfrm>
            <a:off x="782317" y="1461052"/>
            <a:ext cx="10935549" cy="4838148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Two tracks: Corridor and Community</a:t>
            </a:r>
          </a:p>
          <a:p>
            <a:pPr marL="342900" marR="0" lvl="0" indent="-34290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Up to $15M for community projects</a:t>
            </a:r>
          </a:p>
          <a:p>
            <a:pPr marL="800100" lvl="1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Emphasis on equity</a:t>
            </a:r>
            <a:endParaRPr lang="en-US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We applied for $14.7M, got $13.2M (90%)</a:t>
            </a:r>
          </a:p>
          <a:p>
            <a:pPr marL="342900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Prioritizing market gaps</a:t>
            </a:r>
          </a:p>
          <a:p>
            <a:pPr marL="800100" lvl="1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Multifamily housing where folks lack access to a plug</a:t>
            </a:r>
          </a:p>
          <a:p>
            <a:pPr marL="800100" lvl="1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Rural areas</a:t>
            </a:r>
          </a:p>
          <a:p>
            <a:pPr marL="800100" lvl="1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Multi-modal transportation hubs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E7052C6-B1CD-4E91-AA7B-1A5197BF62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1017" y="1105508"/>
            <a:ext cx="2674309" cy="2674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FEB63D0-96A0-497B-9673-4B8C81CAD0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9567" y="3978599"/>
            <a:ext cx="2758299" cy="2758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F016FB1-2D80-4870-8CBC-F406D02B0211}"/>
              </a:ext>
            </a:extLst>
          </p:cNvPr>
          <p:cNvSpPr txBox="1"/>
          <p:nvPr/>
        </p:nvSpPr>
        <p:spPr>
          <a:xfrm>
            <a:off x="9049261" y="4095900"/>
            <a:ext cx="1463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B-Cycle Stations</a:t>
            </a:r>
          </a:p>
        </p:txBody>
      </p:sp>
    </p:spTree>
    <p:extLst>
      <p:ext uri="{BB962C8B-B14F-4D97-AF65-F5344CB8AC3E}">
        <p14:creationId xmlns:p14="http://schemas.microsoft.com/office/powerpoint/2010/main" val="146105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53D7A3-3F4A-4A19-8E57-8D2437F09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247"/>
          <a:stretch/>
        </p:blipFill>
        <p:spPr>
          <a:xfrm>
            <a:off x="-202677" y="4296913"/>
            <a:ext cx="12617669" cy="2569713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13F42F87-2525-4DBF-9EC6-445472B80F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1358" y="419657"/>
            <a:ext cx="10996508" cy="842613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600" dirty="0">
                <a:solidFill>
                  <a:srgbClr val="046A8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EVs Less Affordable Without Home Charging</a:t>
            </a:r>
            <a:endParaRPr lang="en-US" sz="3200" dirty="0">
              <a:solidFill>
                <a:srgbClr val="046A8A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EE48917-A758-4DA0-986E-5C4F82DD094F}"/>
              </a:ext>
            </a:extLst>
          </p:cNvPr>
          <p:cNvSpPr txBox="1">
            <a:spLocks/>
          </p:cNvSpPr>
          <p:nvPr/>
        </p:nvSpPr>
        <p:spPr>
          <a:xfrm>
            <a:off x="782317" y="1461052"/>
            <a:ext cx="10935549" cy="4838148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Charging at home: $0.15 to $0.17/kwh</a:t>
            </a:r>
          </a:p>
          <a:p>
            <a:pPr marL="800100" lvl="1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Less 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with Time of Use Rates/Night and Weekend Charging</a:t>
            </a:r>
          </a:p>
          <a:p>
            <a:pPr marL="342900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Public Charging: $0.15 - $1.00/kwh</a:t>
            </a:r>
          </a:p>
          <a:p>
            <a:pPr marL="800100" lvl="1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Cost depends on speed of charger/vendor</a:t>
            </a:r>
          </a:p>
          <a:p>
            <a:pPr marL="800100" lvl="1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As of January 1, </a:t>
            </a:r>
            <a:r>
              <a:rPr lang="en-US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add’l</a:t>
            </a: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$0.03/kwh state tax (not on home charging)</a:t>
            </a:r>
          </a:p>
          <a:p>
            <a:pPr marL="342900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 a longer payback for renters</a:t>
            </a:r>
          </a:p>
          <a:p>
            <a:pPr marL="800100" lvl="1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Homeowner: $0.05/mile EV vs gas at $0.14/mile – </a:t>
            </a:r>
            <a:r>
              <a:rPr lang="en-US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substantial savings</a:t>
            </a:r>
          </a:p>
          <a:p>
            <a:pPr marL="800100" lvl="1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Renter: $0.08 to $0.33/mile vs gas at $0.14/mile –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may cost more w</a:t>
            </a:r>
            <a:r>
              <a:rPr kumimoji="0" lang="en-US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EV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1257300" lvl="2" indent="-342900" algn="l">
              <a:lnSpc>
                <a:spcPct val="13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This assumes 3 miles/kwh and 22 miles/gallon at $3.00/gallon gas</a:t>
            </a:r>
            <a:endParaRPr kumimoji="0" lang="en-US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14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53D7A3-3F4A-4A19-8E57-8D2437F090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247"/>
          <a:stretch/>
        </p:blipFill>
        <p:spPr>
          <a:xfrm>
            <a:off x="-202677" y="4296913"/>
            <a:ext cx="12617669" cy="25697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713" y="365126"/>
            <a:ext cx="11032435" cy="996536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046A8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Charge Up Plan: 2025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F42F87-2525-4DBF-9EC6-445472B80F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713" y="1361662"/>
            <a:ext cx="11032435" cy="4815301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Leverage MPO work to prioritize infrastructure gaps</a:t>
            </a:r>
          </a:p>
          <a:p>
            <a:pPr>
              <a:lnSpc>
                <a:spcPct val="100000"/>
              </a:lnSpc>
            </a:pP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RFP for design firm</a:t>
            </a:r>
          </a:p>
          <a:p>
            <a:pPr algn="l">
              <a:lnSpc>
                <a:spcPct val="100000"/>
              </a:lnSpc>
            </a:pP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Engage community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Secure site hosts</a:t>
            </a:r>
          </a:p>
          <a:p>
            <a:pPr lvl="1">
              <a:lnSpc>
                <a:spcPct val="100000"/>
              </a:lnSpc>
            </a:pP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</a:rPr>
              <a:t>Publicly available charging</a:t>
            </a:r>
          </a:p>
          <a:p>
            <a:pPr lvl="1">
              <a:lnSpc>
                <a:spcPct val="100000"/>
              </a:lnSpc>
            </a:pP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</a:rPr>
              <a:t>Meets DOT requirements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Preliminary site design</a:t>
            </a:r>
          </a:p>
          <a:p>
            <a:pPr algn="l">
              <a:lnSpc>
                <a:spcPct val="100000"/>
              </a:lnSpc>
            </a:pP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NEPA review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1">
              <a:lnSpc>
                <a:spcPct val="100000"/>
              </a:lnSpc>
            </a:pP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00000"/>
              </a:lnSpc>
            </a:pPr>
            <a:endParaRPr lang="en-US" sz="3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EE48917-A758-4DA0-986E-5C4F82DD094F}"/>
              </a:ext>
            </a:extLst>
          </p:cNvPr>
          <p:cNvSpPr txBox="1">
            <a:spLocks/>
          </p:cNvSpPr>
          <p:nvPr/>
        </p:nvSpPr>
        <p:spPr>
          <a:xfrm>
            <a:off x="655982" y="1262270"/>
            <a:ext cx="6211957" cy="5036930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F8A5B69-F94B-4E47-8AD9-73B99A5108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7857" y="2076633"/>
            <a:ext cx="4440560" cy="44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793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53D7A3-3F4A-4A19-8E57-8D2437F090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247"/>
          <a:stretch/>
        </p:blipFill>
        <p:spPr>
          <a:xfrm>
            <a:off x="-202677" y="4296913"/>
            <a:ext cx="12617669" cy="25697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713" y="365126"/>
            <a:ext cx="11032435" cy="996536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046A8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Charge Up Plan: 2026 - 2027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F42F87-2525-4DBF-9EC6-445472B80F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713" y="1596785"/>
            <a:ext cx="11032435" cy="4580178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RFPs for construction, </a:t>
            </a:r>
            <a:b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charging equipment</a:t>
            </a:r>
          </a:p>
          <a:p>
            <a:pPr lvl="1">
              <a:lnSpc>
                <a:spcPct val="100000"/>
              </a:lnSpc>
            </a:pP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</a:rPr>
              <a:t>Must meet NEVI requirements</a:t>
            </a:r>
          </a:p>
          <a:p>
            <a:pPr algn="l">
              <a:lnSpc>
                <a:spcPct val="100000"/>
              </a:lnSpc>
            </a:pP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Build out stations</a:t>
            </a:r>
          </a:p>
          <a:p>
            <a:pPr>
              <a:lnSpc>
                <a:spcPct val="100000"/>
              </a:lnSpc>
            </a:pP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Expanded access to EV charging!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00000"/>
              </a:lnSpc>
            </a:pPr>
            <a:endParaRPr lang="en-US" sz="3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EE48917-A758-4DA0-986E-5C4F82DD094F}"/>
              </a:ext>
            </a:extLst>
          </p:cNvPr>
          <p:cNvSpPr txBox="1">
            <a:spLocks/>
          </p:cNvSpPr>
          <p:nvPr/>
        </p:nvSpPr>
        <p:spPr>
          <a:xfrm>
            <a:off x="655982" y="1262270"/>
            <a:ext cx="6211957" cy="5036930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pic>
        <p:nvPicPr>
          <p:cNvPr id="1026" name="Picture 2" descr="a woman filling up her car at a gas station">
            <a:extLst>
              <a:ext uri="{FF2B5EF4-FFF2-40B4-BE49-F238E27FC236}">
                <a16:creationId xmlns:a16="http://schemas.microsoft.com/office/drawing/2014/main" id="{181D4369-0217-4EE3-85E1-D2D6ABBB59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46085" y="1140034"/>
            <a:ext cx="3407484" cy="5111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16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53D7A3-3F4A-4A19-8E57-8D2437F090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247"/>
          <a:stretch/>
        </p:blipFill>
        <p:spPr>
          <a:xfrm>
            <a:off x="-202677" y="4296913"/>
            <a:ext cx="12617669" cy="25697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713" y="365126"/>
            <a:ext cx="11032435" cy="996536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046A8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Stay Informed!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F42F87-2525-4DBF-9EC6-445472B80F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261" y="1596785"/>
            <a:ext cx="11540691" cy="4580178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Sign up as a </a:t>
            </a: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  <a:hlinkClick r:id="rId3"/>
              </a:rPr>
              <a:t>Dane County vendor</a:t>
            </a:r>
            <a:endParaRPr lang="en-US" sz="3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Sign up for the OECC </a:t>
            </a: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  <a:hlinkClick r:id="rId4"/>
              </a:rPr>
              <a:t>newsletter</a:t>
            </a:r>
            <a:endParaRPr lang="en-US" sz="3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Sign up for Charge Up Dane County </a:t>
            </a: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  <a:hlinkClick r:id="rId5"/>
              </a:rPr>
              <a:t>email alerts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00000"/>
              </a:lnSpc>
            </a:pPr>
            <a:endParaRPr lang="en-US" sz="3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600" dirty="0">
                <a:latin typeface="Verdana" panose="020B0604030504040204" pitchFamily="34" charset="0"/>
                <a:ea typeface="Verdana" panose="020B0604030504040204" pitchFamily="34" charset="0"/>
              </a:rPr>
              <a:t>All of those links are at 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hlinkClick r:id="rId6"/>
              </a:rPr>
              <a:t>https://daneclimateaction.org/initiatives/Charge-Up-Dane-Co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EE48917-A758-4DA0-986E-5C4F82DD094F}"/>
              </a:ext>
            </a:extLst>
          </p:cNvPr>
          <p:cNvSpPr txBox="1">
            <a:spLocks/>
          </p:cNvSpPr>
          <p:nvPr/>
        </p:nvSpPr>
        <p:spPr>
          <a:xfrm>
            <a:off x="655982" y="1262270"/>
            <a:ext cx="6211957" cy="5036930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062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BB6AD4748C674297229F86C23A5291" ma:contentTypeVersion="14" ma:contentTypeDescription="Create a new document." ma:contentTypeScope="" ma:versionID="6799bc4e4e596ef67e730293fafe93ff">
  <xsd:schema xmlns:xsd="http://www.w3.org/2001/XMLSchema" xmlns:xs="http://www.w3.org/2001/XMLSchema" xmlns:p="http://schemas.microsoft.com/office/2006/metadata/properties" xmlns:ns2="40a25be5-d9e6-4232-be9d-b2eec9e5cf02" xmlns:ns3="0112a0fe-8861-45fd-b556-d0c7609231da" targetNamespace="http://schemas.microsoft.com/office/2006/metadata/properties" ma:root="true" ma:fieldsID="a113401f1dd0582f943f5cc12df3c279" ns2:_="" ns3:_="">
    <xsd:import namespace="40a25be5-d9e6-4232-be9d-b2eec9e5cf02"/>
    <xsd:import namespace="0112a0fe-8861-45fd-b556-d0c7609231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Contai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a25be5-d9e6-4232-be9d-b2eec9e5cf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368ca2c7-3f86-41be-b134-f4acbd23ef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ntains" ma:index="21" nillable="true" ma:displayName="Contains" ma:format="Dropdown" ma:internalName="Contain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12a0fe-8861-45fd-b556-d0c7609231da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d12a50a7-5785-4202-bb85-4905d3b613a2}" ma:internalName="TaxCatchAll" ma:showField="CatchAllData" ma:web="0112a0fe-8861-45fd-b556-d0c7609231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12a0fe-8861-45fd-b556-d0c7609231da" xsi:nil="true"/>
    <Contains xmlns="40a25be5-d9e6-4232-be9d-b2eec9e5cf02" xsi:nil="true"/>
    <lcf76f155ced4ddcb4097134ff3c332f xmlns="40a25be5-d9e6-4232-be9d-b2eec9e5cf0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EA8181B-721A-4359-AB13-D5A006574A71}"/>
</file>

<file path=customXml/itemProps2.xml><?xml version="1.0" encoding="utf-8"?>
<ds:datastoreItem xmlns:ds="http://schemas.openxmlformats.org/officeDocument/2006/customXml" ds:itemID="{2258CBC7-236C-444D-8674-FA72CACDFC17}"/>
</file>

<file path=customXml/itemProps3.xml><?xml version="1.0" encoding="utf-8"?>
<ds:datastoreItem xmlns:ds="http://schemas.openxmlformats.org/officeDocument/2006/customXml" ds:itemID="{7D2DFD42-BD29-4736-A4C4-5914C440D5E8}"/>
</file>

<file path=docProps/app.xml><?xml version="1.0" encoding="utf-8"?>
<Properties xmlns="http://schemas.openxmlformats.org/officeDocument/2006/extended-properties" xmlns:vt="http://schemas.openxmlformats.org/officeDocument/2006/docPropsVTypes">
  <TotalTime>3541</TotalTime>
  <Words>403</Words>
  <Application>Microsoft Office PowerPoint</Application>
  <PresentationFormat>Widescreen</PresentationFormat>
  <Paragraphs>73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Wingdings</vt:lpstr>
      <vt:lpstr>1_Office Theme</vt:lpstr>
      <vt:lpstr>Charge Up Dane County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Charge Up Plan: 2025</vt:lpstr>
      <vt:lpstr>The Charge Up Plan: 2026 - 2027</vt:lpstr>
      <vt:lpstr>Stay Informed!</vt:lpstr>
      <vt:lpstr>Thanks!</vt:lpstr>
    </vt:vector>
  </TitlesOfParts>
  <Company>Dane County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Kuntz, Kathy</dc:creator>
  <cp:lastModifiedBy>Kuntz, Kathryn</cp:lastModifiedBy>
  <cp:revision>179</cp:revision>
  <cp:lastPrinted>2024-12-09T14:18:59Z</cp:lastPrinted>
  <dcterms:created xsi:type="dcterms:W3CDTF">2021-12-23T14:50:32Z</dcterms:created>
  <dcterms:modified xsi:type="dcterms:W3CDTF">2024-12-09T22:25:05Z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0x010100DDBB6AD4748C674297229F86C23A5291</vt:lpwstr>
  </property>
</Properties>
</file>